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9" r:id="rId2"/>
    <p:sldId id="290" r:id="rId3"/>
    <p:sldId id="291" r:id="rId4"/>
    <p:sldId id="299" r:id="rId5"/>
    <p:sldId id="297" r:id="rId6"/>
    <p:sldId id="298" r:id="rId7"/>
    <p:sldId id="293" r:id="rId8"/>
    <p:sldId id="294" r:id="rId9"/>
    <p:sldId id="305" r:id="rId10"/>
    <p:sldId id="296" r:id="rId11"/>
    <p:sldId id="303" r:id="rId12"/>
    <p:sldId id="304" r:id="rId13"/>
    <p:sldId id="306" r:id="rId14"/>
    <p:sldId id="307" r:id="rId15"/>
    <p:sldId id="309" r:id="rId16"/>
    <p:sldId id="300" r:id="rId17"/>
    <p:sldId id="302" r:id="rId18"/>
    <p:sldId id="292" r:id="rId19"/>
    <p:sldId id="288" r:id="rId20"/>
    <p:sldId id="272" r:id="rId21"/>
    <p:sldId id="273" r:id="rId22"/>
    <p:sldId id="274" r:id="rId23"/>
    <p:sldId id="264" r:id="rId24"/>
    <p:sldId id="281" r:id="rId25"/>
    <p:sldId id="275" r:id="rId26"/>
    <p:sldId id="276" r:id="rId27"/>
    <p:sldId id="277" r:id="rId28"/>
    <p:sldId id="278" r:id="rId29"/>
    <p:sldId id="284" r:id="rId30"/>
    <p:sldId id="283" r:id="rId31"/>
    <p:sldId id="279" r:id="rId32"/>
    <p:sldId id="287" r:id="rId33"/>
    <p:sldId id="286" r:id="rId34"/>
    <p:sldId id="280" r:id="rId35"/>
    <p:sldId id="285" r:id="rId36"/>
    <p:sldId id="310" r:id="rId37"/>
    <p:sldId id="312" r:id="rId38"/>
    <p:sldId id="311" r:id="rId39"/>
    <p:sldId id="28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6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CEDA-64D4-44F1-AF45-D4E8EC5D5C64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46F8-9A7E-4CA8-AC96-7EC38C3C6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56B2-0A74-4625-9544-2E2F762455F9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4CB-5F92-4F4C-BD5F-D2F86EFA2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7971-A75D-4365-884F-C65CA397100B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5A8E-364F-4FF7-B7F9-9B705FAE3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F76F-B7A3-40A2-BE12-ED749BA8ABCF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D9F3-3ACE-417B-B72A-43F434752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84B9-2675-4482-AA6C-3FBD6515F8AA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5198-DF7F-4925-AF2C-34915F23F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86C9D-51B6-4E1A-8488-BE4653C036F0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2FCC-06D9-4AE2-B4B1-493E1EDFA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0D6B-72B1-4076-8CE4-DD0FE2E4443F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01C0-ACC3-4198-A898-A890ECA4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CB85-97E1-4C1B-94DB-FCF183F2A56D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C1BF-742D-4385-8515-B5EAA5F52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7D4C-B7E7-4C90-8BC9-4BDF109D3C90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66C4-0600-45D6-A07A-EBA60D44B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CD11-5D9C-4F05-8A5B-D3ACB2C52E63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5180-37CB-413D-8CF3-26C04535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40C9-42E7-455A-9C44-E486CC2645B4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CDD0-91AF-4547-87E0-AE68C40A5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FED9C7-B612-4994-858F-5526067B16F1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A9DE3-E85B-4603-89AC-815634B47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4800" dirty="0" smtClean="0">
                <a:solidFill>
                  <a:schemeClr val="accent2"/>
                </a:solidFill>
                <a:latin typeface="Comic Sans MS" pitchFamily="66" charset="0"/>
              </a:rPr>
              <a:t>Опыт работы воспитателя</a:t>
            </a:r>
            <a:endParaRPr lang="ru-RU" sz="4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№479 комбинированного вида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398496"/>
            <a:ext cx="2357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 </a:t>
            </a:r>
          </a:p>
          <a:p>
            <a:pPr algn="ctr" eaLnBrk="0" hangingPunct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Григорьева Елена Васильевна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Семейный клуб   «Фестиваль детского и семейного творчества»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G:\фото для презентации\гр4 откр меропр СЖАТЫЕ\SAM_1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4267200" cy="32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Организация и проведение мероприятий с детьми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Участие педагога, детей и родителей в мероприятиях.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 региональный фестиваль- конкурс  вокалистов «Мамино сердце» 2014год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Районный конкурс «Хрустальная капель» 2015 год.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109___02\IMG_18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00438"/>
            <a:ext cx="5072098" cy="285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4257676" cy="5483245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 место во всероссийском  творческом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фото- конкурсе «Новогодний         коллаж»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2015год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G:\фото для презентации\гр4 откр меропр СЖАТЫЕ\SAM_1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00108"/>
            <a:ext cx="4267200" cy="32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42913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Реализация педагогических проектов.</a:t>
            </a:r>
          </a:p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Основные формы взаимодействия с семьями воспитанников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543428" cy="476886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Родительские собрания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Совместные проекты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Конкурсы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Консультации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Утренники-развлечения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F:\SAM_2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Охрана и укрепление здоровья детей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Характеристика детей по группам здоровья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1группа – 1 ребенок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 группа – 16 детей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 группа – 8 детей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             Посещаемость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Посещаемость %    70,9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Пропуски %              28,5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Пропуски по болезни %  0,5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Формы работы с детьми по снижению заболеваемости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Сюжетно- ролевая   игра  «В гостях у Айболита».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«Формирование привычки ежедневных физкультурных  представлений: зарядка, подвижные игры, спортивные праздники 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Беседы с детьми о здоровом образе жизни.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Массажные дорожки.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Обтирание рук холодной водой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Ножные ванны в летний период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Организация предметно- пространственной среды группы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Установлен стеклопакет в раздевалке.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Приобретены шторы в раздевалку.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 игровую площадку приобретена машина.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Приобретены дидактические игры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Библиотека пополнена книгами: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Стихи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А.Барто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Хрестоматия для детей младшего дошкольного возраста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Сборник игр для развития мелкой моторики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Игрушки</a:t>
            </a:r>
          </a:p>
          <a:p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29698" name="Picture 2" descr="&amp;Bcy;&amp;lcy;&amp;ocy;&amp;gcy; - &amp;Pcy;&amp;rcy;&amp;icy;&amp;vcy;&amp;iecy;&amp;tcy;.&amp;rcy;&amp;ucy; - &amp;Mcy;&amp;ncy;&amp;ocy;&amp;gcy;&amp;ocy; &amp;lcy;&amp;icy;&amp;ncy;&amp;iecy;&amp;iecy;&amp;chcy;&amp;iecy;&amp;k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908175" y="3573463"/>
            <a:ext cx="56165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86834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  <a:t>Методические разработки </a:t>
            </a:r>
            <a:endParaRPr lang="ru-RU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257676" cy="4840303"/>
          </a:xfrm>
        </p:spPr>
        <p:txBody>
          <a:bodyPr/>
          <a:lstStyle/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3" name="Picture 3" descr="D:\Категория\атестация\svidetelstvo-151496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2231705" cy="3143272"/>
          </a:xfrm>
          <a:prstGeom prst="rect">
            <a:avLst/>
          </a:prstGeom>
          <a:noFill/>
        </p:spPr>
      </p:pic>
      <p:pic>
        <p:nvPicPr>
          <p:cNvPr id="35844" name="Picture 4" descr="D:\Категория\атестация\svidetelstvo-151493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286124"/>
            <a:ext cx="2383866" cy="3357586"/>
          </a:xfrm>
          <a:prstGeom prst="rect">
            <a:avLst/>
          </a:prstGeom>
          <a:noFill/>
        </p:spPr>
      </p:pic>
      <p:pic>
        <p:nvPicPr>
          <p:cNvPr id="11" name="Picture 2" descr="D:\Категория\атестация\sertifikat_site-56608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928671"/>
            <a:ext cx="23326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D:\Категория\атестация\svidetelstvo-151492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214686"/>
            <a:ext cx="238386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s479.ucoz.ru/elena_vasilevn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790825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929058" y="857232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</a:t>
            </a:r>
          </a:p>
          <a:p>
            <a:r>
              <a:rPr lang="ru-RU" sz="2400" dirty="0" smtClean="0"/>
              <a:t>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Григорьева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Елена Васильевна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Дата рождения: 19 мая 1975 г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Трудовой стаж работы в ДОУ:  3  года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Педагогический стаж  :              3 года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Образование :   среднее специальное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6" descr="&amp;Acy;&amp;vcy;&amp;tcy;&amp;ocy;&amp;mcy;&amp;ocy;&amp;bcy;&amp;icy;&amp;lcy;&amp;softcy;-&amp;kcy;&amp;ocy;&amp;ncy;&amp;scy;&amp;tcy;&amp;rcy;&amp;ucy;&amp;kcy;&amp;tcy;&amp;ocy;&amp;rcy; 2 &amp;tscy;&amp;iecy;&amp;ncy;&amp;acy; 496.00 &amp;rcy;&amp;ucy;&amp;bcy;. (&amp;kcy;&amp;ocy;&amp;ncy;&amp;scy;&amp;tcy;&amp;rcy;&amp;ucy;&amp;kcy;&amp;tcy;&amp;ocy;&amp;rcy;&amp;ycy;, &amp;pcy;&amp;acy;&amp;zcy;&amp;zcy;&amp;lcy;&amp;ycy;, &amp;kcy;&amp;ucy;&amp;bcy;&amp;icy;&amp;kcy;&amp;icy;)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4643446"/>
            <a:ext cx="34194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Муниципальное бюджетное дошкольное образовательное            учреждение детский сад №479 комбинированного вида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г.Челябинска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Повышение квалификации за текущий учебный год</a:t>
            </a: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ФГОС ДО  «Организация образовательного процесса в условиях введения ФГОС ДО »  72 часа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328614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ПРОЕКТ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 созданию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«Мини-музея деревянной игрушки»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для детей младшего дошкольного возраста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endParaRPr lang="ru-RU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87675" y="4460875"/>
            <a:ext cx="37449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rIns="358662" bIns="0" anchor="ctr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Выполнил воспитатель </a:t>
            </a:r>
          </a:p>
          <a:p>
            <a:pPr algn="ctr" eaLnBrk="0" hangingPunct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Григорьева Елена Васильевна </a:t>
            </a:r>
          </a:p>
          <a:p>
            <a:pPr eaLnBrk="0" hangingPunct="0"/>
            <a:endParaRPr lang="ru-RU" dirty="0">
              <a:cs typeface="Arial" charset="0"/>
            </a:endParaRPr>
          </a:p>
        </p:txBody>
      </p:sp>
      <p:pic>
        <p:nvPicPr>
          <p:cNvPr id="13316" name="Picture 6" descr="&amp;Acy;&amp;vcy;&amp;tcy;&amp;ocy;&amp;mcy;&amp;ocy;&amp;bcy;&amp;icy;&amp;lcy;&amp;softcy;-&amp;kcy;&amp;ocy;&amp;ncy;&amp;scy;&amp;tcy;&amp;rcy;&amp;ucy;&amp;kcy;&amp;tcy;&amp;ocy;&amp;rcy; 2 &amp;tscy;&amp;iecy;&amp;ncy;&amp;acy; 496.00 &amp;rcy;&amp;ucy;&amp;bcy;. (&amp;kcy;&amp;ocy;&amp;ncy;&amp;scy;&amp;tcy;&amp;rcy;&amp;ucy;&amp;kcy;&amp;tcy;&amp;ocy;&amp;rcy;&amp;ycy;, &amp;pcy;&amp;acy;&amp;zcy;&amp;zcy;&amp;lcy;&amp;ycy;, &amp;kcy;&amp;ucy;&amp;bcy;&amp;icy;&amp;kcy;&amp;icy;)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330825"/>
            <a:ext cx="34194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UNWOOD - &amp;Pcy;&amp;icy;&amp;rcy;&amp;acy;&amp;mcy;&amp;icy;&amp;dcy;&amp;kcy;&amp;acy; &amp;SHcy;&amp;mcy;&amp;iecy;&amp;lcy;&amp;softcy; 183-0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43248"/>
            <a:ext cx="1711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&amp;Pcy;&amp;rcy;&amp;ocy;&amp;scy;&amp;mcy;&amp;ocy;&amp;tcy;&amp;rcy; &amp;icy;&amp;zcy;&amp;ocy;&amp;bcy;&amp;rcy;&amp;acy;&amp;zhcy;&amp;iecy;&amp;ncy;&amp;icy;&amp;yacy; 4183377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69474">
            <a:off x="6970986" y="37279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&amp;Kcy;&amp;ucy;&amp;pcy;&amp;icy;&amp;tcy;&amp;softcy; &amp;icy;&amp;gcy;&amp;rcy;&amp;ucy;&amp;shcy;&amp;kcy;&amp;icy; &amp;scy;&amp;kcy;&amp;acy;&amp;zcy;&amp;kcy;&amp;icy; &amp;dcy;&amp;iecy;&amp;rcy;&amp;iecy;&amp;vcy;&amp;acy; :: &amp;Icy;&amp;ncy;&amp;tcy;&amp;iecy;&amp;rcy;&amp;ncy;&amp;iecy;&amp;tcy;-&amp;mcy;&amp;acy;&amp;gcy;&amp;acy;&amp;zcy;&amp;icy;&amp;ncy; &quot;&amp;Rcy;&amp;acy;&amp;zcy;&amp;vcy;&amp;icy;&amp;tcy;&amp;icy;&amp;iecy; &amp;scy; &amp;pcy;&amp;iecy;&amp;lcy;&amp;iecy;&amp;ncy;&amp;ocy;&amp;kcy;&quot;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4868863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 descr="&amp;Gcy;&amp;ucy;&amp;scy;&amp;iecy;&amp;ncy;&amp;icy;&amp;tscy;&amp;acy; &amp;Kcy;&amp;ucy;&amp;pcy;&amp;icy;&amp;tcy;&amp;softcy; &amp;scy; &amp;dcy;&amp;ocy;&amp;scy;&amp;tcy;&amp;acy;&amp;vcy;&amp;kcy;&amp;ocy;&amp;jcy; My-shop.ru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000372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6192837" cy="922337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Актуальность темы: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3671887"/>
          </a:xfrm>
        </p:spPr>
        <p:txBody>
          <a:bodyPr rtlCol="0">
            <a:normAutofit fontScale="85000" lnSpcReduction="20000"/>
          </a:bodyPr>
          <a:lstStyle/>
          <a:p>
            <a:pPr marL="80963" indent="369888"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«Мини-музей деревянной игрушки» служит для  всестороннего развития и приобщения малень-кого человека  к традициям нашего народа.</a:t>
            </a:r>
          </a:p>
          <a:p>
            <a:pPr marL="80963" indent="369888"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Игры с деревянными игрушками способствуют развитию крупной и мелкой моторики, творчества и воображения. </a:t>
            </a:r>
          </a:p>
          <a:p>
            <a:pPr marL="80963" indent="369888"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В ходе игры дети исследуют и экспериментируют с игрушкой, что позволяет расширить представления об окружающем мире.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404813"/>
            <a:ext cx="8229600" cy="3384550"/>
          </a:xfrm>
        </p:spPr>
        <p:txBody>
          <a:bodyPr rtlCol="0">
            <a:normAutofit fontScale="92500"/>
          </a:bodyPr>
          <a:lstStyle/>
          <a:p>
            <a:pPr marL="176213" indent="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Срок реализации: </a:t>
            </a:r>
            <a:r>
              <a:rPr lang="ru-RU" sz="2800" dirty="0" smtClean="0">
                <a:solidFill>
                  <a:srgbClr val="002060"/>
                </a:solidFill>
              </a:rPr>
              <a:t>долгосрочный</a:t>
            </a:r>
          </a:p>
          <a:p>
            <a:pPr marL="176213" indent="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Вид проекта: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творческий</a:t>
            </a:r>
          </a:p>
          <a:p>
            <a:pPr marL="176213" indent="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Тип проекта: </a:t>
            </a:r>
            <a:r>
              <a:rPr lang="ru-RU" sz="2800" dirty="0" smtClean="0">
                <a:solidFill>
                  <a:srgbClr val="002060"/>
                </a:solidFill>
              </a:rPr>
              <a:t>игровой</a:t>
            </a:r>
          </a:p>
          <a:p>
            <a:pPr marL="176213" indent="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Состав участников: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фронтальный</a:t>
            </a:r>
          </a:p>
          <a:p>
            <a:pPr marL="176213" indent="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Взаимодействие: </a:t>
            </a:r>
            <a:r>
              <a:rPr lang="ru-RU" sz="2800" dirty="0" smtClean="0">
                <a:solidFill>
                  <a:srgbClr val="002060"/>
                </a:solidFill>
              </a:rPr>
              <a:t>воспитатели, дети 2-3 лет, родители</a:t>
            </a:r>
          </a:p>
          <a:p>
            <a:pPr marL="176213" indent="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Проблема</a:t>
            </a:r>
            <a:r>
              <a:rPr lang="ru-RU" sz="2800" i="1" dirty="0" smtClean="0">
                <a:solidFill>
                  <a:srgbClr val="002060"/>
                </a:solidFill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  Для чего нужны деревянные игрушки? </a:t>
            </a:r>
          </a:p>
          <a:p>
            <a:pPr marL="176213" indent="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          Как с ними можно играть?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789040"/>
            <a:ext cx="3672499" cy="26789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859712" cy="647700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075613" cy="1223962"/>
          </a:xfrm>
        </p:spPr>
        <p:txBody>
          <a:bodyPr rtlCol="0">
            <a:normAutofit fontScale="92500" lnSpcReduction="10000"/>
          </a:bodyPr>
          <a:lstStyle/>
          <a:p>
            <a:pPr marL="8255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Обогащение </a:t>
            </a:r>
            <a:r>
              <a:rPr lang="ru-RU" sz="2800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sz="2800" dirty="0" smtClean="0">
                <a:solidFill>
                  <a:srgbClr val="002060"/>
                </a:solidFill>
              </a:rPr>
              <a:t> – образовательного пространства новыми формами работы с детьми и их родителями.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2217263"/>
            <a:ext cx="5390328" cy="42772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7632700" cy="4535487"/>
          </a:xfrm>
        </p:spPr>
        <p:txBody>
          <a:bodyPr rtlCol="0">
            <a:normAutofit fontScale="92500" lnSpcReduction="20000"/>
          </a:bodyPr>
          <a:lstStyle/>
          <a:p>
            <a:pPr marL="8255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Формирование у дошкольников представлений о музее;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Расширение кругозора дошкольников; 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Формирование проектно исследовательских умений и навыков; 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Развитие логического и творческого мышления; 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Развитие воображения и речи; 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Формирование активной 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жизненной позиции; 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Вовлечение родителей </a:t>
            </a:r>
          </a:p>
          <a:p>
            <a:pPr marL="82550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в жизнь детского сада.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339576"/>
            <a:ext cx="3620665" cy="32677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95400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Мини-музей – это новый элемент в предметно- развивающей среде группы «Солнышко»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7931150" cy="1439863"/>
          </a:xfrm>
        </p:spPr>
        <p:txBody>
          <a:bodyPr rtlCol="0">
            <a:normAutofit fontScale="92500"/>
          </a:bodyPr>
          <a:lstStyle/>
          <a:p>
            <a:pPr marL="176213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 обычном музее зрители только созерцают, а в нашем музее можно брать экспонаты в руки, переставлять их с места на место и играть с ними.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3294592"/>
            <a:ext cx="5512296" cy="32141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Этапы проекта </a:t>
            </a:r>
            <a:b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«Мини-музей деревянной игрушки»</a:t>
            </a:r>
            <a:endParaRPr lang="ru-RU" sz="2800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497887" cy="4606925"/>
          </a:xfrm>
        </p:spPr>
        <p:txBody>
          <a:bodyPr/>
          <a:lstStyle/>
          <a:p>
            <a:pPr marL="176213" indent="1588">
              <a:buFont typeface="Arial" charset="0"/>
              <a:buNone/>
            </a:pP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Подготовительный этап </a:t>
            </a:r>
          </a:p>
          <a:p>
            <a:pPr marL="176213" indent="1588" algn="ctr"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Цель</a:t>
            </a:r>
            <a:r>
              <a:rPr lang="ru-RU" sz="2000" smtClean="0">
                <a:solidFill>
                  <a:srgbClr val="002060"/>
                </a:solidFill>
              </a:rPr>
              <a:t> – выбор темы и названия мини-музея, определение содержания экспозиции, выбор места в группе.</a:t>
            </a:r>
          </a:p>
          <a:p>
            <a:pPr marL="176213" indent="1588">
              <a:buFont typeface="Arial" charset="0"/>
              <a:buNone/>
            </a:pPr>
            <a:r>
              <a:rPr lang="ru-RU" sz="2000" b="1" i="1" smtClean="0">
                <a:solidFill>
                  <a:srgbClr val="002060"/>
                </a:solidFill>
              </a:rPr>
              <a:t>Реализация:</a:t>
            </a:r>
            <a:endParaRPr lang="ru-RU" sz="2000" b="1" smtClean="0">
              <a:solidFill>
                <a:srgbClr val="002060"/>
              </a:solidFill>
            </a:endParaRP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Сбор и анализ информации по данной проблеме;</a:t>
            </a: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Изучение специализированной литературы;</a:t>
            </a: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Изучение индивидуальных особенностей и потребностей детей;</a:t>
            </a: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Анкетирование родителей по выявлению знаний о сенсорном развитии;</a:t>
            </a: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Проведение бесед о создании значении музея в группе;</a:t>
            </a: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Совместные экскурсии в музей (дети, родители, педагоги ДОУ);</a:t>
            </a: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Рассматривание экспонатов в музее игры с ними; </a:t>
            </a:r>
          </a:p>
          <a:p>
            <a:pPr marL="176213" indent="1588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Проведение консультаций для педагогов и родителей.</a:t>
            </a:r>
          </a:p>
          <a:p>
            <a:pPr marL="176213" indent="1588">
              <a:buFont typeface="Arial" charset="0"/>
              <a:buNone/>
            </a:pPr>
            <a:endParaRPr lang="ru-RU" sz="2000" smtClean="0">
              <a:solidFill>
                <a:srgbClr val="002060"/>
              </a:solidFill>
            </a:endParaRPr>
          </a:p>
        </p:txBody>
      </p:sp>
      <p:pic>
        <p:nvPicPr>
          <p:cNvPr id="19459" name="Рисунок 3" descr="&amp;Kcy;&amp;ocy;&amp;ncy;&amp;scy;&amp;tcy;&amp;rcy;&amp;ucy;&amp;kcy;&amp;tcy;&amp;ocy;&amp;rcy; &quot;&amp;Mcy;&amp;acy;&amp;shcy;&amp;icy;&amp;ncy;&amp;acy;&quot; - &amp;Ucy;&amp;mcy;&amp;kcy;&amp;acy;: &amp;rcy;&amp;acy;&amp;zcy;&amp;vcy;&amp;icy;&amp;vcy;&amp;acy;&amp;yucy;&amp;shchcy;&amp;icy;&amp;iecy; &amp;icy;&amp;gcy;&amp;rcy;&amp;ucy;&amp;shcy;&amp;kcy;&amp;i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811713"/>
            <a:ext cx="23653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404813"/>
            <a:ext cx="8713787" cy="5256212"/>
          </a:xfrm>
        </p:spPr>
        <p:txBody>
          <a:bodyPr rtlCol="0">
            <a:normAutofit fontScale="47500" lnSpcReduction="20000"/>
          </a:bodyPr>
          <a:lstStyle/>
          <a:p>
            <a:pPr marL="176213"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solidFill>
                  <a:srgbClr val="FF0000"/>
                </a:solidFill>
                <a:latin typeface="Comic Sans MS" pitchFamily="66" charset="0"/>
              </a:rPr>
              <a:t>   Практический этап (или этап реализации проекта)</a:t>
            </a:r>
          </a:p>
          <a:p>
            <a:pPr marL="176213" indent="127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002060"/>
                </a:solidFill>
              </a:rPr>
              <a:t>Цель</a:t>
            </a:r>
            <a:r>
              <a:rPr lang="ru-RU" sz="4200" dirty="0" smtClean="0">
                <a:solidFill>
                  <a:srgbClr val="002060"/>
                </a:solidFill>
              </a:rPr>
              <a:t> – подготовка экспонатов, создание экспозиций, организация экскурсий.</a:t>
            </a:r>
          </a:p>
          <a:p>
            <a:pPr marL="176213"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002060"/>
                </a:solidFill>
              </a:rPr>
              <a:t>Задачи:</a:t>
            </a:r>
          </a:p>
          <a:p>
            <a:pPr marL="176213" indent="1270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Способствовать активной игровой деятельности ребенка. </a:t>
            </a:r>
          </a:p>
          <a:p>
            <a:pPr marL="176213" indent="1270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Способствовать познавательной активности ребенка, развитию творчества, исследования и экспериментирования с игрушкой. </a:t>
            </a:r>
          </a:p>
          <a:p>
            <a:pPr marL="176213" indent="1270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Развитие мелкой и крупной моторики, сенсорного восприятия. </a:t>
            </a:r>
          </a:p>
          <a:p>
            <a:pPr marL="176213" indent="1270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Способствовать социально – эмоциональному развитию, представлений об окружающем мире. </a:t>
            </a:r>
          </a:p>
          <a:p>
            <a:pPr marL="176213" indent="1270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Способствовать художественно-эстетическому развитию. </a:t>
            </a:r>
          </a:p>
          <a:p>
            <a:pPr marL="176213"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i="1" dirty="0" smtClean="0">
                <a:solidFill>
                  <a:srgbClr val="002060"/>
                </a:solidFill>
              </a:rPr>
              <a:t>Реализация: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marL="176213"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Перспективное планирование совместной и самостоятельной деятельности</a:t>
            </a:r>
          </a:p>
          <a:p>
            <a:pPr marL="176213" indent="12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rgbClr val="002060"/>
                </a:solidFill>
              </a:rPr>
              <a:t>Проведение познавательных, художественно-эстетических занятий, чтение художественной литературы, подобранной в соответствии с экспонатами мини-музея, проведение ролевых и дидактических игр, использование развивающих деревянных игрушек в режимных моментах.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2" name="Рисунок 3" descr="http://static.my-shop.ru/product/3/170/16987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013325"/>
            <a:ext cx="110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3095625"/>
          </a:xfrm>
        </p:spPr>
        <p:txBody>
          <a:bodyPr rtlCol="0">
            <a:normAutofit fontScale="77500" lnSpcReduction="20000"/>
          </a:bodyPr>
          <a:lstStyle/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solidFill>
                  <a:srgbClr val="FF0000"/>
                </a:solidFill>
                <a:latin typeface="Comic Sans MS" pitchFamily="66" charset="0"/>
              </a:rPr>
              <a:t>Обобщающий этап </a:t>
            </a:r>
          </a:p>
          <a:p>
            <a:pPr marL="1778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Цель</a:t>
            </a:r>
            <a:r>
              <a:rPr lang="ru-RU" sz="2600" dirty="0" smtClean="0"/>
              <a:t> – подведение итогов, определение перспектив.</a:t>
            </a:r>
          </a:p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/>
              <a:t>Результаты:</a:t>
            </a:r>
          </a:p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Открытие мини-музея в группе;</a:t>
            </a:r>
          </a:p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Экскурсии по мини-музею;</a:t>
            </a:r>
          </a:p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Приглашение гостей (дети с других групп, родители);</a:t>
            </a:r>
          </a:p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Пополнение атрибутов (деревянных игрушек) для музея;</a:t>
            </a:r>
          </a:p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Проведение образовательной деятельности в мини-музее;</a:t>
            </a:r>
          </a:p>
          <a:p>
            <a:pPr marL="17780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Консультации для педагогов и родителей.</a:t>
            </a:r>
            <a:r>
              <a:rPr lang="ru-RU" sz="2600" b="1" dirty="0" smtClean="0"/>
              <a:t> </a:t>
            </a:r>
            <a:endParaRPr lang="ru-RU" sz="2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406346"/>
            <a:ext cx="4824536" cy="31838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Функции «Мини-музея деревянной игрушки»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268413"/>
            <a:ext cx="77993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Самообразование педагога</a:t>
            </a: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5114932" cy="476886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Педагогический проект по теме: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«Мини-музей деревянной игрушки»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Педагогический проект по теме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«Творческий театр сказок» для детей младшего дошкольного возраста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F:\Григорьева Музыка и дети\a86c4444d7bc.gif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662" y="3571876"/>
            <a:ext cx="2786082" cy="2214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&amp;Dcy;&amp;iecy;&amp;rcy;&amp;iecy;&amp;vcy;&amp;yacy;&amp;ncy;&amp;ncy;&amp;ycy;&amp;iecy; &amp;icy;&amp;gcy;&amp;rcy;&amp;ucy;&amp;shcy;&amp;kcy;&amp;icy; &amp;Bcy;&amp;ucy;&amp;rcy;&amp;acy;&amp;tcy;&amp;icy;&amp;ncy;&amp;ocy;!!39 &amp;zcy;&amp;acy;&amp;kcy;&amp;ucy;&amp;pcy;&amp;kcy;&amp;acy;. &amp;Ncy;&amp;Ocy;&amp;Vcy;&amp;Ycy;&amp;IEcy; &amp;Icy;&amp;Gcy;&amp;Rcy;&amp;Ucy;&amp;SHcy;&amp;Kcy;&amp;Icy;+&amp;vcy;&amp;iecy;&amp;lcy;&amp;ocy;&amp;scy;&amp;icy;&amp;pcy;&amp;iecy;&amp;dcy;&amp;ycy;. &amp;Dcy;&amp;Ocy;&amp;Mcy;&amp;Icy;&amp;Kcy;&amp;Icy;! &amp;lcy;&amp;acy;&amp;bcy;&amp;icy;&amp;rcy;&amp;icy;&amp;ncy;&amp;tcy;&amp;ycy;.&amp;Scy;&amp;Tcy;&amp;Ocy;&amp;Pcy; 5.12 - &amp;Scy;&amp;ocy;&amp;ocy;&amp;bcy;&amp;shchcy;&amp;iecy;&amp;scy;&amp;tcy;&amp;vcy;&amp;ocy; &quot;&amp;Scy;&amp;ocy;&amp;vcy;&amp;mcy;&amp;iecy;&amp;scy;&amp;tcy;&amp;ncy;&amp;ycy;&amp;iecy; &amp;zcy;&amp;acy;&amp;kcy;&amp;ucy;&amp;pcy;&amp;kcy;&amp;icy;&quot;"/>
          <p:cNvPicPr/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28775"/>
            <a:ext cx="83645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Реализация образовательных областей в соответствии с ФГОС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8225" y="6773863"/>
            <a:ext cx="90488" cy="90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    Подведение итогов: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77838" y="981075"/>
            <a:ext cx="8229600" cy="2808288"/>
          </a:xfrm>
        </p:spPr>
        <p:txBody>
          <a:bodyPr/>
          <a:lstStyle/>
          <a:p>
            <a:pPr marL="177800" indent="0" algn="just">
              <a:buFont typeface="Arial" charset="0"/>
              <a:buNone/>
            </a:pPr>
            <a:r>
              <a:rPr lang="ru-RU" sz="2000" smtClean="0">
                <a:solidFill>
                  <a:srgbClr val="002060"/>
                </a:solidFill>
              </a:rPr>
              <a:t>Создание музея в группе очень актуально на сегодняшний день, и мы с помощью родителей решили создать свой «Мини-музей деревянной игрушки». Такой музей служит для всестороннего развития и приобщения маленького человека  к традициям нашего народа. Игры с деревянными игрушками способствуют развитию крупной и мелкой моторики, творчества и воображения. В ходе игры дети исследуют и экспериментируют с игрушкой, что позволяет расширить представления об окружающем мире.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429000"/>
            <a:ext cx="6226668" cy="30627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Экспонаты мини-музея группы «Солнышко»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395288" y="1557338"/>
            <a:ext cx="432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Лабиринты: «Кто, чем питается», 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«Что, где растёт», «Любимые сказки»</a:t>
            </a:r>
            <a:endParaRPr lang="ru-RU" i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Рисунок 4" descr="C:\Users\Администратор\Desktop\Мини-музей деревянной игрушки Лена ДС479\Фото\IMG_1591.JPG"/>
          <p:cNvPicPr/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168650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5003800" y="6116638"/>
            <a:ext cx="1096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Домино</a:t>
            </a:r>
            <a:endParaRPr lang="ru-RU" i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Рисунок 6" descr="C:\Users\Администратор\Desktop\Мини-музей деревянной игрушки Лена ДС479\Фото\IMG_15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25" y="1412875"/>
            <a:ext cx="3352800" cy="22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дминистратор\Desktop\Мини-музей деревянной игрушки Лена ДС479\Фото\IMG_1599.JPG"/>
          <p:cNvPicPr/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763" y="4719638"/>
            <a:ext cx="25368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5127625" y="3930650"/>
            <a:ext cx="367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Лабиринты: «Серпантинка», «Лягушонок», «Бабочка»</a:t>
            </a:r>
            <a:endParaRPr lang="ru-RU" i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Рисунок 9" descr="C:\Users\Администратор\Desktop\Мини-музей деревянной игрушки Лена ДС479\Фото\IMG_159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825" y="4624388"/>
            <a:ext cx="2455863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9" name="Прямоугольник 10"/>
          <p:cNvSpPr>
            <a:spLocks noChangeArrowheads="1"/>
          </p:cNvSpPr>
          <p:nvPr/>
        </p:nvSpPr>
        <p:spPr bwMode="auto">
          <a:xfrm>
            <a:off x="414338" y="5445125"/>
            <a:ext cx="2141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Деревянные 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кубики, кирпичики</a:t>
            </a:r>
            <a:endParaRPr lang="ru-RU" i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73100" y="280988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Экспонаты мини-музея группы «Солнышко»</a:t>
            </a:r>
          </a:p>
        </p:txBody>
      </p:sp>
      <p:pic>
        <p:nvPicPr>
          <p:cNvPr id="4" name="Рисунок 3" descr="C:\Users\Администратор\Desktop\Мини-музей деревянной игрушки Лена ДС479\Фото\IMG_16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8513"/>
            <a:ext cx="3095625" cy="20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350838" y="5065713"/>
            <a:ext cx="1766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Деревянные 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пазлы</a:t>
            </a:r>
            <a:endParaRPr lang="ru-RU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27063" y="1412875"/>
            <a:ext cx="3224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Деревянные 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погремушки, металлофон</a:t>
            </a:r>
            <a:endParaRPr lang="ru-RU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5795963" y="41433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Пирамидки</a:t>
            </a: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5892800" y="1239838"/>
            <a:ext cx="214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Шнуровка</a:t>
            </a:r>
          </a:p>
        </p:txBody>
      </p:sp>
      <p:pic>
        <p:nvPicPr>
          <p:cNvPr id="9" name="Рисунок 8" descr="C:\Users\Администратор\Desktop\Мини-музей деревянной игрушки Лена ДС479\Фото\IMG_1620.JPG"/>
          <p:cNvPicPr/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725" y="4546600"/>
            <a:ext cx="266382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Администратор\Desktop\Мини-музей деревянной игрушки Лена ДС479\Фото\IMG_1648.JPG"/>
          <p:cNvPicPr/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1608138"/>
            <a:ext cx="3240087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Администратор\Desktop\Мини-музей деревянной игрушки Лена ДС479\Фото\IMG_164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559300"/>
            <a:ext cx="2911475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76250" y="269875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Экспонаты мини-музея группы «Солнышко»</a:t>
            </a:r>
          </a:p>
        </p:txBody>
      </p:sp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627063" y="1412875"/>
            <a:ext cx="3224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Игровой 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деревянный домик Ферма 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6732588" y="2141538"/>
            <a:ext cx="2332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Шарики-ведёрки</a:t>
            </a: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746125" y="4132263"/>
            <a:ext cx="322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Машина конструктор</a:t>
            </a:r>
          </a:p>
        </p:txBody>
      </p:sp>
      <p:pic>
        <p:nvPicPr>
          <p:cNvPr id="27653" name="Рисунок 6" descr="http://www.3-porosenka.ru/off-line/catalogue/3076/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058988"/>
            <a:ext cx="2390775" cy="1958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7654" name="Рисунок 8" descr="&amp;Kcy;&amp;ocy;&amp;ncy;&amp;scy;&amp;tcy;&amp;rcy;&amp;ucy;&amp;kcy;&amp;tcy;&amp;ocy;&amp;rcy; &quot;&amp;Mcy;&amp;acy;&amp;shcy;&amp;icy;&amp;ncy;&amp;acy;&quot; - &amp;Ucy;&amp;mcy;&amp;kcy;&amp;acy;: &amp;rcy;&amp;acy;&amp;zcy;&amp;vcy;&amp;icy;&amp;vcy;&amp;acy;&amp;yucy;&amp;shchcy;&amp;icy;&amp;iecy; &amp;icy;&amp;gcy;&amp;rcy;&amp;ucy;&amp;shcy;&amp;kcy;&amp;i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686300"/>
            <a:ext cx="2479675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5" name="Picture 2" descr="&amp;Kcy;&amp;ucy;&amp;bcy;&amp;icy;&amp;kcy;&amp;icy; &amp;scy; &amp;kcy;&amp;acy;&amp;rcy;&amp;tcy;&amp;icy;&amp;ncy;&amp;kcy;&amp;acy;&amp;mcy;&amp;icy; &amp;TScy;&amp;vcy;&amp;iecy;&amp;tcy;&amp;ocy;&amp;chcy;&amp;kcy;&amp;icy; / 3333-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868863"/>
            <a:ext cx="177165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10"/>
          <p:cNvSpPr>
            <a:spLocks noChangeArrowheads="1"/>
          </p:cNvSpPr>
          <p:nvPr/>
        </p:nvSpPr>
        <p:spPr bwMode="auto">
          <a:xfrm>
            <a:off x="4121150" y="4502150"/>
            <a:ext cx="2674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Кубики картинки</a:t>
            </a:r>
          </a:p>
        </p:txBody>
      </p:sp>
      <p:pic>
        <p:nvPicPr>
          <p:cNvPr id="27657" name="Picture 4" descr="&amp;Scy;&amp;ocy;&amp;vcy;&amp;mcy;&amp;iecy;&amp;scy;&amp;tcy;&amp;ncy;&amp;ycy;&amp;iecy; &amp;pcy;&amp;ocy;&amp;kcy;&amp;ucy;&amp;pcy;&amp;kcy;&amp;icy; - &amp;Ocy;&amp;mcy;&amp;scy;&amp;kcy; - &amp;Scy;&amp;Pcy; : &amp;Kcy;&amp;acy;&amp;tcy;&amp;acy;&amp;lcy;&amp;ocy;&amp;gcy; &amp;Tcy;&amp;ocy;&amp;mcy;&amp;icy;&amp;k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3" y="2906713"/>
            <a:ext cx="33988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Прямоугольник 12"/>
          <p:cNvSpPr>
            <a:spLocks noChangeArrowheads="1"/>
          </p:cNvSpPr>
          <p:nvPr/>
        </p:nvSpPr>
        <p:spPr bwMode="auto">
          <a:xfrm>
            <a:off x="4114800" y="2536825"/>
            <a:ext cx="233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Вкладыши</a:t>
            </a:r>
          </a:p>
        </p:txBody>
      </p:sp>
      <p:pic>
        <p:nvPicPr>
          <p:cNvPr id="27659" name="Picture 6" descr="&amp;Vcy;&amp;iecy;&amp;dcy;&amp;rcy;&amp;ycy;&amp;shcy;&amp;kcy;&amp;icy;, &amp;Dcy;111, &amp;tscy;&amp;iecy;&amp;ncy;&amp;acy; 78 000 &amp;rcy;&amp;ucy;&amp;bcy;., &amp;zcy;&amp;acy;&amp;kcy;&amp;acy;&amp;zcy;&amp;acy;&amp;tcy;&amp;softcy; &amp;vcy; &amp;Mcy;&amp;icy;&amp;ncy;&amp;scy;&amp;kcy;&amp;iecy; - Deal.by (ID# 1533511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560638"/>
            <a:ext cx="1119188" cy="3357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60" name="Picture 8" descr="&amp;Pcy;&amp;acy;&amp;zcy;&amp;lcy; &amp;Dcy;&amp;Rcy;&amp;Ocy;&amp;Bcy;&amp;Icy;-&amp;Fcy;&amp;Icy;&amp;Gcy;&amp;Ucy;&amp;Rcy;&amp;Y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25" y="1592263"/>
            <a:ext cx="24003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  Итоговое мероприятие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6048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Экскурсия по мини-музею</a:t>
            </a:r>
          </a:p>
        </p:txBody>
      </p:sp>
      <p:pic>
        <p:nvPicPr>
          <p:cNvPr id="1028" name="Picture 4" descr="D:\данные с диска С\Desktop\фото для презентации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14488"/>
            <a:ext cx="3767134" cy="2119013"/>
          </a:xfrm>
          <a:prstGeom prst="rect">
            <a:avLst/>
          </a:prstGeom>
          <a:noFill/>
        </p:spPr>
      </p:pic>
      <p:pic>
        <p:nvPicPr>
          <p:cNvPr id="1029" name="Picture 5" descr="D:\данные с диска С\Desktop\фото для презентации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4071942"/>
            <a:ext cx="4071966" cy="2290481"/>
          </a:xfrm>
          <a:prstGeom prst="rect">
            <a:avLst/>
          </a:prstGeom>
          <a:noFill/>
        </p:spPr>
      </p:pic>
      <p:pic>
        <p:nvPicPr>
          <p:cNvPr id="1030" name="Picture 6" descr="D:\данные с диска С\Desktop\фото для презентации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810027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нные с диска С\Desktop\фото для презентации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4143404" cy="2330665"/>
          </a:xfrm>
          <a:prstGeom prst="rect">
            <a:avLst/>
          </a:prstGeom>
          <a:noFill/>
        </p:spPr>
      </p:pic>
      <p:pic>
        <p:nvPicPr>
          <p:cNvPr id="5" name="Picture 4" descr="G:\ЛЕНА сжат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3886227" cy="2428892"/>
          </a:xfrm>
          <a:prstGeom prst="rect">
            <a:avLst/>
          </a:prstGeom>
          <a:noFill/>
        </p:spPr>
      </p:pic>
      <p:pic>
        <p:nvPicPr>
          <p:cNvPr id="1026" name="Picture 2" descr="D:\108___01\IMG_16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357562"/>
            <a:ext cx="4190997" cy="2357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ЕНА сжат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124324" cy="2500330"/>
          </a:xfrm>
          <a:prstGeom prst="rect">
            <a:avLst/>
          </a:prstGeom>
          <a:noFill/>
        </p:spPr>
      </p:pic>
      <p:pic>
        <p:nvPicPr>
          <p:cNvPr id="1027" name="Picture 3" descr="G:\ЛЕНА сжат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5214974" cy="2714644"/>
          </a:xfrm>
          <a:prstGeom prst="rect">
            <a:avLst/>
          </a:prstGeom>
          <a:noFill/>
        </p:spPr>
      </p:pic>
      <p:pic>
        <p:nvPicPr>
          <p:cNvPr id="1028" name="Picture 4" descr="G:\ЛЕНА сжат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SAM_2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286124"/>
            <a:ext cx="4231753" cy="3173816"/>
          </a:xfrm>
          <a:prstGeom prst="rect">
            <a:avLst/>
          </a:prstGeom>
          <a:noFill/>
        </p:spPr>
      </p:pic>
      <p:pic>
        <p:nvPicPr>
          <p:cNvPr id="5" name="Picture 2" descr="G:\ЛЕНА сжат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000528" cy="2714644"/>
          </a:xfrm>
          <a:prstGeom prst="rect">
            <a:avLst/>
          </a:prstGeom>
          <a:noFill/>
        </p:spPr>
      </p:pic>
      <p:pic>
        <p:nvPicPr>
          <p:cNvPr id="6" name="Picture 3" descr="C:\Users\user\Desktop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29698" name="Picture 2" descr="&amp;Bcy;&amp;lcy;&amp;ocy;&amp;gcy; - &amp;Pcy;&amp;rcy;&amp;icy;&amp;vcy;&amp;iecy;&amp;tcy;.&amp;rcy;&amp;ucy; - &amp;Mcy;&amp;ncy;&amp;ocy;&amp;gcy;&amp;ocy; &amp;lcy;&amp;icy;&amp;ncy;&amp;iecy;&amp;iecy;&amp;chcy;&amp;iecy;&amp;k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&amp;iecy;&amp;lcy;&amp;yacy; lyubov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908175" y="3573463"/>
            <a:ext cx="56165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Картотека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5472122" cy="49831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Экспонатов  мини-музея деревянной игрушки для детей младшего дошкольного возраста.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Упражнений для развития мелкой моторики рук.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987" name="Picture 3" descr="D:\108___01\IMG_17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858" y="-1143032"/>
            <a:ext cx="23409276" cy="13166726"/>
          </a:xfrm>
          <a:prstGeom prst="rect">
            <a:avLst/>
          </a:prstGeom>
          <a:noFill/>
        </p:spPr>
      </p:pic>
      <p:pic>
        <p:nvPicPr>
          <p:cNvPr id="5122" name="Picture 2" descr="D:\108___01\IMG_17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214554"/>
            <a:ext cx="3000396" cy="288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Консультации для педагогов  ДОУ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Театр как средство развития и воспитания детей младшего дошкольного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возраста»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«Организация мини-музея в группе»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«Что такое мелкая моторика и почему ее нужно развивать у детей »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Консультации для родителей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«Театральная деятельность в детском саду»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«Значение деревянной игрушки в развитии ребёнка 3-х лет»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  <a:t>Организация и проведение методических мероприятий</a:t>
            </a:r>
            <a:endParaRPr lang="ru-RU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Открытое занятие  по сенсорному воспитанию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для детей младшего дошкольного возраста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Тема: «Весёлые клубочки»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Экскурсия в мини-музее деревянной игрушки</a:t>
            </a:r>
          </a:p>
          <a:p>
            <a:endParaRPr lang="ru-RU" dirty="0"/>
          </a:p>
        </p:txBody>
      </p:sp>
      <p:pic>
        <p:nvPicPr>
          <p:cNvPr id="7" name="Рисунок 6" descr="&amp;Gcy;&amp;ocy;&amp;rcy;&amp;ocy;&amp;dcy; - &amp;Dcy;&amp;iecy;&amp;rcy;&amp;iecy;&amp;vcy;&amp;yacy;&amp;ncy;&amp;ncy;&amp;acy;&amp;yacy; &amp;rcy;&amp;acy;&amp;zcy;&amp;vcy;&amp;icy;&amp;vcy;&amp;acy;&amp;yucy;&amp;shchcy;&amp;acy;&amp;yacy; &amp;icy;&amp;gcy;&amp;rcy;&amp;ucy;&amp;shcy;&amp;kcy;&amp;acy;"/>
          <p:cNvPicPr/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572008"/>
            <a:ext cx="2214578" cy="12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Scy; &amp;mcy;&amp;icy;&amp;rcy;&amp;ucy; &amp;pcy;&amp;ocy; &amp;ncy;&amp;icy;&amp;tcy;&amp;kcy;&amp;iecy; - &amp;Dcy;&amp;iecy;&amp;ncy;&amp;iecy;&amp;zhcy;&amp;ncy;&amp;ycy;&amp;jcy; &amp;mcy;&amp;acy;&amp;rcy;&amp;acy;&amp;fcy;&amp;ocy;&amp;ncy; - &amp;Bcy;&amp;lcy;&amp;ocy;&amp;gcy;&amp;icy; - Sports.ru"/>
          <p:cNvPicPr/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428868"/>
            <a:ext cx="1826046" cy="145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6043626" cy="5626121"/>
          </a:xfrm>
        </p:spPr>
        <p:txBody>
          <a:bodyPr/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Открытое занятие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Тема: «Знакомство с матрёшкой»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ru-RU" dirty="0"/>
          </a:p>
        </p:txBody>
      </p:sp>
      <p:pic>
        <p:nvPicPr>
          <p:cNvPr id="4" name="Рисунок 3" descr="&amp;Dcy;&amp;iecy;&amp;rcy;&amp;iecy;&amp;vcy;&amp;yacy;&amp;ncy;&amp;ncy;&amp;ycy;&amp;iecy; &amp;mcy;&amp;acy;&amp;tcy;&amp;rcy;&amp;iecy;&amp;shcy;&amp;kcy;&amp;icy; (&amp;fcy;&amp;ocy;&amp;tcy;&amp;ocy;&amp;gcy;&amp;rcy;&amp;acy;&amp;fcy;&amp;icy;&amp;yacy;) - PressFoto"/>
          <p:cNvPicPr/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642918"/>
            <a:ext cx="1857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758138" cy="5483245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Методическое объединение воспитателей Курчатовского района. Семинар- практикум «Образование детей раннего возраста в условиях введения ФГОС ДО »  Тема: «Сенсорное развитие детей раннего возраста средствами игр с деревянными игрушками » Презентация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Выступление на педагогическом совете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Метод проектов в процессе взаимодействия с семьей.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Из опыта работы.  Презентация «Творческий театр сказок»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Статья в городском сборнике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1019</Words>
  <Application>Microsoft Office PowerPoint</Application>
  <PresentationFormat>Экран (4:3)</PresentationFormat>
  <Paragraphs>205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Муниципальное бюджетное дошкольное образовательное учреждение детский сад №479 комбинированного вида  г.Челябинска</vt:lpstr>
      <vt:lpstr> Повышение квалификации за текущий учебный год</vt:lpstr>
      <vt:lpstr>Самообразование педагога</vt:lpstr>
      <vt:lpstr>Картотека</vt:lpstr>
      <vt:lpstr>Консультации для педагогов  ДОУ</vt:lpstr>
      <vt:lpstr>Консультации для родителей</vt:lpstr>
      <vt:lpstr>Организация и проведение методических мероприятий</vt:lpstr>
      <vt:lpstr>Презентация PowerPoint</vt:lpstr>
      <vt:lpstr>Презентация PowerPoint</vt:lpstr>
      <vt:lpstr>Презентация PowerPoint</vt:lpstr>
      <vt:lpstr>Участие педагога, детей и родителей в мероприятиях.</vt:lpstr>
      <vt:lpstr>Презентация PowerPoint</vt:lpstr>
      <vt:lpstr>Основные формы взаимодействия с семьями воспитанников</vt:lpstr>
      <vt:lpstr>Охрана и укрепление здоровья детей</vt:lpstr>
      <vt:lpstr>Формы работы с детьми по снижению заболеваемости</vt:lpstr>
      <vt:lpstr>Организация предметно- пространственной среды группы</vt:lpstr>
      <vt:lpstr>СПАСИБО ЗА ВНИМАНИЕ!</vt:lpstr>
      <vt:lpstr>Методические разработки </vt:lpstr>
      <vt:lpstr>Презентация PowerPoint</vt:lpstr>
      <vt:lpstr>Презентация PowerPoint</vt:lpstr>
      <vt:lpstr>Актуальность темы:</vt:lpstr>
      <vt:lpstr>Презентация PowerPoint</vt:lpstr>
      <vt:lpstr>Цель:</vt:lpstr>
      <vt:lpstr>Задачи:</vt:lpstr>
      <vt:lpstr>Мини-музей – это новый элемент в предметно- развивающей среде группы «Солнышко»</vt:lpstr>
      <vt:lpstr>Этапы проекта  «Мини-музей деревянной игрушки»</vt:lpstr>
      <vt:lpstr>Презентация PowerPoint</vt:lpstr>
      <vt:lpstr>Презентация PowerPoint</vt:lpstr>
      <vt:lpstr>Функции «Мини-музея деревянной игрушки»</vt:lpstr>
      <vt:lpstr>Реализация образовательных областей в соответствии с ФГОС</vt:lpstr>
      <vt:lpstr>    Подведение итогов:</vt:lpstr>
      <vt:lpstr>Экспонаты мини-музея группы «Солнышко»</vt:lpstr>
      <vt:lpstr>Экспонаты мини-музея группы «Солнышко»</vt:lpstr>
      <vt:lpstr>Экспонаты мини-музея группы «Солнышко»</vt:lpstr>
      <vt:lpstr>  Итоговое мероприятие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Павел А.Сафронов</cp:lastModifiedBy>
  <cp:revision>119</cp:revision>
  <dcterms:created xsi:type="dcterms:W3CDTF">2015-01-02T06:44:28Z</dcterms:created>
  <dcterms:modified xsi:type="dcterms:W3CDTF">2017-11-29T09:50:59Z</dcterms:modified>
</cp:coreProperties>
</file>