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68" r:id="rId2"/>
    <p:sldId id="256" r:id="rId3"/>
    <p:sldId id="260" r:id="rId4"/>
    <p:sldId id="271" r:id="rId5"/>
    <p:sldId id="273" r:id="rId6"/>
    <p:sldId id="264" r:id="rId7"/>
    <p:sldId id="266" r:id="rId8"/>
    <p:sldId id="274" r:id="rId9"/>
    <p:sldId id="277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5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6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6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071C81-6005-494C-8033-BFBC84F4EF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03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7F67-95B9-436D-9592-F9DB33E8E8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81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66552-6F66-4579-A008-AE087C2D74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16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ED29-52A1-4A90-9527-C434D22FF7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80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9D86F-9FFC-4FC7-9A84-B56879D612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33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EF0BB-BE7C-4816-8B4A-CC6CB097C1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787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4FA2C-ACF2-4874-A3D9-2262169578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33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D413-2D33-4631-98BB-402690A877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74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97CAE-B22B-455F-9DB3-5CB4C54238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48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8E86-27E1-4003-8268-6591872131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75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51DF1-26DE-4E45-B1D5-DDE6D3DFF1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082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5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8C89D13-4050-459A-877C-8191C40AA0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Государственное бюджетное учреждение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дополнительного профессионального образования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«Челябинский институт переподготовки и повышения квалификации работников образования</a:t>
            </a:r>
            <a:r>
              <a:rPr lang="ru-RU" sz="1600" dirty="0" smtClean="0">
                <a:solidFill>
                  <a:schemeClr val="hlink"/>
                </a:solidFill>
              </a:rPr>
              <a:t>»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rgbClr val="0070C0"/>
                </a:solidFill>
                <a:latin typeface="Arial" charset="0"/>
              </a:rPr>
              <a:t>Гридневская Марина Анатольевна</a:t>
            </a:r>
            <a:r>
              <a:rPr lang="ru-RU" sz="2400" b="1" dirty="0" smtClean="0">
                <a:solidFill>
                  <a:srgbClr val="0070C0"/>
                </a:solidFill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D20055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/>
              </a:rPr>
              <a:t>Диагностика готовности к обучению в начальном общем образовании</a:t>
            </a:r>
            <a:endParaRPr lang="ru-RU" sz="2400" dirty="0">
              <a:solidFill>
                <a:srgbClr val="C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D20055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hlink"/>
                </a:solidFill>
                <a:latin typeface="Arial" charset="0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hlink"/>
                </a:solidFill>
                <a:latin typeface="Arial" charset="0"/>
              </a:rPr>
              <a:t>				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Научный руководитель: 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	заведующий кафедры начального образования, </a:t>
            </a:r>
            <a:r>
              <a:rPr lang="ru-RU" sz="1600" dirty="0" err="1" smtClean="0">
                <a:solidFill>
                  <a:srgbClr val="0070C0"/>
                </a:solidFill>
                <a:latin typeface="Arial" charset="0"/>
              </a:rPr>
              <a:t>к.п.н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ru-RU" sz="1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доцент			</a:t>
            </a:r>
            <a:endParaRPr lang="ru-RU" sz="16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	</a:t>
            </a:r>
            <a:r>
              <a:rPr lang="ru-RU" sz="1600" dirty="0" err="1" smtClean="0">
                <a:solidFill>
                  <a:srgbClr val="0070C0"/>
                </a:solidFill>
                <a:latin typeface="Arial" charset="0"/>
              </a:rPr>
              <a:t>Скрипова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 Надежда Евгеньевна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Государственное бюджетное учреждение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дополнительного профессионального образования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«Челябинский институт переподготовки и повышения квалификации работников образования</a:t>
            </a:r>
            <a:r>
              <a:rPr lang="ru-RU" sz="1600" dirty="0" smtClean="0">
                <a:solidFill>
                  <a:schemeClr val="hlink"/>
                </a:solidFill>
              </a:rPr>
              <a:t>»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rgbClr val="0070C0"/>
                </a:solidFill>
                <a:latin typeface="Arial" charset="0"/>
              </a:rPr>
              <a:t>Гридневская Марина Анатольевна</a:t>
            </a:r>
            <a:r>
              <a:rPr lang="ru-RU" sz="2400" b="1" dirty="0" smtClean="0">
                <a:solidFill>
                  <a:srgbClr val="0070C0"/>
                </a:solidFill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D20055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/>
              </a:rPr>
              <a:t>Диагностика готовности к обучению в начальном общем образовании</a:t>
            </a:r>
            <a:endParaRPr lang="ru-RU" sz="2400" dirty="0">
              <a:solidFill>
                <a:srgbClr val="C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D20055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hlink"/>
                </a:solidFill>
                <a:latin typeface="Arial" charset="0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hlink"/>
                </a:solidFill>
                <a:latin typeface="Arial" charset="0"/>
              </a:rPr>
              <a:t>				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Научный руководитель: 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	заведующий кафедры начального образования, </a:t>
            </a:r>
            <a:r>
              <a:rPr lang="ru-RU" sz="1600" dirty="0" err="1" smtClean="0">
                <a:solidFill>
                  <a:srgbClr val="0070C0"/>
                </a:solidFill>
                <a:latin typeface="Arial" charset="0"/>
              </a:rPr>
              <a:t>к.п.н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ru-RU" sz="1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доцент			</a:t>
            </a:r>
            <a:endParaRPr lang="ru-RU" sz="16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				</a:t>
            </a:r>
            <a:r>
              <a:rPr lang="ru-RU" sz="1600" dirty="0" err="1" smtClean="0">
                <a:solidFill>
                  <a:srgbClr val="0070C0"/>
                </a:solidFill>
                <a:latin typeface="Arial" charset="0"/>
              </a:rPr>
              <a:t>Скрипова</a:t>
            </a:r>
            <a:r>
              <a:rPr lang="ru-RU" sz="1600" dirty="0" smtClean="0">
                <a:solidFill>
                  <a:srgbClr val="0070C0"/>
                </a:solidFill>
                <a:latin typeface="Arial" charset="0"/>
              </a:rPr>
              <a:t> Надежда Евгеньевна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3738"/>
            <a:ext cx="7772400" cy="358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Актуальность проблемы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013" y="1052513"/>
            <a:ext cx="8067675" cy="56165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endParaRPr lang="ru-RU" sz="1600" b="1" dirty="0" smtClean="0">
              <a:solidFill>
                <a:srgbClr val="D20055"/>
              </a:solidFill>
              <a:latin typeface="Arial" charset="0"/>
            </a:endParaRPr>
          </a:p>
          <a:p>
            <a:pPr marL="285750" indent="-28575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Федеральный закон от 29 декабря 2012 г. № 273-ФЗ «Об образовании в Российской Федерации»</a:t>
            </a:r>
            <a:endParaRPr lang="ru-RU" sz="1600" dirty="0">
              <a:solidFill>
                <a:srgbClr val="D200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85750" indent="-28575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Федеральный государственный стандарт начального общего образования</a:t>
            </a:r>
          </a:p>
          <a:p>
            <a:pPr marL="285750" indent="-28575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Федеральный государственный стандарт дошкольного образования</a:t>
            </a:r>
          </a:p>
          <a:p>
            <a:pPr marL="285750" indent="-28575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Письмо </a:t>
            </a:r>
            <a:r>
              <a:rPr lang="ru-RU" sz="1600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Министерства образования и науки Российской Федерации «О Методических рекомендациях по процедуре и содержанию психолого-педагогического обследования детей старшего дошкольного возраста» от </a:t>
            </a: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27 </a:t>
            </a:r>
            <a:r>
              <a:rPr lang="ru-RU" sz="1600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января 2009 </a:t>
            </a: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года</a:t>
            </a:r>
          </a:p>
          <a:p>
            <a:pPr marL="285750" indent="-28575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Постановление </a:t>
            </a:r>
            <a:r>
              <a:rPr lang="ru-RU" sz="1600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Главного государственного санитарного врача Российской Федерации от 15 мая 2013 </a:t>
            </a:r>
            <a:r>
              <a:rPr lang="ru-RU" sz="1600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года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Учитывая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существующие нормативные требования к дошкольному и начальному общему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образованию провести анализ </a:t>
            </a:r>
          </a:p>
          <a:p>
            <a:pPr marL="285750" indent="-285750" algn="l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реемственности, целесообразности, эффективности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подходов к подготовке будущих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школьников</a:t>
            </a:r>
          </a:p>
          <a:p>
            <a:pPr marL="285750" indent="-285750" algn="l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формирования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необходимых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компетенций</a:t>
            </a:r>
          </a:p>
          <a:p>
            <a:pPr marL="285750" indent="-285750" algn="l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соответствие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действующим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стандартам</a:t>
            </a:r>
          </a:p>
          <a:p>
            <a:pPr marL="285750" indent="-285750" algn="l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проанализировать существующую систему тестов готовности к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школе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Работа основана на трудах ученых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педагогов и психологов ученых Л. И. Цеханской, Д. Б. Эльконина, А. Л. Венгера, М. Х. Бройера и М. Войффена, Йирасека, Е. А. Бугрименко, М. Н. Костиковой, Н. И. Гуткиной и др. </a:t>
            </a:r>
            <a:endPara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Понятийный аппарат исследования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38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1800" b="1" dirty="0" smtClean="0">
                <a:solidFill>
                  <a:srgbClr val="D20055"/>
                </a:solidFill>
              </a:rPr>
              <a:t>	</a:t>
            </a:r>
            <a:r>
              <a:rPr lang="ru-RU" altLang="zh-CN" sz="1800" b="1" dirty="0" smtClean="0">
                <a:solidFill>
                  <a:srgbClr val="D20055"/>
                </a:solidFill>
                <a:latin typeface="Arial" charset="0"/>
              </a:rPr>
              <a:t>Цель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изучение современных диагностических методов готовности детей к начальному обучению и выявление диагностик, отвечающих современным требованиям ФГОС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НОО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ru-RU" sz="1800" b="1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Объект исследования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– готовность ребенка к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школе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ru-RU" sz="1800" b="1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Предмет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– диагностика готовности к обучению на начальном уровне образования.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Задачи</a:t>
            </a:r>
            <a:r>
              <a:rPr lang="ru-RU" sz="1800" b="1" dirty="0">
                <a:solidFill>
                  <a:srgbClr val="D200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Проанализировать современные подходы и нормативные основания к изучению готовности к обучению на уровне начального общего образования в аспекте преемственности содержания ФГОС ДО и ФГОС НОО;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Изучить проблему психолого-педагогической готовности детей к обучению в школе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Выявить требования к процедуре обследования детей старшего дошкольного возраста.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Провести обзор методик по диагностике готовности младшего школьника к обучению в начальном общем образовании. Определить методики, соответствующие требованиям ФГОС ДО и ФГОС НОО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zh-CN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1800" b="1" dirty="0" smtClean="0">
                <a:solidFill>
                  <a:srgbClr val="D20055"/>
                </a:solidFill>
                <a:latin typeface="Arial" charset="0"/>
              </a:rPr>
              <a:t>	</a:t>
            </a:r>
            <a:endParaRPr lang="ru-RU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0350"/>
            <a:ext cx="7920037" cy="648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Единая теоретическая основа – системно деятельностный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подход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От целевых ориентиров к универсальным учебным действиям (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УУД)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личностные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познавательные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регулятивные</a:t>
            </a:r>
          </a:p>
          <a:p>
            <a:pPr marL="285750" indent="-285750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коммуникативные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Содержательная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преемственность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 ООП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структуре	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условиям реализации	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результатам освоения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8525" y="274638"/>
            <a:ext cx="763270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Глава 1. Преемственность содержания ФГОС дошкольного образования и ФГОС начального общего образования в аспекте готовности к обучению в начальной школе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8525" y="1268413"/>
            <a:ext cx="763270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ПРЕЕМСТВЕННОСТЬ –  согласованность и сохранение целей, задач, методов, средств и форм обучения и воспитания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74713" y="2263775"/>
            <a:ext cx="763270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Основа преемственности – ФГОС ДО и ФГОС НОО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1.2. Психолого-педагогическая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готовность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детей к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обучению в школе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5148263" y="1250950"/>
            <a:ext cx="3311525" cy="509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Педагогический аспект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6588" y="1235075"/>
            <a:ext cx="3313112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Психологический аспект</a:t>
            </a:r>
          </a:p>
        </p:txBody>
      </p:sp>
      <p:sp>
        <p:nvSpPr>
          <p:cNvPr id="7173" name="Прямоугольник 2"/>
          <p:cNvSpPr>
            <a:spLocks noChangeArrowheads="1"/>
          </p:cNvSpPr>
          <p:nvPr/>
        </p:nvSpPr>
        <p:spPr bwMode="auto">
          <a:xfrm>
            <a:off x="4932363" y="1739900"/>
            <a:ext cx="33115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>
                <a:solidFill>
                  <a:srgbClr val="0070C0"/>
                </a:solidFill>
                <a:latin typeface="Times New Roman" pitchFamily="18" charset="0"/>
                <a:cs typeface="Times" pitchFamily="18" charset="0"/>
              </a:rPr>
              <a:t>Определяется уровнем владения специальными знаниями, умениями и навыками, необходимыми для обучения в школе</a:t>
            </a:r>
            <a:endParaRPr lang="ru-RU" altLang="ru-RU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6588" y="1760538"/>
            <a:ext cx="3313112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Составные компоненты: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личностная (или мотивационная) готовность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интеллектуальная, готовность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коммуникативная и волевая готовность</a:t>
            </a:r>
            <a:endParaRPr lang="ru-RU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631825" y="3705225"/>
            <a:ext cx="8328025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Обобщенные признаки психолого–педагогической готовности к школе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Сильное желание учиться и посещать школу (созревание учебного мотива);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Достаточно широкий круг знаний об окружающем мире;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Способность к выполнению основных мыслительных операций;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Достижение определенного уровня физической и психологической выносливости;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Развитие интеллектуальных, моральных и эстетических чувств;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ru-RU" altLang="ru-RU" sz="1400">
                <a:solidFill>
                  <a:srgbClr val="002060"/>
                </a:solidFill>
                <a:latin typeface="Arial" charset="0"/>
              </a:rPr>
              <a:t>Определенный уровень речевого и коммуникативного развития;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Глава 2. </a:t>
            </a:r>
            <a:r>
              <a:rPr lang="ru-RU" sz="2400" b="1" dirty="0" smtClean="0">
                <a:effectLst/>
              </a:rPr>
              <a:t>Прикладные </a:t>
            </a:r>
            <a:r>
              <a:rPr lang="ru-RU" sz="2400" b="1" dirty="0">
                <a:effectLst/>
              </a:rPr>
              <a:t>аспекты организации процедуры диагностики. Методы диагностики готовности детей к обучению в школе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Требования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 процедуре обследования детей старшего дошкольного возраста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354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D20055"/>
                </a:solidFill>
                <a:latin typeface="Arial" charset="0"/>
              </a:rPr>
              <a:t>Необходимо соблюдение следующих условий, регламентированных законами и подзаконными актами РФ: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Режим дня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Длительность работы (не более 30 минут)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Привычная обстановка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Темп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Индивидуально и в группе (не более 6 человек)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Согласие родителей (законных представителей)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rgbClr val="D20055"/>
                </a:solidFill>
                <a:latin typeface="Arial" charset="0"/>
              </a:rPr>
              <a:t>Специалист, знакомый с процедурой и методиками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Arial" charset="0"/>
              </a:rPr>
              <a:t>		</a:t>
            </a:r>
            <a:endParaRPr lang="ru-RU" sz="1800" dirty="0" smtClean="0">
              <a:solidFill>
                <a:srgbClr val="D20055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1700" b="1" dirty="0" smtClean="0">
                <a:solidFill>
                  <a:srgbClr val="D20055"/>
                </a:solidFill>
                <a:latin typeface="Arial" charset="0"/>
              </a:rPr>
              <a:t/>
            </a:r>
            <a:br>
              <a:rPr lang="ru-RU" sz="1700" b="1" dirty="0" smtClean="0">
                <a:solidFill>
                  <a:srgbClr val="D20055"/>
                </a:solidFill>
                <a:latin typeface="Arial" charset="0"/>
              </a:rPr>
            </a:br>
            <a:r>
              <a:rPr lang="ru-RU" sz="1700" b="1" dirty="0" smtClean="0">
                <a:solidFill>
                  <a:srgbClr val="D20055"/>
                </a:solidFill>
                <a:latin typeface="Arial" charset="0"/>
              </a:rPr>
              <a:t>2.2. </a:t>
            </a:r>
            <a:r>
              <a:rPr lang="ru-RU" sz="1600" dirty="0" smtClean="0">
                <a:effectLst/>
              </a:rPr>
              <a:t>Педагогическая </a:t>
            </a:r>
            <a:r>
              <a:rPr lang="ru-RU" sz="1600" dirty="0">
                <a:effectLst/>
              </a:rPr>
              <a:t>диагностика. Обзор методик по диагностике готовности младшего школьника к обучению в начальном общем </a:t>
            </a:r>
            <a:r>
              <a:rPr lang="ru-RU" sz="1600" dirty="0" smtClean="0">
                <a:effectLst/>
              </a:rPr>
              <a:t>образовании</a:t>
            </a:r>
            <a:br>
              <a:rPr lang="ru-RU" sz="1600" dirty="0" smtClean="0">
                <a:effectLst/>
              </a:rPr>
            </a:b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Обзор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методик по диагностике младшего школьника к обучению в начальном общем образовании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611188" y="1196975"/>
            <a:ext cx="8075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ru-RU" altLang="ru-RU">
                <a:latin typeface="Times New Roman" pitchFamily="18" charset="0"/>
              </a:rPr>
              <a:t>Педагогическая диагностика – совокупность приемов контроля и оценки, направленных на решение задач оптимизации учебного процесса, дифференциации учащихся, а также совершенствования образовательных программ и методов педагогического воздействия </a:t>
            </a:r>
            <a:endParaRPr lang="ru-RU" alt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2468563"/>
            <a:ext cx="8516938" cy="1416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eaLnBrk="1" hangingPunct="1">
              <a:lnSpc>
                <a:spcPct val="150000"/>
              </a:lnSpc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Тесты, определяющие функциональную готовность к школе, понимаемую как определенную степень созревания и функционирования мозговых структур, без которой невозможно начинать школьное обучение</a:t>
            </a:r>
          </a:p>
          <a:p>
            <a:pPr marL="609600" indent="-609600" algn="ctr" eaLnBrk="1" hangingPunct="1">
              <a:lnSpc>
                <a:spcPct val="150000"/>
              </a:lnSpc>
              <a:defRPr/>
            </a:pPr>
            <a:r>
              <a:rPr lang="ru-RU" sz="1600" dirty="0">
                <a:solidFill>
                  <a:srgbClr val="D20055"/>
                </a:solidFill>
              </a:rPr>
              <a:t>Керн – </a:t>
            </a:r>
            <a:r>
              <a:rPr lang="ru-RU" sz="1600" dirty="0" err="1">
                <a:solidFill>
                  <a:srgbClr val="D20055"/>
                </a:solidFill>
              </a:rPr>
              <a:t>Йирасек</a:t>
            </a:r>
            <a:r>
              <a:rPr lang="ru-RU" sz="1600" dirty="0">
                <a:solidFill>
                  <a:srgbClr val="D20055"/>
                </a:solidFill>
              </a:rPr>
              <a:t> «Ориентационный тест школьной зрелости»</a:t>
            </a:r>
            <a:endParaRPr lang="ru-RU" sz="1600" dirty="0">
              <a:solidFill>
                <a:srgbClr val="D20055"/>
              </a:solidFill>
              <a:latin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850" y="3957638"/>
            <a:ext cx="8516938" cy="1487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eaLnBrk="1" hangingPunct="1">
              <a:lnSpc>
                <a:spcPct val="150000"/>
              </a:lnSpc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Методики, определяющие сформированность предпосылок овладения учебной деятельностью</a:t>
            </a:r>
          </a:p>
          <a:p>
            <a:pPr marL="609600" indent="-609600" eaLnBrk="1" hangingPunct="1">
              <a:lnSpc>
                <a:spcPct val="150000"/>
              </a:lnSpc>
              <a:defRPr/>
            </a:pPr>
            <a:r>
              <a:rPr lang="ru-RU" sz="1600" dirty="0">
                <a:solidFill>
                  <a:srgbClr val="D20055"/>
                </a:solidFill>
              </a:rPr>
              <a:t>Л. И. </a:t>
            </a:r>
            <a:r>
              <a:rPr lang="ru-RU" sz="1600" dirty="0" err="1">
                <a:solidFill>
                  <a:srgbClr val="D20055"/>
                </a:solidFill>
              </a:rPr>
              <a:t>Цеханская</a:t>
            </a:r>
            <a:r>
              <a:rPr lang="ru-RU" sz="1600" dirty="0">
                <a:solidFill>
                  <a:srgbClr val="D20055"/>
                </a:solidFill>
              </a:rPr>
              <a:t> «УЗОР»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D20055"/>
                </a:solidFill>
              </a:rPr>
              <a:t>Д. Б. </a:t>
            </a:r>
            <a:r>
              <a:rPr lang="ru-RU" sz="1600" dirty="0" err="1">
                <a:solidFill>
                  <a:srgbClr val="D20055"/>
                </a:solidFill>
              </a:rPr>
              <a:t>Эльконин</a:t>
            </a:r>
            <a:r>
              <a:rPr lang="ru-RU" sz="1600" dirty="0">
                <a:solidFill>
                  <a:srgbClr val="D20055"/>
                </a:solidFill>
              </a:rPr>
              <a:t> «Графический диктант»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D20055"/>
                </a:solidFill>
              </a:rPr>
              <a:t>А. Л. </a:t>
            </a:r>
            <a:r>
              <a:rPr lang="ru-RU" sz="1600" dirty="0" err="1">
                <a:solidFill>
                  <a:srgbClr val="D20055"/>
                </a:solidFill>
              </a:rPr>
              <a:t>Венгер</a:t>
            </a:r>
            <a:r>
              <a:rPr lang="ru-RU" sz="1600" i="1" dirty="0">
                <a:solidFill>
                  <a:srgbClr val="D20055"/>
                </a:solidFill>
              </a:rPr>
              <a:t> </a:t>
            </a:r>
            <a:r>
              <a:rPr lang="ru-RU" sz="1600" dirty="0">
                <a:solidFill>
                  <a:srgbClr val="D20055"/>
                </a:solidFill>
              </a:rPr>
              <a:t>«Рисование по точкам», или «Образец и правило</a:t>
            </a:r>
            <a:endParaRPr lang="ru-RU" sz="1600" dirty="0">
              <a:solidFill>
                <a:srgbClr val="D20055"/>
              </a:solidFill>
              <a:latin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850" y="5589588"/>
            <a:ext cx="851693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Тестовые батареи</a:t>
            </a:r>
          </a:p>
          <a:p>
            <a:pPr marL="609600" indent="-609600" algn="ctr" eaLnBrk="1" hangingPunct="1">
              <a:lnSpc>
                <a:spcPct val="80000"/>
              </a:lnSpc>
              <a:defRPr/>
            </a:pPr>
            <a:endParaRPr lang="ru-RU" sz="1600" dirty="0">
              <a:latin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D20055"/>
                </a:solidFill>
              </a:rPr>
              <a:t>Н. И. </a:t>
            </a:r>
            <a:r>
              <a:rPr lang="ru-RU" sz="1600" dirty="0" err="1">
                <a:solidFill>
                  <a:srgbClr val="D20055"/>
                </a:solidFill>
              </a:rPr>
              <a:t>Гуткина</a:t>
            </a:r>
            <a:r>
              <a:rPr lang="ru-RU" sz="1600" dirty="0">
                <a:solidFill>
                  <a:srgbClr val="D20055"/>
                </a:solidFill>
              </a:rPr>
              <a:t> Диагностическая программа по определению психологической готовности детей 6 – 7 лет к школьному обучению</a:t>
            </a:r>
            <a:endParaRPr lang="ru-RU" sz="1600" dirty="0">
              <a:solidFill>
                <a:srgbClr val="D2005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Педагогическая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диагностика стартовой готовности начальной школе «Школьный старт»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D20055"/>
                </a:solidFill>
                <a:latin typeface="Arial" panose="020B0604020202020204" pitchFamily="34" charset="0"/>
              </a:rPr>
              <a:t>Программа нацелена на:</a:t>
            </a:r>
          </a:p>
          <a:p>
            <a:pPr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достоверной информации о готовности ребенка успешно обучаться и выходить на качественный образовательный результат 1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класса</a:t>
            </a:r>
          </a:p>
          <a:p>
            <a:pPr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учебных действий и, соответственно, выхода на качественные метапредметные и личностные образовательные результаты к окончанию начальной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</a:t>
            </a:r>
          </a:p>
          <a:p>
            <a:pPr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позволяет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скорректировать формы и методы обучения класса в целом с учетом уровня готовности по отдельным блокам умений, спланировать индивидуальную педагогическую работу с каждым ребенком.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0070C0"/>
                </a:solidFill>
                <a:latin typeface="Arial" panose="020B0604020202020204" pitchFamily="34" charset="0"/>
              </a:rPr>
              <a:t>Программа позволяет оценить:</a:t>
            </a:r>
          </a:p>
          <a:p>
            <a:pPr algn="just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сумму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умений которые составляют инструментальный компонент стартовой готовности к систематическому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обучению </a:t>
            </a:r>
          </a:p>
          <a:p>
            <a:pPr algn="just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показателей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личностного компонента стартовой готовности, который является важной предпосылкой формирования универсальных личностных и метапредметных учебных действий.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188" y="1600200"/>
            <a:ext cx="8075612" cy="820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n w="0"/>
                <a:solidFill>
                  <a:schemeClr val="tx1"/>
                </a:solidFill>
              </a:rPr>
              <a:t>Стартовая готовность  </a:t>
            </a:r>
            <a:r>
              <a:rPr lang="ru-RU" sz="1400" dirty="0">
                <a:ln w="0"/>
                <a:solidFill>
                  <a:schemeClr val="tx1"/>
                </a:solidFill>
                <a:sym typeface="Symbol" panose="05050102010706020507" pitchFamily="18" charset="2"/>
              </a:rPr>
              <a:t></a:t>
            </a:r>
            <a:r>
              <a:rPr lang="ru-RU" sz="1400" dirty="0">
                <a:ln w="0"/>
                <a:solidFill>
                  <a:schemeClr val="tx1"/>
                </a:solidFill>
              </a:rPr>
              <a:t> совокупность умений, которые позволяют ребенку успешно осваивать учебный материал, подаваемый определенным образом, и включаться в </a:t>
            </a:r>
            <a:r>
              <a:rPr lang="ru-RU" sz="1400" dirty="0">
                <a:solidFill>
                  <a:schemeClr val="tx1"/>
                </a:solidFill>
              </a:rPr>
              <a:t>образовательные ситуации, которые создает для него педагог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редпосылки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для формирования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УУД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3429000"/>
            <a:ext cx="194468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Стартовая готовность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7550" y="5516563"/>
            <a:ext cx="28892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Мотивационное и ценностное отношение к знанию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7550" y="4429125"/>
            <a:ext cx="28892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Коммуникативные умения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7550" y="3225800"/>
            <a:ext cx="28892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Контрольные умения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5963" y="2051050"/>
            <a:ext cx="28892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Мыслительные способности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97550" y="965200"/>
            <a:ext cx="28892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Наблюдательность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51200" y="5516563"/>
            <a:ext cx="19446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Личностный компонент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113" y="1909763"/>
            <a:ext cx="232727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D20055"/>
                </a:solidFill>
              </a:rPr>
              <a:t>Инструментальный компонент</a:t>
            </a:r>
          </a:p>
        </p:txBody>
      </p:sp>
      <p:cxnSp>
        <p:nvCxnSpPr>
          <p:cNvPr id="20" name="Прямая со стрелкой 19"/>
          <p:cNvCxnSpPr>
            <a:stCxn id="5" idx="0"/>
            <a:endCxn id="13" idx="1"/>
          </p:cNvCxnSpPr>
          <p:nvPr/>
        </p:nvCxnSpPr>
        <p:spPr>
          <a:xfrm flipV="1">
            <a:off x="1943100" y="2305050"/>
            <a:ext cx="1116013" cy="112395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  <a:endCxn id="12" idx="1"/>
          </p:cNvCxnSpPr>
          <p:nvPr/>
        </p:nvCxnSpPr>
        <p:spPr>
          <a:xfrm>
            <a:off x="1943100" y="4221163"/>
            <a:ext cx="1308100" cy="16922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" idx="3"/>
            <a:endCxn id="11" idx="1"/>
          </p:cNvCxnSpPr>
          <p:nvPr/>
        </p:nvCxnSpPr>
        <p:spPr>
          <a:xfrm flipV="1">
            <a:off x="5386388" y="1360488"/>
            <a:ext cx="411162" cy="9445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3" idx="3"/>
          </p:cNvCxnSpPr>
          <p:nvPr/>
        </p:nvCxnSpPr>
        <p:spPr>
          <a:xfrm>
            <a:off x="5386388" y="2305050"/>
            <a:ext cx="409575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3"/>
            <a:endCxn id="9" idx="1"/>
          </p:cNvCxnSpPr>
          <p:nvPr/>
        </p:nvCxnSpPr>
        <p:spPr>
          <a:xfrm>
            <a:off x="5386388" y="2305050"/>
            <a:ext cx="411162" cy="131762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3"/>
            <a:endCxn id="8" idx="1"/>
          </p:cNvCxnSpPr>
          <p:nvPr/>
        </p:nvCxnSpPr>
        <p:spPr>
          <a:xfrm>
            <a:off x="5386388" y="2305050"/>
            <a:ext cx="411162" cy="251936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" idx="3"/>
            <a:endCxn id="7" idx="1"/>
          </p:cNvCxnSpPr>
          <p:nvPr/>
        </p:nvCxnSpPr>
        <p:spPr>
          <a:xfrm>
            <a:off x="5195888" y="5913438"/>
            <a:ext cx="601662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1280</TotalTime>
  <Words>618</Words>
  <Application>Microsoft Office PowerPoint</Application>
  <PresentationFormat>Экран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Tahoma</vt:lpstr>
      <vt:lpstr>Arial</vt:lpstr>
      <vt:lpstr>Wingdings</vt:lpstr>
      <vt:lpstr>Calibri</vt:lpstr>
      <vt:lpstr>Symbol</vt:lpstr>
      <vt:lpstr>Times New Roman</vt:lpstr>
      <vt:lpstr>Times</vt:lpstr>
      <vt:lpstr>Разрез</vt:lpstr>
      <vt:lpstr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</vt:lpstr>
      <vt:lpstr>Актуальность проблемы</vt:lpstr>
      <vt:lpstr>Понятийный аппарат исследования</vt:lpstr>
      <vt:lpstr>Презентация PowerPoint</vt:lpstr>
      <vt:lpstr>1.2. Психолого-педагогическая готовность детей к обучению в школе </vt:lpstr>
      <vt:lpstr> Глава 2. Прикладные аспекты организации процедуры диагностики. Методы диагностики готовности детей к обучению в школе Требования к процедуре обследования детей старшего дошкольного возраста </vt:lpstr>
      <vt:lpstr> 2.2. Педагогическая диагностика. Обзор методик по диагностике готовности младшего школьника к обучению в начальном общем образовании Обзор методик по диагностике младшего школьника к обучению в начальном общем образовании </vt:lpstr>
      <vt:lpstr>Педагогическая диагностика стартовой готовности начальной школе «Школьный старт»</vt:lpstr>
      <vt:lpstr>Предпосылки для формирования УУД</vt:lpstr>
      <vt:lpstr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Павел А.Сафронов</cp:lastModifiedBy>
  <cp:revision>88</cp:revision>
  <dcterms:created xsi:type="dcterms:W3CDTF">2015-12-09T15:31:22Z</dcterms:created>
  <dcterms:modified xsi:type="dcterms:W3CDTF">2018-08-08T03:26:00Z</dcterms:modified>
</cp:coreProperties>
</file>