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85" r:id="rId3"/>
    <p:sldId id="295" r:id="rId4"/>
    <p:sldId id="268" r:id="rId5"/>
    <p:sldId id="269" r:id="rId6"/>
    <p:sldId id="259" r:id="rId7"/>
    <p:sldId id="292" r:id="rId8"/>
    <p:sldId id="260" r:id="rId9"/>
    <p:sldId id="289" r:id="rId10"/>
    <p:sldId id="293" r:id="rId11"/>
    <p:sldId id="257" r:id="rId12"/>
    <p:sldId id="265" r:id="rId13"/>
    <p:sldId id="288" r:id="rId14"/>
    <p:sldId id="262" r:id="rId15"/>
    <p:sldId id="297" r:id="rId16"/>
    <p:sldId id="266" r:id="rId17"/>
    <p:sldId id="291" r:id="rId18"/>
    <p:sldId id="273" r:id="rId19"/>
    <p:sldId id="258" r:id="rId20"/>
    <p:sldId id="261" r:id="rId21"/>
    <p:sldId id="287" r:id="rId22"/>
    <p:sldId id="296" r:id="rId23"/>
    <p:sldId id="271" r:id="rId24"/>
    <p:sldId id="270" r:id="rId25"/>
    <p:sldId id="263" r:id="rId26"/>
    <p:sldId id="267" r:id="rId27"/>
    <p:sldId id="284"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F2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5" autoAdjust="0"/>
    <p:restoredTop sz="94716" autoAdjust="0"/>
  </p:normalViewPr>
  <p:slideViewPr>
    <p:cSldViewPr>
      <p:cViewPr varScale="1">
        <p:scale>
          <a:sx n="65" d="100"/>
          <a:sy n="65" d="100"/>
        </p:scale>
        <p:origin x="835" y="5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25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notesMaster" Target="notesMasters/notesMaster1.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348BF0-01D2-4F2D-BBC4-9C1133CA32CF}" type="datetimeFigureOut">
              <a:rPr lang="ru-RU" smtClean="0"/>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3B2CEA-B4E6-44FC-A455-976D93D37155}" type="slidenum">
              <a:rPr lang="ru-RU" smtClean="0"/>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endParaRPr lang="ru-RU" smtClean="0"/>
          </a:p>
        </p:txBody>
      </p:sp>
      <p:sp>
        <p:nvSpPr>
          <p:cNvPr id="4" name="Дата 3"/>
          <p:cNvSpPr>
            <a:spLocks noGrp="1"/>
          </p:cNvSpPr>
          <p:nvPr>
            <p:ph type="dt" sz="half" idx="10"/>
          </p:nvPr>
        </p:nvSpPr>
        <p:spPr/>
        <p:txBody>
          <a:bodyPr/>
          <a:lstStyle/>
          <a:p>
            <a:fld id="{B4C71EC6-210F-42DE-9C53-41977AD35B3D}"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4"/>
          <p:cNvSpPr>
            <a:spLocks noGrp="1"/>
          </p:cNvSpPr>
          <p:nvPr>
            <p:ph type="dt" sz="half" idx="10"/>
          </p:nvPr>
        </p:nvSpPr>
        <p:spPr/>
        <p:txBody>
          <a:bodyPr/>
          <a:lstStyle/>
          <a:p>
            <a:fld id="{B4C71EC6-210F-42DE-9C53-41977AD35B3D}"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4"/>
          <p:cNvSpPr>
            <a:spLocks noGrp="1"/>
          </p:cNvSpPr>
          <p:nvPr>
            <p:ph type="dt" sz="half" idx="10"/>
          </p:nvPr>
        </p:nvSpPr>
        <p:spPr/>
        <p:txBody>
          <a:bodyPr/>
          <a:lstStyle/>
          <a:p>
            <a:fld id="{B4C71EC6-210F-42DE-9C53-41977AD35B3D}"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hyperlink" Target="http://fgp.msu.ru/wp-content/uploads/2017/10/obrazovanie-doklad.pdf"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hyperlink" Target="file:///C:\Users\&#208;&#145;&#208;&#184;&#208;&#177;&#208;&#187;&#208;&#184;&#208;&#190;&#209;&#130;&#208;&#181;&#208;&#186;&#208;&#176;&#209;&#128;&#209;&#140;\Downloads\22_konf.pdf" TargetMode="Externa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hyperlink" Target="http://partner-unitwin.net/wp-content/uploads/2016/08/&#1057;&#1041;&#1054;&#1056;&#1053;&#1048;&#1050;-&#1069;&#1082;&#1086;&#1083;&#1086;&#1075;&#1080;&#1095;&#1077;&#1089;&#1082;&#1086;&#1077;-&#1086;&#1073;&#1088;&#1072;&#1079;&#1086;&#1074;&#1072;&#1085;&#1080;&#1077;-&#1074;-&#1080;&#1085;&#1090;&#1077;&#1088;&#1077;&#1089;&#1072;&#1093;-&#1059;&#1056;.-&#1055;&#1077;&#1076;&#1072;&#1075;&#1086;&#1075;&#1080;&#1095;&#1077;&#1089;&#1082;&#1080;&#1081;-&#1087;&#1086;&#1080;&#1089;&#1082;.-2016.pdf" TargetMode="Externa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hyperlink" Target="http://www.vernadsky.ru/files/Publishing/populyarnaya_ekologiya.pdf" TargetMode="Externa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hyperlink" Target="http://www.heraldrsias.ru/download/articles/07_Gagarin.pdf" TargetMode="Externa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hyperlink" Target="https://cyberleninka.ru/article/n/o-kulturologicheskoy-napravlennosti-ekologicheskogo-obrazovaniya-v-interesah-ustoychivogo-razvitiya/viewer" TargetMode="Externa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hyperlink" Target="http://partner-unitwin.net/wp-content/uploads/2016/06/&#1069;&#1082;&#1086;&#1083;&#1086;&#1075;&#1080;&#1079;&#1072;&#1094;&#1080;&#1103;-.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jpe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hyperlink" Target="https://shop.christmas-plus.ru/upload/medialibrary/7b0/7b030483bc4ef7672c676ff72cd241b3.pdf" TargetMode="Externa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hyperlink" Target="https://ecobiocentre.ru/upload/uv/uv_n2_(74)_2020.pdf.-" TargetMode="Externa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hyperlink" Target="https://irkutskoil.ru/upload/documents/HSE/%D0%AD%D0%BA%D0%BE%D0%BF%D1%80%D0%B8%D0%B2%D1%8B%D1%87%D0%BA%D0%B8_2017.pdf" TargetMode="Externa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hyperlink" Target="http://www.heraldrsias.ru/journals/2020/1/422/" TargetMode="Externa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hyperlink" Target="https://base.garant.ru/70169264/#friends" TargetMode="Externa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hyperlink" Target="http://government.ru/info/35569/"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hyperlink" Target="http://mineco174.eps74.ru/htmlpages/Show/Formirovanieekologicheskojkult/Koncepciyapoformirovaniyuekolo/TekstKoncepcii" TargetMode="Externa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jpeg"/><Relationship Id="rId2" Type="http://schemas.openxmlformats.org/officeDocument/2006/relationships/hyperlink" Target="https://fgos.ru/(&#1076;&#1072;&#1090;&#1072;" TargetMode="Externa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hyperlink" Target="http://www.instrao.ru/index.php/content-page/376-sozdanie-koncepcii-ekologicheskogo-obrazovaniya-v-interesah-ustoychivogo-razvitiya" TargetMode="Externa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hyperlink" Target="https://unesdoc.unesco.org/ark:/48223/pf0000245752_rus?posInSet=2&amp;queryId=d2e3093e-8461-4641-aa5f-1c36d636210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a:bodyPr>
          <a:lstStyle/>
          <a:p>
            <a:r>
              <a:rPr lang="ru-RU" dirty="0" smtClean="0"/>
              <a:t>  </a:t>
            </a:r>
            <a:endParaRPr lang="ru-RU" dirty="0"/>
          </a:p>
        </p:txBody>
      </p:sp>
      <p:sp>
        <p:nvSpPr>
          <p:cNvPr id="5" name="Подзаголовок 4"/>
          <p:cNvSpPr>
            <a:spLocks noGrp="1"/>
          </p:cNvSpPr>
          <p:nvPr>
            <p:ph type="subTitle" idx="1"/>
          </p:nvPr>
        </p:nvSpPr>
        <p:spPr>
          <a:xfrm>
            <a:off x="1371600" y="3886200"/>
            <a:ext cx="6400800" cy="2711152"/>
          </a:xfrm>
        </p:spPr>
        <p:txBody>
          <a:bodyPr>
            <a:normAutofit/>
          </a:bodyPr>
          <a:lstStyle/>
          <a:p>
            <a:endParaRPr lang="ru-RU" dirty="0"/>
          </a:p>
        </p:txBody>
      </p:sp>
      <p:pic>
        <p:nvPicPr>
          <p:cNvPr id="6" name="Рисунок 5" descr="https://avatars.mds.yandex.net/get-pdb/226447/04b4347d-6b2f-46a1-888b-c180e84ef737/s1200?webp=false"/>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975" y="51551"/>
            <a:ext cx="9144000" cy="7029400"/>
          </a:xfrm>
          <a:prstGeom prst="rect">
            <a:avLst/>
          </a:prstGeom>
          <a:noFill/>
          <a:ln>
            <a:noFill/>
          </a:ln>
        </p:spPr>
      </p:pic>
      <p:sp>
        <p:nvSpPr>
          <p:cNvPr id="10" name="Прямоугольник 9"/>
          <p:cNvSpPr/>
          <p:nvPr/>
        </p:nvSpPr>
        <p:spPr>
          <a:xfrm rot="10800000" flipV="1">
            <a:off x="179511" y="167978"/>
            <a:ext cx="6480717" cy="2862322"/>
          </a:xfrm>
          <a:prstGeom prst="rect">
            <a:avLst/>
          </a:prstGeom>
        </p:spPr>
        <p:txBody>
          <a:bodyPr wrap="square">
            <a:spAutoFit/>
          </a:bodyPr>
          <a:lstStyle/>
          <a:p>
            <a:pPr>
              <a:spcAft>
                <a:spcPts val="0"/>
              </a:spcAft>
            </a:pPr>
            <a:r>
              <a:rPr lang="ru-RU" sz="3600" b="1" dirty="0">
                <a:solidFill>
                  <a:srgbClr val="002060"/>
                </a:solidFill>
                <a:latin typeface="Arial Nova Cond" panose="020B0506020202020204" pitchFamily="34" charset="0"/>
                <a:ea typeface="Calibri" panose="020F0502020204030204" pitchFamily="34" charset="0"/>
              </a:rPr>
              <a:t>Экологическая модель современного </a:t>
            </a:r>
            <a:r>
              <a:rPr lang="ru-RU" sz="3600" b="1" dirty="0" smtClean="0">
                <a:solidFill>
                  <a:srgbClr val="002060"/>
                </a:solidFill>
                <a:latin typeface="Arial Nova Cond" panose="020B0506020202020204" pitchFamily="34" charset="0"/>
                <a:ea typeface="Calibri" panose="020F0502020204030204" pitchFamily="34" charset="0"/>
              </a:rPr>
              <a:t>образования</a:t>
            </a:r>
            <a:endParaRPr lang="ru-RU" sz="3600" b="1" dirty="0" smtClean="0">
              <a:solidFill>
                <a:srgbClr val="002060"/>
              </a:solidFill>
              <a:latin typeface="Arial Nova Cond" panose="020B0506020202020204" pitchFamily="34" charset="0"/>
              <a:ea typeface="Calibri" panose="020F0502020204030204" pitchFamily="34" charset="0"/>
            </a:endParaRPr>
          </a:p>
          <a:p>
            <a:pPr>
              <a:spcAft>
                <a:spcPts val="0"/>
              </a:spcAft>
            </a:pPr>
            <a:r>
              <a:rPr lang="ru-RU" sz="3600" b="1" smtClean="0">
                <a:solidFill>
                  <a:srgbClr val="002060"/>
                </a:solidFill>
                <a:latin typeface="Arial Nova Cond" panose="020B0506020202020204" pitchFamily="34" charset="0"/>
                <a:ea typeface="Calibri" panose="020F0502020204030204" pitchFamily="34" charset="0"/>
              </a:rPr>
              <a:t>как </a:t>
            </a:r>
            <a:r>
              <a:rPr lang="ru-RU" sz="3600" b="1" dirty="0">
                <a:solidFill>
                  <a:srgbClr val="002060"/>
                </a:solidFill>
                <a:latin typeface="Arial Nova Cond" panose="020B0506020202020204" pitchFamily="34" charset="0"/>
                <a:ea typeface="Calibri" panose="020F0502020204030204" pitchFamily="34" charset="0"/>
              </a:rPr>
              <a:t>образования в интересах устойчивого развития общества </a:t>
            </a:r>
            <a:endParaRPr lang="ru-RU" sz="3600" dirty="0">
              <a:solidFill>
                <a:srgbClr val="002060"/>
              </a:solidFill>
              <a:effectLst/>
              <a:latin typeface="Times New Roman" panose="02020603050405020304" pitchFamily="18" charset="0"/>
              <a:ea typeface="Times New Roman" panose="02020603050405020304" pitchFamily="18" charset="0"/>
            </a:endParaRPr>
          </a:p>
        </p:txBody>
      </p:sp>
      <p:sp>
        <p:nvSpPr>
          <p:cNvPr id="2" name="Прямоугольник 1"/>
          <p:cNvSpPr/>
          <p:nvPr/>
        </p:nvSpPr>
        <p:spPr>
          <a:xfrm>
            <a:off x="3995936" y="5661248"/>
            <a:ext cx="4680520" cy="1323439"/>
          </a:xfrm>
          <a:prstGeom prst="rect">
            <a:avLst/>
          </a:prstGeom>
        </p:spPr>
        <p:txBody>
          <a:bodyPr wrap="square">
            <a:spAutoFit/>
          </a:bodyPr>
          <a:lstStyle/>
          <a:p>
            <a:pPr lvl="0" algn="r"/>
            <a:r>
              <a:rPr lang="ru-RU" sz="1400" dirty="0">
                <a:solidFill>
                  <a:prstClr val="black"/>
                </a:solidFill>
                <a:latin typeface="Times New Roman" panose="02020603050405020304" pitchFamily="18" charset="0"/>
                <a:cs typeface="Times New Roman" panose="02020603050405020304" pitchFamily="18" charset="0"/>
              </a:rPr>
              <a:t>Выставку подготовила </a:t>
            </a:r>
            <a:endParaRPr lang="ru-RU" sz="1400" dirty="0">
              <a:solidFill>
                <a:prstClr val="black"/>
              </a:solidFill>
              <a:latin typeface="Times New Roman" panose="02020603050405020304" pitchFamily="18" charset="0"/>
              <a:cs typeface="Times New Roman" panose="02020603050405020304" pitchFamily="18" charset="0"/>
            </a:endParaRPr>
          </a:p>
          <a:p>
            <a:pPr lvl="0" algn="r"/>
            <a:r>
              <a:rPr lang="ru-RU" sz="1400" dirty="0">
                <a:solidFill>
                  <a:prstClr val="black"/>
                </a:solidFill>
                <a:latin typeface="Times New Roman" panose="02020603050405020304" pitchFamily="18" charset="0"/>
                <a:cs typeface="Times New Roman" panose="02020603050405020304" pitchFamily="18" charset="0"/>
              </a:rPr>
              <a:t>заведующий библиотекой ГБУ ДПО ЧИППКРО</a:t>
            </a:r>
            <a:endParaRPr lang="ru-RU" sz="1400" dirty="0">
              <a:solidFill>
                <a:prstClr val="black"/>
              </a:solidFill>
              <a:latin typeface="Times New Roman" panose="02020603050405020304" pitchFamily="18" charset="0"/>
              <a:cs typeface="Times New Roman" panose="02020603050405020304" pitchFamily="18" charset="0"/>
            </a:endParaRPr>
          </a:p>
          <a:p>
            <a:pPr lvl="0" algn="r"/>
            <a:r>
              <a:rPr lang="ru-RU" sz="1400" dirty="0">
                <a:solidFill>
                  <a:prstClr val="black"/>
                </a:solidFill>
                <a:latin typeface="Times New Roman" panose="02020603050405020304" pitchFamily="18" charset="0"/>
                <a:cs typeface="Times New Roman" panose="02020603050405020304" pitchFamily="18" charset="0"/>
              </a:rPr>
              <a:t> Худякова Ольга </a:t>
            </a:r>
            <a:r>
              <a:rPr lang="ru-RU" sz="1400" dirty="0" smtClean="0">
                <a:solidFill>
                  <a:prstClr val="black"/>
                </a:solidFill>
                <a:latin typeface="Times New Roman" panose="02020603050405020304" pitchFamily="18" charset="0"/>
                <a:cs typeface="Times New Roman" panose="02020603050405020304" pitchFamily="18" charset="0"/>
              </a:rPr>
              <a:t>Сергеевна</a:t>
            </a:r>
            <a:endParaRPr lang="ru-RU" sz="1400" dirty="0" smtClean="0">
              <a:solidFill>
                <a:prstClr val="black"/>
              </a:solidFill>
              <a:latin typeface="Times New Roman" panose="02020603050405020304" pitchFamily="18" charset="0"/>
              <a:cs typeface="Times New Roman" panose="02020603050405020304" pitchFamily="18" charset="0"/>
            </a:endParaRPr>
          </a:p>
          <a:p>
            <a:pPr lvl="0" algn="r"/>
            <a:endParaRPr lang="ru-RU" sz="1400" dirty="0">
              <a:solidFill>
                <a:prstClr val="black"/>
              </a:solidFill>
              <a:latin typeface="Times New Roman" panose="02020603050405020304" pitchFamily="18" charset="0"/>
              <a:cs typeface="Times New Roman" panose="02020603050405020304" pitchFamily="18" charset="0"/>
            </a:endParaRPr>
          </a:p>
          <a:p>
            <a:pPr lvl="0" algn="r"/>
            <a:endParaRPr lang="ru-RU" sz="1400" dirty="0" smtClean="0">
              <a:solidFill>
                <a:prstClr val="black"/>
              </a:solidFill>
              <a:latin typeface="Times New Roman" panose="02020603050405020304" pitchFamily="18" charset="0"/>
              <a:cs typeface="Times New Roman" panose="02020603050405020304" pitchFamily="18" charset="0"/>
            </a:endParaRPr>
          </a:p>
          <a:p>
            <a:pPr lvl="0" algn="r"/>
            <a:r>
              <a:rPr lang="ru-RU" sz="1000" dirty="0">
                <a:solidFill>
                  <a:prstClr val="black"/>
                </a:solidFill>
                <a:latin typeface="Times New Roman" panose="02020603050405020304" pitchFamily="18" charset="0"/>
                <a:cs typeface="Times New Roman" panose="02020603050405020304" pitchFamily="18" charset="0"/>
              </a:rPr>
              <a:t>ГБУ ДПО ЧИППКРО: </a:t>
            </a:r>
            <a:r>
              <a:rPr lang="en-US" sz="1000" dirty="0">
                <a:solidFill>
                  <a:prstClr val="black"/>
                </a:solidFill>
                <a:latin typeface="Times New Roman" panose="02020603050405020304" pitchFamily="18" charset="0"/>
                <a:cs typeface="Times New Roman" panose="02020603050405020304" pitchFamily="18" charset="0"/>
              </a:rPr>
              <a:t>https://ipk74.ru/kafio/bibl/virtualnie-vistavki</a:t>
            </a:r>
            <a:endParaRPr lang="ru-RU" sz="1400" dirty="0">
              <a:solidFill>
                <a:prstClr val="black"/>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4139952" y="3798331"/>
            <a:ext cx="4752528" cy="246221"/>
          </a:xfrm>
          <a:prstGeom prst="rect">
            <a:avLst/>
          </a:prstGeom>
        </p:spPr>
        <p:txBody>
          <a:bodyPr wrap="square">
            <a:spAutoFit/>
          </a:bodyPr>
          <a:lstStyle/>
          <a:p>
            <a:pPr lvl="0" algn="just"/>
            <a:r>
              <a:rPr lang="en-US" sz="1000" dirty="0" smtClean="0">
                <a:solidFill>
                  <a:prstClr val="black"/>
                </a:solidFill>
                <a:latin typeface="Times New Roman" panose="02020603050405020304" pitchFamily="18" charset="0"/>
                <a:cs typeface="Times New Roman" panose="02020603050405020304" pitchFamily="18" charset="0"/>
              </a:rPr>
              <a:t>/</a:t>
            </a:r>
            <a:endParaRPr lang="ru-RU" sz="10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067944" y="764704"/>
            <a:ext cx="4896544" cy="5786199"/>
          </a:xfrm>
          <a:prstGeom prst="rect">
            <a:avLst/>
          </a:prstGeom>
        </p:spPr>
        <p:txBody>
          <a:bodyPr wrap="square">
            <a:spAutoFit/>
          </a:bodyPr>
          <a:lstStyle/>
          <a:p>
            <a:pPr algn="just"/>
            <a:r>
              <a:rPr lang="ru-RU" b="1" dirty="0" smtClean="0">
                <a:latin typeface="Times New Roman" panose="02020603050405020304" pitchFamily="18" charset="0"/>
                <a:cs typeface="Times New Roman" panose="02020603050405020304" pitchFamily="18" charset="0"/>
              </a:rPr>
              <a:t>       Образование </a:t>
            </a:r>
            <a:r>
              <a:rPr lang="ru-RU" b="1" dirty="0">
                <a:latin typeface="Times New Roman" panose="02020603050405020304" pitchFamily="18" charset="0"/>
                <a:cs typeface="Times New Roman" panose="02020603050405020304" pitchFamily="18" charset="0"/>
              </a:rPr>
              <a:t>для устойчивого развития в России: проблемы и перспективы (Экспертно-аналитический доклад) / И.В. Ильин, А.Д. Урсул, Т.А. Урсул, А.И. Андреев . – </a:t>
            </a:r>
            <a:r>
              <a:rPr lang="ru-RU" b="1" dirty="0" smtClean="0">
                <a:latin typeface="Times New Roman" panose="02020603050405020304" pitchFamily="18" charset="0"/>
                <a:cs typeface="Times New Roman" panose="02020603050405020304" pitchFamily="18" charset="0"/>
              </a:rPr>
              <a:t>Москва </a:t>
            </a:r>
            <a:r>
              <a:rPr lang="ru-RU" b="1" dirty="0">
                <a:latin typeface="Times New Roman" panose="02020603050405020304" pitchFamily="18" charset="0"/>
                <a:cs typeface="Times New Roman" panose="02020603050405020304" pitchFamily="18" charset="0"/>
              </a:rPr>
              <a:t>: Московская редакция издательства «</a:t>
            </a:r>
            <a:r>
              <a:rPr lang="ru-RU" b="1" dirty="0" smtClean="0">
                <a:latin typeface="Times New Roman" panose="02020603050405020304" pitchFamily="18" charset="0"/>
                <a:cs typeface="Times New Roman" panose="02020603050405020304" pitchFamily="18" charset="0"/>
              </a:rPr>
              <a:t>Учитель</a:t>
            </a:r>
            <a:r>
              <a:rPr lang="ru-RU" b="1" dirty="0">
                <a:latin typeface="Times New Roman" panose="02020603050405020304" pitchFamily="18" charset="0"/>
                <a:cs typeface="Times New Roman" panose="02020603050405020304" pitchFamily="18" charset="0"/>
              </a:rPr>
              <a:t>»; Издательство Московского университета, 2017. – 207 </a:t>
            </a:r>
            <a:r>
              <a:rPr lang="ru-RU" b="1" dirty="0" smtClean="0">
                <a:latin typeface="Times New Roman" panose="02020603050405020304" pitchFamily="18" charset="0"/>
                <a:cs typeface="Times New Roman" panose="02020603050405020304" pitchFamily="18" charset="0"/>
              </a:rPr>
              <a:t>с . –</a:t>
            </a:r>
            <a:r>
              <a:rPr lang="en-US" b="1" dirty="0" smtClean="0">
                <a:latin typeface="Times New Roman" panose="02020603050405020304" pitchFamily="18" charset="0"/>
                <a:cs typeface="Times New Roman" panose="02020603050405020304" pitchFamily="18" charset="0"/>
              </a:rPr>
              <a:t> URL</a:t>
            </a:r>
            <a:r>
              <a:rPr lang="ru-RU" b="1" dirty="0" smtClean="0">
                <a:latin typeface="Times New Roman" panose="02020603050405020304" pitchFamily="18" charset="0"/>
                <a:cs typeface="Times New Roman" panose="02020603050405020304" pitchFamily="18" charset="0"/>
              </a:rPr>
              <a:t> :</a:t>
            </a:r>
            <a:endParaRPr lang="ru-RU" b="1" dirty="0" smtClean="0">
              <a:latin typeface="Times New Roman" panose="02020603050405020304" pitchFamily="18" charset="0"/>
              <a:cs typeface="Times New Roman" panose="02020603050405020304" pitchFamily="18" charset="0"/>
            </a:endParaRPr>
          </a:p>
          <a:p>
            <a:pPr algn="just"/>
            <a:r>
              <a:rPr lang="en-US" b="1" dirty="0">
                <a:solidFill>
                  <a:schemeClr val="bg2">
                    <a:lumMod val="10000"/>
                  </a:schemeClr>
                </a:solidFill>
                <a:latin typeface="Times New Roman" panose="02020603050405020304" pitchFamily="18" charset="0"/>
                <a:cs typeface="Times New Roman" panose="02020603050405020304" pitchFamily="18" charset="0"/>
                <a:hlinkClick r:id="rId1"/>
              </a:rPr>
              <a:t>http://</a:t>
            </a:r>
            <a:r>
              <a:rPr lang="en-US" b="1" dirty="0" smtClean="0">
                <a:solidFill>
                  <a:schemeClr val="bg2">
                    <a:lumMod val="10000"/>
                  </a:schemeClr>
                </a:solidFill>
                <a:latin typeface="Times New Roman" panose="02020603050405020304" pitchFamily="18" charset="0"/>
                <a:cs typeface="Times New Roman" panose="02020603050405020304" pitchFamily="18" charset="0"/>
                <a:hlinkClick r:id="rId1"/>
              </a:rPr>
              <a:t>fgp.msu.ru/wp-content/uploads/2017/10/obrazovanie-doklad.pdf</a:t>
            </a:r>
            <a:r>
              <a:rPr lang="ru-RU" b="1" dirty="0">
                <a:solidFill>
                  <a:schemeClr val="bg2">
                    <a:lumMod val="10000"/>
                  </a:schemeClr>
                </a:solidFill>
                <a:latin typeface="Times New Roman" panose="02020603050405020304" pitchFamily="18" charset="0"/>
                <a:cs typeface="Times New Roman" panose="02020603050405020304" pitchFamily="18" charset="0"/>
              </a:rPr>
              <a:t> </a:t>
            </a:r>
            <a:r>
              <a:rPr lang="ru-RU" b="1" dirty="0" smtClean="0">
                <a:solidFill>
                  <a:schemeClr val="bg2">
                    <a:lumMod val="10000"/>
                  </a:schemeClr>
                </a:solidFill>
                <a:latin typeface="Times New Roman" panose="02020603050405020304" pitchFamily="18" charset="0"/>
                <a:cs typeface="Times New Roman" panose="02020603050405020304" pitchFamily="18" charset="0"/>
              </a:rPr>
              <a:t>(дата обращения : 19.05.2020).- Текст : электронный.</a:t>
            </a:r>
            <a:endParaRPr lang="ru-RU" b="1" dirty="0">
              <a:solidFill>
                <a:schemeClr val="bg2">
                  <a:lumMod val="10000"/>
                </a:schemeClr>
              </a:solidFill>
              <a:latin typeface="Times New Roman" panose="02020603050405020304" pitchFamily="18" charset="0"/>
              <a:cs typeface="Times New Roman" panose="02020603050405020304" pitchFamily="18" charset="0"/>
            </a:endParaRPr>
          </a:p>
          <a:p>
            <a:pPr algn="just"/>
            <a:endParaRPr lang="ru-RU" sz="1400" b="1" dirty="0" smtClean="0">
              <a:latin typeface="Times New Roman" panose="02020603050405020304" pitchFamily="18" charset="0"/>
              <a:cs typeface="Times New Roman" panose="02020603050405020304" pitchFamily="18" charset="0"/>
            </a:endParaRPr>
          </a:p>
          <a:p>
            <a:pPr algn="just"/>
            <a:r>
              <a:rPr lang="ru-RU" sz="1400" dirty="0">
                <a:latin typeface="Times New Roman" panose="02020603050405020304" pitchFamily="18" charset="0"/>
                <a:cs typeface="Times New Roman" panose="02020603050405020304" pitchFamily="18" charset="0"/>
              </a:rPr>
              <a:t>Основой современного видения </a:t>
            </a:r>
            <a:r>
              <a:rPr lang="ru-RU" sz="1400" dirty="0" smtClean="0">
                <a:latin typeface="Times New Roman" panose="02020603050405020304" pitchFamily="18" charset="0"/>
                <a:cs typeface="Times New Roman" panose="02020603050405020304" pitchFamily="18" charset="0"/>
              </a:rPr>
              <a:t>образования для устойчивого развития (ОУР) </a:t>
            </a:r>
            <a:r>
              <a:rPr lang="ru-RU" sz="1400" dirty="0">
                <a:latin typeface="Times New Roman" panose="02020603050405020304" pitchFamily="18" charset="0"/>
                <a:cs typeface="Times New Roman" panose="02020603050405020304" pitchFamily="18" charset="0"/>
              </a:rPr>
              <a:t>является экологическая концепция и модель образования, которая учитывает принципы и цели современной модели УР. К экологической составляющей ОУР уже добавляется модель ОУР как опережающего образования, трактовка образования на базе концепции «обеспечения безопасности через устойчивое развитие», концепции глобализации образования и различных форм глобального образования, а в дальнейшем будут синтезированы и другие модели образования</a:t>
            </a:r>
            <a:endParaRPr lang="ru-RU" sz="1400" b="1" dirty="0">
              <a:latin typeface="Times New Roman" panose="02020603050405020304" pitchFamily="18" charset="0"/>
              <a:cs typeface="Times New Roman" panose="02020603050405020304" pitchFamily="18" charset="0"/>
            </a:endParaRPr>
          </a:p>
        </p:txBody>
      </p:sp>
      <p:pic>
        <p:nvPicPr>
          <p:cNvPr id="10243" name="Picture 3"/>
          <p:cNvPicPr>
            <a:picLocks noChangeAspect="1" noChangeArrowheads="1"/>
          </p:cNvPicPr>
          <p:nvPr/>
        </p:nvPicPr>
        <p:blipFill>
          <a:blip r:embed="rId2" cstate="email"/>
          <a:srcRect/>
          <a:stretch>
            <a:fillRect/>
          </a:stretch>
        </p:blipFill>
        <p:spPr bwMode="auto">
          <a:xfrm>
            <a:off x="5229547" y="6453336"/>
            <a:ext cx="3859213"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39552" y="764704"/>
            <a:ext cx="3312368" cy="475252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latin typeface="Times New Roman" panose="02020603050405020304" pitchFamily="18" charset="0"/>
                <a:cs typeface="Times New Roman" panose="02020603050405020304" pitchFamily="18" charset="0"/>
              </a:rPr>
              <a:t>Образование для устойчивого развития в России: проблемы и перспективы (Экспертно-аналитический доклад</a:t>
            </a:r>
            <a:r>
              <a:rPr lang="ru-RU" sz="2400" b="1" dirty="0" smtClean="0">
                <a:solidFill>
                  <a:schemeClr val="tx1"/>
                </a:solidFill>
                <a:latin typeface="Times New Roman" panose="02020603050405020304" pitchFamily="18" charset="0"/>
                <a:cs typeface="Times New Roman" panose="02020603050405020304" pitchFamily="18" charset="0"/>
              </a:rPr>
              <a:t>)</a:t>
            </a:r>
            <a:endParaRPr lang="ru-RU" sz="2400" b="1" dirty="0" smtClean="0">
              <a:solidFill>
                <a:schemeClr val="tx1"/>
              </a:solidFill>
              <a:latin typeface="Times New Roman" panose="02020603050405020304" pitchFamily="18" charset="0"/>
              <a:cs typeface="Times New Roman" panose="02020603050405020304" pitchFamily="18" charset="0"/>
            </a:endParaRPr>
          </a:p>
          <a:p>
            <a:pPr algn="ctr"/>
            <a:endParaRPr lang="ru-RU" b="1" dirty="0">
              <a:solidFill>
                <a:schemeClr val="tx1"/>
              </a:solidFill>
              <a:latin typeface="Times New Roman" panose="02020603050405020304" pitchFamily="18" charset="0"/>
              <a:cs typeface="Times New Roman" panose="02020603050405020304" pitchFamily="18" charset="0"/>
            </a:endParaRPr>
          </a:p>
          <a:p>
            <a:pPr algn="ctr"/>
            <a:endParaRPr lang="ru-RU" b="1" dirty="0" smtClean="0">
              <a:solidFill>
                <a:schemeClr val="tx1"/>
              </a:solidFill>
              <a:latin typeface="Times New Roman" panose="02020603050405020304" pitchFamily="18" charset="0"/>
              <a:cs typeface="Times New Roman" panose="02020603050405020304" pitchFamily="18" charset="0"/>
            </a:endParaRPr>
          </a:p>
          <a:p>
            <a:pPr algn="ctr"/>
            <a:endParaRPr lang="ru-RU" b="1" dirty="0">
              <a:solidFill>
                <a:schemeClr val="tx1"/>
              </a:solidFill>
              <a:latin typeface="Times New Roman" panose="02020603050405020304" pitchFamily="18" charset="0"/>
              <a:cs typeface="Times New Roman" panose="02020603050405020304" pitchFamily="18" charset="0"/>
            </a:endParaRPr>
          </a:p>
          <a:p>
            <a:pPr algn="ctr"/>
            <a:endParaRPr lang="ru-RU" b="1" dirty="0" smtClean="0">
              <a:solidFill>
                <a:schemeClr val="tx1"/>
              </a:solidFill>
              <a:latin typeface="Times New Roman" panose="02020603050405020304" pitchFamily="18" charset="0"/>
              <a:cs typeface="Times New Roman" panose="02020603050405020304" pitchFamily="18" charset="0"/>
            </a:endParaRPr>
          </a:p>
          <a:p>
            <a:pPr algn="ctr"/>
            <a:endParaRPr lang="ru-RU"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95936" y="548680"/>
            <a:ext cx="4968552" cy="7201972"/>
          </a:xfrm>
          <a:prstGeom prst="rect">
            <a:avLst/>
          </a:prstGeom>
        </p:spPr>
        <p:txBody>
          <a:bodyPr wrap="square">
            <a:spAutoFit/>
          </a:bodyPr>
          <a:lstStyle/>
          <a:p>
            <a:pPr algn="just"/>
            <a:r>
              <a:rPr lang="ru-RU" sz="1600" b="1" dirty="0" smtClean="0">
                <a:latin typeface="Times New Roman" panose="02020603050405020304" pitchFamily="18" charset="0"/>
                <a:cs typeface="Times New Roman" panose="02020603050405020304" pitchFamily="18" charset="0"/>
              </a:rPr>
              <a:t>       Экологическое образование для устойчивого развития: безопасность и культура. XXII Международная научно-практическая конференция (Москва, 30 июня 2016 г.): Сборник материалов и доклады. Научное издание / под общ. ред. С.А. Степанова и Г.Р. Исаковой. – М.: Изд-во МНЭПУ, 2016. – 595 c., ил. </a:t>
            </a:r>
            <a:r>
              <a:rPr lang="en-US" sz="1600" b="1" dirty="0" smtClean="0">
                <a:solidFill>
                  <a:schemeClr val="tx1">
                    <a:lumMod val="85000"/>
                    <a:lumOff val="15000"/>
                  </a:schemeClr>
                </a:solidFill>
                <a:latin typeface="Times New Roman" panose="02020603050405020304" pitchFamily="18" charset="0"/>
                <a:cs typeface="Times New Roman" panose="02020603050405020304" pitchFamily="18" charset="0"/>
                <a:hlinkClick r:id="rId1"/>
              </a:rPr>
              <a:t>file:///C:/Users/%D0%91%D0%B8%D0%B1%D0%BB%D0%B8%D0%BE%D1%82%D0%B5%D0%BA%D0%B0%D1%80%D1%8C/Downloads/22_konf.pdf</a:t>
            </a:r>
            <a:r>
              <a:rPr lang="ru-RU" sz="16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cs typeface="Times New Roman" panose="02020603050405020304" pitchFamily="18" charset="0"/>
              </a:rPr>
              <a:t>(дата обращения: 27.04.2020). – Текст : электронный</a:t>
            </a:r>
            <a:r>
              <a:rPr lang="ru-RU" sz="1600" dirty="0">
                <a:latin typeface="Times New Roman" panose="02020603050405020304" pitchFamily="18" charset="0"/>
                <a:cs typeface="Times New Roman" panose="02020603050405020304" pitchFamily="18" charset="0"/>
              </a:rPr>
              <a:t>.</a:t>
            </a:r>
            <a:endParaRPr lang="ru-RU" sz="1600" b="1" dirty="0" smtClean="0">
              <a:latin typeface="Times New Roman" panose="02020603050405020304" pitchFamily="18" charset="0"/>
              <a:cs typeface="Times New Roman" panose="02020603050405020304" pitchFamily="18" charset="0"/>
            </a:endParaRPr>
          </a:p>
          <a:p>
            <a:pPr algn="just"/>
            <a:endParaRPr lang="ru-RU" sz="1400" b="1" dirty="0" smtClean="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         В </a:t>
            </a:r>
            <a:r>
              <a:rPr lang="ru-RU" sz="1400" dirty="0">
                <a:latin typeface="Times New Roman" panose="02020603050405020304" pitchFamily="18" charset="0"/>
                <a:cs typeface="Times New Roman" panose="02020603050405020304" pitchFamily="18" charset="0"/>
              </a:rPr>
              <a:t>сборнике представлены доклады, сообщения и презентации выступлений, содержащие ведущие идеи по формированию экологической культуры, нового экологически ориентированного мировоззрения, накопленный в России и за рубежом опыт в этой деятельности, а также вопросы совершенствования государственных стандартов и применения педагогических инноваций в контексте экологического образования в интересах устойчивого развития. Рекомендуется специалистам, ученым, аспирантам, практическим работникам образования и охраны окружающей </a:t>
            </a:r>
            <a:r>
              <a:rPr lang="ru-RU" sz="1400" dirty="0" smtClean="0">
                <a:latin typeface="Times New Roman" panose="02020603050405020304" pitchFamily="18" charset="0"/>
                <a:cs typeface="Times New Roman" panose="02020603050405020304" pitchFamily="18" charset="0"/>
              </a:rPr>
              <a:t>среды, а также широкому кругу читателей, интересующихся проблемам устойчивого развития, экологии, экологического образования и просвещения.</a:t>
            </a:r>
            <a:endParaRPr lang="ru-RU" sz="1400" b="1" dirty="0" smtClean="0">
              <a:latin typeface="Times New Roman" panose="02020603050405020304" pitchFamily="18" charset="0"/>
              <a:cs typeface="Times New Roman" panose="02020603050405020304" pitchFamily="18" charset="0"/>
            </a:endParaRPr>
          </a:p>
          <a:p>
            <a:pPr algn="just"/>
            <a:endParaRPr lang="ru-RU" sz="1400" b="1" dirty="0" smtClean="0">
              <a:latin typeface="Times New Roman" panose="02020603050405020304" pitchFamily="18" charset="0"/>
              <a:cs typeface="Times New Roman" panose="02020603050405020304" pitchFamily="18" charset="0"/>
            </a:endParaRPr>
          </a:p>
          <a:p>
            <a:pPr algn="just"/>
            <a:endParaRPr lang="ru-RU" sz="1400" b="1" dirty="0" smtClean="0">
              <a:latin typeface="Times New Roman" panose="02020603050405020304" pitchFamily="18" charset="0"/>
              <a:cs typeface="Times New Roman" panose="02020603050405020304" pitchFamily="18" charset="0"/>
            </a:endParaRPr>
          </a:p>
          <a:p>
            <a:pPr algn="just"/>
            <a:endParaRPr lang="ru-RU" sz="1400" b="1" dirty="0" smtClean="0">
              <a:latin typeface="Times New Roman" panose="02020603050405020304" pitchFamily="18" charset="0"/>
              <a:cs typeface="Times New Roman" panose="02020603050405020304" pitchFamily="18" charset="0"/>
            </a:endParaRPr>
          </a:p>
          <a:p>
            <a:pPr algn="just"/>
            <a:endParaRPr lang="ru-RU" sz="1400" b="1" dirty="0" smtClean="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cstate="email"/>
          <a:srcRect/>
          <a:stretch>
            <a:fillRect/>
          </a:stretch>
        </p:blipFill>
        <p:spPr bwMode="auto">
          <a:xfrm>
            <a:off x="5118595" y="6381328"/>
            <a:ext cx="3859213"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23528" y="692695"/>
            <a:ext cx="3636032" cy="5004000"/>
          </a:xfrm>
          <a:prstGeom prst="rect">
            <a:avLst/>
          </a:prstGeom>
          <a:ln w="12700">
            <a:solidFill>
              <a:schemeClr val="tx1"/>
            </a:solidFill>
          </a:ln>
        </p:spPr>
        <p:txBody>
          <a:bodyPr wrap="square">
            <a:spAutoFit/>
          </a:bodyPr>
          <a:lstStyle/>
          <a:p>
            <a:endParaRPr lang="ru-RU" dirty="0" smtClean="0"/>
          </a:p>
          <a:p>
            <a:endParaRPr lang="ru-RU" dirty="0"/>
          </a:p>
          <a:p>
            <a:endParaRPr lang="ru-RU" dirty="0" smtClean="0"/>
          </a:p>
          <a:p>
            <a:endParaRPr lang="ru-RU" dirty="0"/>
          </a:p>
          <a:p>
            <a:pPr algn="ctr"/>
            <a:r>
              <a:rPr lang="ru-RU" sz="2000" b="1" dirty="0" smtClean="0">
                <a:latin typeface="Times New Roman" panose="02020603050405020304" pitchFamily="18" charset="0"/>
                <a:cs typeface="Times New Roman" panose="02020603050405020304" pitchFamily="18" charset="0"/>
              </a:rPr>
              <a:t>Экологическое </a:t>
            </a:r>
            <a:r>
              <a:rPr lang="ru-RU" sz="2000" b="1" dirty="0">
                <a:latin typeface="Times New Roman" panose="02020603050405020304" pitchFamily="18" charset="0"/>
                <a:cs typeface="Times New Roman" panose="02020603050405020304" pitchFamily="18" charset="0"/>
              </a:rPr>
              <a:t>образование для устойчивого развития: безопасность и </a:t>
            </a:r>
            <a:r>
              <a:rPr lang="ru-RU" sz="2000" b="1" dirty="0" smtClean="0">
                <a:latin typeface="Times New Roman" panose="02020603050405020304" pitchFamily="18" charset="0"/>
                <a:cs typeface="Times New Roman" panose="02020603050405020304" pitchFamily="18" charset="0"/>
              </a:rPr>
              <a:t>культура </a:t>
            </a:r>
            <a:endParaRPr lang="ru-RU" sz="2000" b="1" dirty="0" smtClean="0">
              <a:latin typeface="Times New Roman" panose="02020603050405020304" pitchFamily="18" charset="0"/>
              <a:cs typeface="Times New Roman" panose="02020603050405020304" pitchFamily="18" charset="0"/>
            </a:endParaRPr>
          </a:p>
          <a:p>
            <a:pPr algn="ctr"/>
            <a:endParaRPr lang="ru-RU" sz="2000" dirty="0">
              <a:latin typeface="Times New Roman" panose="02020603050405020304" pitchFamily="18" charset="0"/>
              <a:cs typeface="Times New Roman" panose="02020603050405020304" pitchFamily="18" charset="0"/>
            </a:endParaRPr>
          </a:p>
          <a:p>
            <a:pPr algn="ct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XXII </a:t>
            </a:r>
            <a:r>
              <a:rPr lang="ru-RU" dirty="0">
                <a:latin typeface="Times New Roman" panose="02020603050405020304" pitchFamily="18" charset="0"/>
                <a:cs typeface="Times New Roman" panose="02020603050405020304" pitchFamily="18" charset="0"/>
              </a:rPr>
              <a:t>Международная научно-практическая конференция (Москва, 30 июня 2016 г</a:t>
            </a:r>
            <a:r>
              <a:rPr lang="ru-RU" dirty="0" smtClean="0">
                <a:latin typeface="Times New Roman" panose="02020603050405020304" pitchFamily="18" charset="0"/>
                <a:cs typeface="Times New Roman" panose="02020603050405020304" pitchFamily="18" charset="0"/>
              </a:rPr>
              <a:t>.)</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Сборник материалов и </a:t>
            </a:r>
            <a:r>
              <a:rPr lang="ru-RU" dirty="0" smtClean="0">
                <a:latin typeface="Times New Roman" panose="02020603050405020304" pitchFamily="18" charset="0"/>
                <a:cs typeface="Times New Roman" panose="02020603050405020304" pitchFamily="18" charset="0"/>
              </a:rPr>
              <a:t>доклады</a:t>
            </a:r>
            <a:endParaRPr lang="ru-RU" dirty="0" smtClean="0">
              <a:latin typeface="Times New Roman" panose="02020603050405020304" pitchFamily="18" charset="0"/>
              <a:cs typeface="Times New Roman" panose="02020603050405020304" pitchFamily="18" charset="0"/>
            </a:endParaRPr>
          </a:p>
          <a:p>
            <a:endParaRPr lang="ru-RU" dirty="0"/>
          </a:p>
          <a:p>
            <a:endParaRPr lang="ru-RU" dirty="0" smtClean="0"/>
          </a:p>
          <a:p>
            <a:endParaRPr lang="ru-RU" dirty="0"/>
          </a:p>
          <a:p>
            <a:endParaRPr lang="ru-RU" dirty="0" smtClean="0"/>
          </a:p>
          <a:p>
            <a:endParaRPr lang="ru-RU" dirty="0"/>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1" cstate="email"/>
          <a:srcRect/>
          <a:stretch>
            <a:fillRect/>
          </a:stretch>
        </p:blipFill>
        <p:spPr bwMode="auto">
          <a:xfrm>
            <a:off x="5220072" y="6502729"/>
            <a:ext cx="3859213"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038725" y="320900"/>
            <a:ext cx="5040560" cy="6340197"/>
          </a:xfrm>
          <a:prstGeom prst="rect">
            <a:avLst/>
          </a:prstGeom>
        </p:spPr>
        <p:txBody>
          <a:bodyPr wrap="square">
            <a:spAutoFit/>
          </a:bodyPr>
          <a:lstStyle/>
          <a:p>
            <a:pPr algn="just"/>
            <a:r>
              <a:rPr lang="ru-RU" b="1" dirty="0" smtClean="0">
                <a:latin typeface="Times New Roman" panose="02020603050405020304" pitchFamily="18" charset="0"/>
                <a:cs typeface="Times New Roman" panose="02020603050405020304" pitchFamily="18" charset="0"/>
              </a:rPr>
              <a:t>       Экологическое </a:t>
            </a:r>
            <a:r>
              <a:rPr lang="ru-RU" b="1" dirty="0">
                <a:latin typeface="Times New Roman" panose="02020603050405020304" pitchFamily="18" charset="0"/>
                <a:cs typeface="Times New Roman" panose="02020603050405020304" pitchFamily="18" charset="0"/>
              </a:rPr>
              <a:t>образование в интересах устойчивого развития. Педагогический поиск: </a:t>
            </a:r>
            <a:r>
              <a:rPr lang="ru-RU" b="1" dirty="0" smtClean="0">
                <a:latin typeface="Times New Roman" panose="02020603050405020304" pitchFamily="18" charset="0"/>
                <a:cs typeface="Times New Roman" panose="02020603050405020304" pitchFamily="18" charset="0"/>
              </a:rPr>
              <a:t>сборник </a:t>
            </a:r>
            <a:r>
              <a:rPr lang="ru-RU" b="1" dirty="0">
                <a:latin typeface="Times New Roman" panose="02020603050405020304" pitchFamily="18" charset="0"/>
                <a:cs typeface="Times New Roman" panose="02020603050405020304" pitchFamily="18" charset="0"/>
              </a:rPr>
              <a:t>науч.-</a:t>
            </a:r>
            <a:r>
              <a:rPr lang="ru-RU" b="1" dirty="0" err="1">
                <a:latin typeface="Times New Roman" panose="02020603050405020304" pitchFamily="18" charset="0"/>
                <a:cs typeface="Times New Roman" panose="02020603050405020304" pitchFamily="18" charset="0"/>
              </a:rPr>
              <a:t>практ</a:t>
            </a:r>
            <a:r>
              <a:rPr lang="ru-RU" b="1" dirty="0">
                <a:latin typeface="Times New Roman" panose="02020603050405020304" pitchFamily="18" charset="0"/>
                <a:cs typeface="Times New Roman" panose="02020603050405020304" pitchFamily="18" charset="0"/>
              </a:rPr>
              <a:t>. трудов / под ред. Е.Н. </a:t>
            </a:r>
            <a:r>
              <a:rPr lang="ru-RU" b="1" dirty="0" err="1">
                <a:latin typeface="Times New Roman" panose="02020603050405020304" pitchFamily="18" charset="0"/>
                <a:cs typeface="Times New Roman" panose="02020603050405020304" pitchFamily="18" charset="0"/>
              </a:rPr>
              <a:t>Дзятковской</a:t>
            </a:r>
            <a:r>
              <a:rPr lang="ru-RU" b="1" dirty="0">
                <a:latin typeface="Times New Roman" panose="02020603050405020304" pitchFamily="18" charset="0"/>
                <a:cs typeface="Times New Roman" panose="02020603050405020304" pitchFamily="18" charset="0"/>
              </a:rPr>
              <a:t>, А.Н. </a:t>
            </a:r>
            <a:r>
              <a:rPr lang="ru-RU" b="1" dirty="0" err="1">
                <a:latin typeface="Times New Roman" panose="02020603050405020304" pitchFamily="18" charset="0"/>
                <a:cs typeface="Times New Roman" panose="02020603050405020304" pitchFamily="18" charset="0"/>
              </a:rPr>
              <a:t>Захлебного</a:t>
            </a:r>
            <a:r>
              <a:rPr lang="ru-RU" b="1" dirty="0">
                <a:latin typeface="Times New Roman" panose="02020603050405020304" pitchFamily="18" charset="0"/>
                <a:cs typeface="Times New Roman" panose="02020603050405020304" pitchFamily="18" charset="0"/>
              </a:rPr>
              <a:t>. – М.: Образование и экология, 2016. - 104 с</a:t>
            </a:r>
            <a:r>
              <a:rPr lang="ru-RU" b="1"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URL</a:t>
            </a:r>
            <a:r>
              <a:rPr lang="ru-RU" b="1" dirty="0" smtClean="0">
                <a:latin typeface="Times New Roman" panose="02020603050405020304" pitchFamily="18" charset="0"/>
                <a:cs typeface="Times New Roman" panose="02020603050405020304" pitchFamily="18" charset="0"/>
              </a:rPr>
              <a:t>:</a:t>
            </a:r>
            <a:endParaRPr lang="ru-RU" b="1" dirty="0" smtClean="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hlinkClick r:id="rId2"/>
              </a:rPr>
              <a:t>http://partner-unitwin.net/wp-content/uploads/2016/08/</a:t>
            </a:r>
            <a:r>
              <a:rPr lang="ru-RU" b="1" dirty="0">
                <a:latin typeface="Times New Roman" panose="02020603050405020304" pitchFamily="18" charset="0"/>
                <a:cs typeface="Times New Roman" panose="02020603050405020304" pitchFamily="18" charset="0"/>
                <a:hlinkClick r:id="rId2"/>
              </a:rPr>
              <a:t>СБОРНИК-Экологическое-образование-в-интересах-УР.-Педагогический-поиск.-2016.</a:t>
            </a:r>
            <a:r>
              <a:rPr lang="en-US" b="1" dirty="0" smtClean="0">
                <a:latin typeface="Times New Roman" panose="02020603050405020304" pitchFamily="18" charset="0"/>
                <a:cs typeface="Times New Roman" panose="02020603050405020304" pitchFamily="18" charset="0"/>
                <a:hlinkClick r:id="rId2"/>
              </a:rPr>
              <a:t>pdf</a:t>
            </a:r>
            <a:r>
              <a:rPr lang="ru-RU" b="1" dirty="0">
                <a:latin typeface="Times New Roman" panose="02020603050405020304" pitchFamily="18" charset="0"/>
                <a:cs typeface="Times New Roman" panose="02020603050405020304" pitchFamily="18" charset="0"/>
              </a:rPr>
              <a:t>(дата обращения: 07.05.2020). – Текст : электронный.</a:t>
            </a:r>
            <a:endParaRPr lang="ru-RU" b="1" dirty="0">
              <a:latin typeface="Times New Roman" panose="02020603050405020304" pitchFamily="18" charset="0"/>
              <a:cs typeface="Times New Roman" panose="02020603050405020304" pitchFamily="18" charset="0"/>
            </a:endParaRPr>
          </a:p>
          <a:p>
            <a:endParaRPr lang="ru-RU" sz="1200" dirty="0"/>
          </a:p>
          <a:p>
            <a:pPr algn="just"/>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Ежегодный </a:t>
            </a:r>
            <a:r>
              <a:rPr lang="ru-RU" sz="1400" dirty="0">
                <a:latin typeface="Times New Roman" panose="02020603050405020304" pitchFamily="18" charset="0"/>
                <a:cs typeface="Times New Roman" panose="02020603050405020304" pitchFamily="18" charset="0"/>
              </a:rPr>
              <a:t>сборник результатов опытно-экспериментальной работы Сетевой кафедры ЮНЕСКО Факультета глобальных </a:t>
            </a:r>
            <a:r>
              <a:rPr lang="ru-RU" sz="1400" dirty="0" smtClean="0">
                <a:latin typeface="Times New Roman" panose="02020603050405020304" pitchFamily="18" charset="0"/>
                <a:cs typeface="Times New Roman" panose="02020603050405020304" pitchFamily="18" charset="0"/>
              </a:rPr>
              <a:t>процессов МГУ </a:t>
            </a:r>
            <a:r>
              <a:rPr lang="ru-RU" sz="1400" dirty="0">
                <a:latin typeface="Times New Roman" panose="02020603050405020304" pitchFamily="18" charset="0"/>
                <a:cs typeface="Times New Roman" panose="02020603050405020304" pitchFamily="18" charset="0"/>
              </a:rPr>
              <a:t>им. М.В. Ломоносова, функционирующей при ФГБНУ «Институт стратегии развития образования Российской академии образования», содержит научно-практические разработки учителей в области экологического образования для устойчивого развития. Основу сборника составили инновационные и экспериментальные</a:t>
            </a:r>
            <a:endParaRPr lang="ru-RU" sz="1400" dirty="0">
              <a:latin typeface="Times New Roman" panose="02020603050405020304" pitchFamily="18" charset="0"/>
              <a:cs typeface="Times New Roman" panose="02020603050405020304" pitchFamily="18" charset="0"/>
            </a:endParaRPr>
          </a:p>
          <a:p>
            <a:pPr algn="just"/>
            <a:r>
              <a:rPr lang="ru-RU" sz="1400" dirty="0">
                <a:latin typeface="Times New Roman" panose="02020603050405020304" pitchFamily="18" charset="0"/>
                <a:cs typeface="Times New Roman" panose="02020603050405020304" pitchFamily="18" charset="0"/>
              </a:rPr>
              <a:t>материалы педагогов ГБОУ г. Москвы «Школы с углубленным изучением экологии №446».</a:t>
            </a:r>
            <a:endParaRPr lang="ru-RU" sz="1400" dirty="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          Рекомендуется </a:t>
            </a:r>
            <a:r>
              <a:rPr lang="ru-RU" sz="1400" dirty="0">
                <a:latin typeface="Times New Roman" panose="02020603050405020304" pitchFamily="18" charset="0"/>
                <a:cs typeface="Times New Roman" panose="02020603050405020304" pitchFamily="18" charset="0"/>
              </a:rPr>
              <a:t>учителям, педагогам дополнительного </a:t>
            </a:r>
            <a:r>
              <a:rPr lang="ru-RU" sz="1400" dirty="0" err="1" smtClean="0">
                <a:latin typeface="Times New Roman" panose="02020603050405020304" pitchFamily="18" charset="0"/>
                <a:cs typeface="Times New Roman" panose="02020603050405020304" pitchFamily="18" charset="0"/>
              </a:rPr>
              <a:t>образованиядетей</a:t>
            </a:r>
            <a:r>
              <a:rPr lang="ru-RU" sz="1400" dirty="0">
                <a:latin typeface="Times New Roman" panose="02020603050405020304" pitchFamily="18" charset="0"/>
                <a:cs typeface="Times New Roman" panose="02020603050405020304" pitchFamily="18" charset="0"/>
              </a:rPr>
              <a:t>, воспитателям, а также преподавателям, научным работникам и студентам.</a:t>
            </a:r>
            <a:endParaRPr lang="ru-RU" sz="1400" dirty="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51520" y="548680"/>
            <a:ext cx="3420000" cy="486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p>
        </p:txBody>
      </p:sp>
      <p:sp>
        <p:nvSpPr>
          <p:cNvPr id="5" name="Прямоугольник 4"/>
          <p:cNvSpPr/>
          <p:nvPr/>
        </p:nvSpPr>
        <p:spPr>
          <a:xfrm>
            <a:off x="467544" y="836712"/>
            <a:ext cx="2988000" cy="5184000"/>
          </a:xfrm>
          <a:prstGeom prst="rect">
            <a:avLst/>
          </a:prstGeom>
        </p:spPr>
        <p:txBody>
          <a:bodyPr wrap="square">
            <a:spAutoFit/>
          </a:bodyPr>
          <a:lstStyle/>
          <a:p>
            <a:endParaRPr lang="ru-RU" b="1" dirty="0"/>
          </a:p>
          <a:p>
            <a:endParaRPr lang="ru-RU" b="1" dirty="0" smtClean="0"/>
          </a:p>
          <a:p>
            <a:pPr algn="ctr"/>
            <a:r>
              <a:rPr lang="ru-RU" sz="2000" b="1" dirty="0" smtClean="0">
                <a:latin typeface="Times New Roman" panose="02020603050405020304" pitchFamily="18" charset="0"/>
                <a:cs typeface="Times New Roman" panose="02020603050405020304" pitchFamily="18" charset="0"/>
              </a:rPr>
              <a:t>Экологическое образование в интересах устойчивого развития </a:t>
            </a:r>
            <a:endParaRPr lang="ru-RU" sz="2000" b="1" dirty="0" smtClean="0">
              <a:latin typeface="Times New Roman" panose="02020603050405020304" pitchFamily="18" charset="0"/>
              <a:cs typeface="Times New Roman" panose="02020603050405020304" pitchFamily="18" charset="0"/>
            </a:endParaRPr>
          </a:p>
          <a:p>
            <a:pPr algn="ctr"/>
            <a:endParaRPr lang="ru-RU" b="1"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Педагогический поиск</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 Сборник научно-практических трудов</a:t>
            </a:r>
            <a:endParaRPr lang="ru-RU" dirty="0" smtClean="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pPr algn="ctr"/>
            <a:r>
              <a:rPr lang="ru-RU" sz="1200" dirty="0" smtClean="0">
                <a:latin typeface="Times New Roman" panose="02020603050405020304" pitchFamily="18" charset="0"/>
                <a:cs typeface="Times New Roman" panose="02020603050405020304" pitchFamily="18" charset="0"/>
              </a:rPr>
              <a:t>Москва</a:t>
            </a:r>
            <a:endParaRPr lang="ru-RU" sz="1200" dirty="0" smtClean="0">
              <a:latin typeface="Times New Roman" panose="02020603050405020304" pitchFamily="18" charset="0"/>
              <a:cs typeface="Times New Roman" panose="02020603050405020304" pitchFamily="18" charset="0"/>
            </a:endParaRPr>
          </a:p>
          <a:p>
            <a:pPr algn="ctr"/>
            <a:r>
              <a:rPr lang="ru-RU" sz="1200" dirty="0" smtClean="0">
                <a:latin typeface="Times New Roman" panose="02020603050405020304" pitchFamily="18" charset="0"/>
                <a:cs typeface="Times New Roman" panose="02020603050405020304" pitchFamily="18" charset="0"/>
              </a:rPr>
              <a:t>«Образование и экология»</a:t>
            </a:r>
            <a:endParaRPr lang="ru-RU" sz="1200" dirty="0" smtClean="0">
              <a:latin typeface="Times New Roman" panose="02020603050405020304" pitchFamily="18" charset="0"/>
              <a:cs typeface="Times New Roman" panose="02020603050405020304" pitchFamily="18" charset="0"/>
            </a:endParaRPr>
          </a:p>
          <a:p>
            <a:pPr algn="ctr"/>
            <a:r>
              <a:rPr lang="ru-RU" sz="1200" dirty="0" smtClean="0">
                <a:latin typeface="Times New Roman" panose="02020603050405020304" pitchFamily="18" charset="0"/>
                <a:cs typeface="Times New Roman" panose="02020603050405020304" pitchFamily="18" charset="0"/>
              </a:rPr>
              <a:t>2016</a:t>
            </a:r>
            <a:endParaRPr lang="ru-RU" sz="1200"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39952" y="566543"/>
            <a:ext cx="4824536" cy="5293757"/>
          </a:xfrm>
          <a:prstGeom prst="rect">
            <a:avLst/>
          </a:prstGeom>
        </p:spPr>
        <p:txBody>
          <a:bodyPr wrap="square">
            <a:spAutoFit/>
          </a:bodyPr>
          <a:lstStyle/>
          <a:p>
            <a:pPr algn="just"/>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Ишков</a:t>
            </a:r>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А. Г. Популярная </a:t>
            </a:r>
            <a:r>
              <a:rPr lang="ru-RU" b="1" dirty="0">
                <a:latin typeface="Times New Roman" panose="02020603050405020304" pitchFamily="18" charset="0"/>
                <a:cs typeface="Times New Roman" panose="02020603050405020304" pitchFamily="18" charset="0"/>
              </a:rPr>
              <a:t>экология / А.Г. </a:t>
            </a:r>
            <a:r>
              <a:rPr lang="ru-RU" b="1" dirty="0" err="1">
                <a:latin typeface="Times New Roman" panose="02020603050405020304" pitchFamily="18" charset="0"/>
                <a:cs typeface="Times New Roman" panose="02020603050405020304" pitchFamily="18" charset="0"/>
              </a:rPr>
              <a:t>Ишков</a:t>
            </a:r>
            <a:r>
              <a:rPr lang="ru-RU" b="1" dirty="0">
                <a:latin typeface="Times New Roman" panose="02020603050405020304" pitchFamily="18" charset="0"/>
                <a:cs typeface="Times New Roman" panose="02020603050405020304" pitchFamily="18" charset="0"/>
              </a:rPr>
              <a:t>, В.А. Грачев. – М.: НЭФ им. В.И. Вернадского, 2014. – 196 с</a:t>
            </a:r>
            <a:r>
              <a:rPr lang="ru-RU" b="1"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hlinkClick r:id="rId1"/>
              </a:rPr>
              <a:t>–</a:t>
            </a:r>
            <a:r>
              <a:rPr lang="en-US" b="1" dirty="0" smtClean="0">
                <a:latin typeface="Times New Roman" panose="02020603050405020304" pitchFamily="18" charset="0"/>
                <a:cs typeface="Times New Roman" panose="02020603050405020304" pitchFamily="18" charset="0"/>
              </a:rPr>
              <a:t> URL</a:t>
            </a:r>
            <a:r>
              <a:rPr lang="ru-RU" b="1" dirty="0" smtClean="0">
                <a:latin typeface="Times New Roman" panose="02020603050405020304" pitchFamily="18" charset="0"/>
                <a:cs typeface="Times New Roman" panose="02020603050405020304" pitchFamily="18" charset="0"/>
              </a:rPr>
              <a:t>:</a:t>
            </a:r>
            <a:r>
              <a:rPr lang="en-US" b="1" dirty="0" smtClean="0">
                <a:hlinkClick r:id="rId1"/>
              </a:rPr>
              <a:t> </a:t>
            </a:r>
            <a:r>
              <a:rPr lang="en-US" b="1" dirty="0">
                <a:hlinkClick r:id="rId1"/>
              </a:rPr>
              <a:t>http://</a:t>
            </a:r>
            <a:r>
              <a:rPr lang="en-US" b="1" dirty="0" smtClean="0">
                <a:hlinkClick r:id="rId1"/>
              </a:rPr>
              <a:t>www.vernadsky.ru/files/Publishing/populyarnaya_ekologiya.pdf</a:t>
            </a:r>
            <a:r>
              <a:rPr lang="ru-RU" b="1" dirty="0">
                <a:latin typeface="Times New Roman" panose="02020603050405020304" pitchFamily="18" charset="0"/>
                <a:cs typeface="Times New Roman" panose="02020603050405020304" pitchFamily="18" charset="0"/>
              </a:rPr>
              <a:t>(дата обращения: 27.04.2020). – Текст : электронный.</a:t>
            </a:r>
            <a:endParaRPr lang="ru-RU" b="1" dirty="0">
              <a:latin typeface="Times New Roman" panose="02020603050405020304" pitchFamily="18" charset="0"/>
              <a:cs typeface="Times New Roman" panose="02020603050405020304" pitchFamily="18" charset="0"/>
            </a:endParaRPr>
          </a:p>
          <a:p>
            <a:pPr algn="just"/>
            <a:endParaRPr lang="ru-RU" sz="1400" dirty="0" smtClean="0">
              <a:latin typeface="Times New Roman" panose="02020603050405020304" pitchFamily="18" charset="0"/>
              <a:cs typeface="Times New Roman" panose="02020603050405020304" pitchFamily="18" charset="0"/>
            </a:endParaRPr>
          </a:p>
          <a:p>
            <a:pPr algn="just"/>
            <a:r>
              <a:rPr lang="ru-RU" sz="1200" dirty="0" smtClean="0">
                <a:latin typeface="Times New Roman" panose="02020603050405020304" pitchFamily="18" charset="0"/>
                <a:cs typeface="Times New Roman" panose="02020603050405020304" pitchFamily="18" charset="0"/>
              </a:rPr>
              <a:t>        Экологическая </a:t>
            </a:r>
            <a:r>
              <a:rPr lang="ru-RU" sz="1200" dirty="0">
                <a:latin typeface="Times New Roman" panose="02020603050405020304" pitchFamily="18" charset="0"/>
                <a:cs typeface="Times New Roman" panose="02020603050405020304" pitchFamily="18" charset="0"/>
              </a:rPr>
              <a:t>культура – неотъемлемая часть общечеловеческой культуры, которая включает систему социальных отношений, моральных ценностей, норм и способов взаимодействия общества с окружающей природной средой. Экологическая культура является ключом к здоровому образу жизни, духовному росту общества, устойчивому социально-экономическому развитию, экологической безопасности страны и каждого человека. Целью настоящего популярного издания является экологическое просвещение, формирование экологической культуры. В книге даётся тот необходимый минимум сведений о базовых экологических знаниях и элементах экологической культуры, мировоззренческих позициях, навыках конкретных действий и поступков, связанных со взаимодействием с окружающей природной средой, в том числе в повседневной жизни. Особое внимание уделено вопросам бережного отношения к природе и своему здоровью. Книга рассчитана на широкий круг читателей – от школьника до пенсионера, от домохозяйки до академика и лиц, принимающих управленческие решения. </a:t>
            </a:r>
            <a:r>
              <a:rPr lang="ru-RU" sz="1200" dirty="0" smtClean="0">
                <a:latin typeface="Times New Roman" panose="02020603050405020304" pitchFamily="18" charset="0"/>
                <a:cs typeface="Times New Roman" panose="02020603050405020304" pitchFamily="18" charset="0"/>
              </a:rPr>
              <a:t> </a:t>
            </a:r>
            <a:endParaRPr lang="ru-RU" sz="1200"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cstate="email"/>
          <a:srcRect/>
          <a:stretch>
            <a:fillRect/>
          </a:stretch>
        </p:blipFill>
        <p:spPr bwMode="auto">
          <a:xfrm>
            <a:off x="4991057" y="6400482"/>
            <a:ext cx="3859213"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http://www.vernadsky.ru/files/Publishing/populyarnaya_ekologiya.jpg"/>
          <p:cNvPicPr>
            <a:picLocks noChangeAspect="1" noChangeArrowheads="1"/>
          </p:cNvPicPr>
          <p:nvPr/>
        </p:nvPicPr>
        <p:blipFill>
          <a:blip r:embed="rId3"/>
          <a:srcRect/>
          <a:stretch>
            <a:fillRect/>
          </a:stretch>
        </p:blipFill>
        <p:spPr bwMode="auto">
          <a:xfrm>
            <a:off x="323534" y="531422"/>
            <a:ext cx="3456377" cy="48600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83969" y="260648"/>
            <a:ext cx="4573814" cy="4185761"/>
          </a:xfrm>
          <a:prstGeom prst="rect">
            <a:avLst/>
          </a:prstGeom>
        </p:spPr>
        <p:txBody>
          <a:bodyPr wrap="square">
            <a:spAutoFit/>
          </a:bodyPr>
          <a:lstStyle/>
          <a:p>
            <a:pPr algn="just"/>
            <a:endParaRPr lang="ru-RU" sz="1200" dirty="0" smtClean="0">
              <a:latin typeface="Times New Roman" panose="02020603050405020304" pitchFamily="18" charset="0"/>
              <a:cs typeface="Times New Roman" panose="02020603050405020304" pitchFamily="18" charset="0"/>
            </a:endParaRPr>
          </a:p>
          <a:p>
            <a:pPr algn="just"/>
            <a:r>
              <a:rPr lang="ru-RU" sz="1400"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Дракова</a:t>
            </a:r>
            <a:r>
              <a:rPr lang="ru-RU" b="1" dirty="0" smtClean="0">
                <a:latin typeface="Times New Roman" panose="02020603050405020304" pitchFamily="18" charset="0"/>
                <a:cs typeface="Times New Roman" panose="02020603050405020304" pitchFamily="18" charset="0"/>
              </a:rPr>
              <a:t>, Д. К. История экологического образования на Южном Урале / Д. К. </a:t>
            </a:r>
            <a:r>
              <a:rPr lang="ru-RU" b="1" dirty="0" err="1" smtClean="0">
                <a:latin typeface="Times New Roman" panose="02020603050405020304" pitchFamily="18" charset="0"/>
                <a:cs typeface="Times New Roman" panose="02020603050405020304" pitchFamily="18" charset="0"/>
              </a:rPr>
              <a:t>Дракова</a:t>
            </a:r>
            <a:r>
              <a:rPr lang="ru-RU" b="1" dirty="0" smtClean="0">
                <a:latin typeface="Times New Roman" panose="02020603050405020304" pitchFamily="18" charset="0"/>
                <a:cs typeface="Times New Roman" panose="02020603050405020304" pitchFamily="18" charset="0"/>
              </a:rPr>
              <a:t>.  - Челябинск, 2019.</a:t>
            </a:r>
            <a:endParaRPr lang="ru-RU" b="1" dirty="0">
              <a:latin typeface="Times New Roman" panose="02020603050405020304" pitchFamily="18" charset="0"/>
              <a:cs typeface="Times New Roman" panose="02020603050405020304" pitchFamily="18" charset="0"/>
            </a:endParaRPr>
          </a:p>
          <a:p>
            <a:pPr algn="just"/>
            <a:endParaRPr lang="ru-RU" sz="1200" b="1" dirty="0" smtClean="0">
              <a:latin typeface="Times New Roman" panose="02020603050405020304" pitchFamily="18" charset="0"/>
              <a:cs typeface="Times New Roman" panose="02020603050405020304" pitchFamily="18" charset="0"/>
            </a:endParaRPr>
          </a:p>
          <a:p>
            <a:pPr algn="just"/>
            <a:endParaRPr lang="ru-RU" sz="1200" dirty="0">
              <a:latin typeface="Times New Roman" panose="02020603050405020304" pitchFamily="18" charset="0"/>
              <a:cs typeface="Times New Roman" panose="02020603050405020304" pitchFamily="18" charset="0"/>
            </a:endParaRPr>
          </a:p>
          <a:p>
            <a:pPr algn="just"/>
            <a:endParaRPr lang="ru-RU" sz="1200" dirty="0" smtClean="0">
              <a:latin typeface="Times New Roman" panose="02020603050405020304" pitchFamily="18" charset="0"/>
              <a:cs typeface="Times New Roman" panose="02020603050405020304" pitchFamily="18" charset="0"/>
            </a:endParaRPr>
          </a:p>
          <a:p>
            <a:pPr algn="just"/>
            <a:endParaRPr lang="ru-RU" sz="1200" dirty="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        В настоящем издании описывается первый опыт становления педагогической экологии в образовательных организациях Челябинской области, раскрываются основные типы экологического образования на заре 80-х годов </a:t>
            </a:r>
            <a:r>
              <a:rPr lang="en-US" sz="1400" dirty="0" smtClean="0">
                <a:latin typeface="Times New Roman" panose="02020603050405020304" pitchFamily="18" charset="0"/>
                <a:cs typeface="Times New Roman" panose="02020603050405020304" pitchFamily="18" charset="0"/>
              </a:rPr>
              <a:t>XX</a:t>
            </a:r>
            <a:r>
              <a:rPr lang="ru-RU" sz="1400" dirty="0" smtClean="0">
                <a:latin typeface="Times New Roman" panose="02020603050405020304" pitchFamily="18" charset="0"/>
                <a:cs typeface="Times New Roman" panose="02020603050405020304" pitchFamily="18" charset="0"/>
              </a:rPr>
              <a:t> века – от внешкольных учреждений до системы непрерывного экологического образования, созданной коллективами педагогов-энтузиастов и лабораторией экологического образования ЧИППКРО к концу </a:t>
            </a:r>
            <a:r>
              <a:rPr lang="en-US" sz="1400" dirty="0" smtClean="0">
                <a:latin typeface="Times New Roman" panose="02020603050405020304" pitchFamily="18" charset="0"/>
                <a:cs typeface="Times New Roman" panose="02020603050405020304" pitchFamily="18" charset="0"/>
              </a:rPr>
              <a:t>XX </a:t>
            </a:r>
            <a:r>
              <a:rPr lang="ru-RU" sz="1400" dirty="0" smtClean="0">
                <a:latin typeface="Times New Roman" panose="02020603050405020304" pitchFamily="18" charset="0"/>
                <a:cs typeface="Times New Roman" panose="02020603050405020304" pitchFamily="18" charset="0"/>
              </a:rPr>
              <a:t>века.</a:t>
            </a:r>
            <a:endParaRPr lang="ru-RU" sz="1400" dirty="0" smtClean="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         Предназначена для педагогов школ и организаций дополнительного образования, студентов, краеведов.</a:t>
            </a:r>
            <a:endParaRPr lang="ru-RU" sz="1400" dirty="0" smtClean="0">
              <a:latin typeface="Times New Roman" panose="02020603050405020304" pitchFamily="18" charset="0"/>
              <a:cs typeface="Times New Roman" panose="02020603050405020304" pitchFamily="18" charset="0"/>
            </a:endParaRPr>
          </a:p>
          <a:p>
            <a:pPr algn="just"/>
            <a:r>
              <a:rPr lang="ru-RU" sz="1200" dirty="0" smtClean="0">
                <a:latin typeface="Times New Roman" panose="02020603050405020304" pitchFamily="18" charset="0"/>
                <a:cs typeface="Times New Roman" panose="02020603050405020304" pitchFamily="18" charset="0"/>
              </a:rPr>
              <a:t> </a:t>
            </a:r>
            <a:endParaRPr lang="ru-RU" sz="1200" dirty="0" smtClean="0">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a:blip r:embed="rId1" cstate="email"/>
          <a:srcRect/>
          <a:stretch>
            <a:fillRect/>
          </a:stretch>
        </p:blipFill>
        <p:spPr bwMode="auto">
          <a:xfrm>
            <a:off x="4998570" y="6453336"/>
            <a:ext cx="3859213"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Рисунок 5"/>
          <p:cNvPicPr>
            <a:picLocks noChangeAspect="1"/>
          </p:cNvPicPr>
          <p:nvPr/>
        </p:nvPicPr>
        <p:blipFill>
          <a:blip r:embed="rId2"/>
          <a:stretch>
            <a:fillRect/>
          </a:stretch>
        </p:blipFill>
        <p:spPr>
          <a:xfrm>
            <a:off x="251520" y="476672"/>
            <a:ext cx="3886623" cy="5436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1" cstate="email"/>
          <a:srcRect/>
          <a:stretch>
            <a:fillRect/>
          </a:stretch>
        </p:blipFill>
        <p:spPr bwMode="auto">
          <a:xfrm>
            <a:off x="5220072" y="6453336"/>
            <a:ext cx="3859213"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Таблица 3"/>
          <p:cNvGraphicFramePr>
            <a:graphicFrameLocks noGrp="1"/>
          </p:cNvGraphicFramePr>
          <p:nvPr/>
        </p:nvGraphicFramePr>
        <p:xfrm>
          <a:off x="4355976" y="548679"/>
          <a:ext cx="4608512" cy="4652010"/>
        </p:xfrm>
        <a:graphic>
          <a:graphicData uri="http://schemas.openxmlformats.org/drawingml/2006/table">
            <a:tbl>
              <a:tblPr firstRow="1" firstCol="1" bandRow="1">
                <a:tableStyleId>{5C22544A-7EE6-4342-B048-85BDC9FD1C3A}</a:tableStyleId>
              </a:tblPr>
              <a:tblGrid>
                <a:gridCol w="4608512"/>
              </a:tblGrid>
              <a:tr h="3598347">
                <a:tc>
                  <a:txBody>
                    <a:bodyPr/>
                    <a:lstStyle/>
                    <a:p>
                      <a:pPr algn="just">
                        <a:spcAft>
                          <a:spcPts val="0"/>
                        </a:spcAft>
                      </a:pPr>
                      <a:r>
                        <a:rPr lang="ru-RU" sz="2000" dirty="0" smtClean="0">
                          <a:solidFill>
                            <a:schemeClr val="tx1"/>
                          </a:solidFill>
                          <a:effectLst/>
                          <a:latin typeface="Times New Roman" panose="02020603050405020304" pitchFamily="18" charset="0"/>
                          <a:cs typeface="Times New Roman" panose="02020603050405020304" pitchFamily="18" charset="0"/>
                        </a:rPr>
                        <a:t>      </a:t>
                      </a:r>
                      <a:r>
                        <a:rPr lang="ru-RU" sz="1800" dirty="0" smtClean="0">
                          <a:solidFill>
                            <a:schemeClr val="tx1"/>
                          </a:solidFill>
                          <a:effectLst/>
                          <a:latin typeface="Times New Roman" panose="02020603050405020304" pitchFamily="18" charset="0"/>
                          <a:cs typeface="Times New Roman" panose="02020603050405020304" pitchFamily="18" charset="0"/>
                        </a:rPr>
                        <a:t>Серебрякова</a:t>
                      </a:r>
                      <a:r>
                        <a:rPr lang="ru-RU" sz="1800" dirty="0">
                          <a:solidFill>
                            <a:schemeClr val="tx1"/>
                          </a:solidFill>
                          <a:effectLst/>
                          <a:latin typeface="Times New Roman" panose="02020603050405020304" pitchFamily="18" charset="0"/>
                          <a:cs typeface="Times New Roman" panose="02020603050405020304" pitchFamily="18" charset="0"/>
                        </a:rPr>
                        <a:t>, </a:t>
                      </a:r>
                      <a:r>
                        <a:rPr lang="ru-RU" sz="1800" dirty="0" smtClean="0">
                          <a:solidFill>
                            <a:schemeClr val="tx1"/>
                          </a:solidFill>
                          <a:effectLst/>
                          <a:latin typeface="Times New Roman" panose="02020603050405020304" pitchFamily="18" charset="0"/>
                          <a:cs typeface="Times New Roman" panose="02020603050405020304" pitchFamily="18" charset="0"/>
                        </a:rPr>
                        <a:t>Т.А. Теория </a:t>
                      </a:r>
                      <a:r>
                        <a:rPr lang="ru-RU" sz="1800" dirty="0">
                          <a:solidFill>
                            <a:schemeClr val="tx1"/>
                          </a:solidFill>
                          <a:effectLst/>
                          <a:latin typeface="Times New Roman" panose="02020603050405020304" pitchFamily="18" charset="0"/>
                          <a:cs typeface="Times New Roman" panose="02020603050405020304" pitchFamily="18" charset="0"/>
                        </a:rPr>
                        <a:t>и методика экологического образования детей дошкольного возраста </a:t>
                      </a:r>
                      <a:r>
                        <a:rPr lang="ru-RU" sz="1800" dirty="0" smtClean="0">
                          <a:solidFill>
                            <a:schemeClr val="tx1"/>
                          </a:solidFill>
                          <a:effectLst/>
                          <a:latin typeface="Times New Roman" panose="02020603050405020304" pitchFamily="18" charset="0"/>
                          <a:cs typeface="Times New Roman" panose="02020603050405020304" pitchFamily="18" charset="0"/>
                        </a:rPr>
                        <a:t> </a:t>
                      </a:r>
                      <a:r>
                        <a:rPr lang="ru-RU" sz="1800" dirty="0">
                          <a:solidFill>
                            <a:schemeClr val="tx1"/>
                          </a:solidFill>
                          <a:effectLst/>
                          <a:latin typeface="Times New Roman" panose="02020603050405020304" pitchFamily="18" charset="0"/>
                          <a:cs typeface="Times New Roman" panose="02020603050405020304" pitchFamily="18" charset="0"/>
                        </a:rPr>
                        <a:t>: учебник для </a:t>
                      </a:r>
                      <a:r>
                        <a:rPr lang="ru-RU" sz="1800" dirty="0" err="1">
                          <a:solidFill>
                            <a:schemeClr val="tx1"/>
                          </a:solidFill>
                          <a:effectLst/>
                          <a:latin typeface="Times New Roman" panose="02020603050405020304" pitchFamily="18" charset="0"/>
                          <a:cs typeface="Times New Roman" panose="02020603050405020304" pitchFamily="18" charset="0"/>
                        </a:rPr>
                        <a:t>студ.учреждений</a:t>
                      </a:r>
                      <a:r>
                        <a:rPr lang="ru-RU" sz="1800" dirty="0">
                          <a:solidFill>
                            <a:schemeClr val="tx1"/>
                          </a:solidFill>
                          <a:effectLst/>
                          <a:latin typeface="Times New Roman" panose="02020603050405020304" pitchFamily="18" charset="0"/>
                          <a:cs typeface="Times New Roman" panose="02020603050405020304" pitchFamily="18" charset="0"/>
                        </a:rPr>
                        <a:t> </a:t>
                      </a:r>
                      <a:r>
                        <a:rPr lang="ru-RU" sz="1800" dirty="0" err="1">
                          <a:solidFill>
                            <a:schemeClr val="tx1"/>
                          </a:solidFill>
                          <a:effectLst/>
                          <a:latin typeface="Times New Roman" panose="02020603050405020304" pitchFamily="18" charset="0"/>
                          <a:cs typeface="Times New Roman" panose="02020603050405020304" pitchFamily="18" charset="0"/>
                        </a:rPr>
                        <a:t>высш.проф.образования</a:t>
                      </a:r>
                      <a:r>
                        <a:rPr lang="ru-RU" sz="1800" dirty="0">
                          <a:solidFill>
                            <a:schemeClr val="tx1"/>
                          </a:solidFill>
                          <a:effectLst/>
                          <a:latin typeface="Times New Roman" panose="02020603050405020304" pitchFamily="18" charset="0"/>
                          <a:cs typeface="Times New Roman" panose="02020603050405020304" pitchFamily="18" charset="0"/>
                        </a:rPr>
                        <a:t> / Т. А. Серебрякова. - 5-е </a:t>
                      </a:r>
                      <a:r>
                        <a:rPr lang="ru-RU" sz="1800" dirty="0" err="1">
                          <a:solidFill>
                            <a:schemeClr val="tx1"/>
                          </a:solidFill>
                          <a:effectLst/>
                          <a:latin typeface="Times New Roman" panose="02020603050405020304" pitchFamily="18" charset="0"/>
                          <a:cs typeface="Times New Roman" panose="02020603050405020304" pitchFamily="18" charset="0"/>
                        </a:rPr>
                        <a:t>изд</a:t>
                      </a:r>
                      <a:r>
                        <a:rPr lang="ru-RU" sz="1800" dirty="0">
                          <a:solidFill>
                            <a:schemeClr val="tx1"/>
                          </a:solidFill>
                          <a:effectLst/>
                          <a:latin typeface="Times New Roman" panose="02020603050405020304" pitchFamily="18" charset="0"/>
                          <a:cs typeface="Times New Roman" panose="02020603050405020304" pitchFamily="18" charset="0"/>
                        </a:rPr>
                        <a:t>, </a:t>
                      </a:r>
                      <a:r>
                        <a:rPr lang="ru-RU" sz="1800" dirty="0" err="1">
                          <a:solidFill>
                            <a:schemeClr val="tx1"/>
                          </a:solidFill>
                          <a:effectLst/>
                          <a:latin typeface="Times New Roman" panose="02020603050405020304" pitchFamily="18" charset="0"/>
                          <a:cs typeface="Times New Roman" panose="02020603050405020304" pitchFamily="18" charset="0"/>
                        </a:rPr>
                        <a:t>испр</a:t>
                      </a:r>
                      <a:r>
                        <a:rPr lang="ru-RU" sz="1800" dirty="0">
                          <a:solidFill>
                            <a:schemeClr val="tx1"/>
                          </a:solidFill>
                          <a:effectLst/>
                          <a:latin typeface="Times New Roman" panose="02020603050405020304" pitchFamily="18" charset="0"/>
                          <a:cs typeface="Times New Roman" panose="02020603050405020304" pitchFamily="18" charset="0"/>
                        </a:rPr>
                        <a:t>. и доп. - </a:t>
                      </a:r>
                      <a:r>
                        <a:rPr lang="ru-RU" sz="1800" dirty="0" smtClean="0">
                          <a:solidFill>
                            <a:schemeClr val="tx1"/>
                          </a:solidFill>
                          <a:effectLst/>
                          <a:latin typeface="Times New Roman" panose="02020603050405020304" pitchFamily="18" charset="0"/>
                          <a:cs typeface="Times New Roman" panose="02020603050405020304" pitchFamily="18" charset="0"/>
                        </a:rPr>
                        <a:t>Москва </a:t>
                      </a:r>
                      <a:r>
                        <a:rPr lang="ru-RU" sz="1800" dirty="0">
                          <a:solidFill>
                            <a:schemeClr val="tx1"/>
                          </a:solidFill>
                          <a:effectLst/>
                          <a:latin typeface="Times New Roman" panose="02020603050405020304" pitchFamily="18" charset="0"/>
                          <a:cs typeface="Times New Roman" panose="02020603050405020304" pitchFamily="18" charset="0"/>
                        </a:rPr>
                        <a:t>: </a:t>
                      </a:r>
                      <a:r>
                        <a:rPr lang="ru-RU" sz="1800" dirty="0" smtClean="0">
                          <a:solidFill>
                            <a:schemeClr val="tx1"/>
                          </a:solidFill>
                          <a:effectLst/>
                          <a:latin typeface="Times New Roman" panose="02020603050405020304" pitchFamily="18" charset="0"/>
                          <a:cs typeface="Times New Roman" panose="02020603050405020304" pitchFamily="18" charset="0"/>
                        </a:rPr>
                        <a:t>Академия, </a:t>
                      </a:r>
                      <a:r>
                        <a:rPr lang="ru-RU" sz="1800" dirty="0">
                          <a:solidFill>
                            <a:schemeClr val="tx1"/>
                          </a:solidFill>
                          <a:effectLst/>
                          <a:latin typeface="Times New Roman" panose="02020603050405020304" pitchFamily="18" charset="0"/>
                          <a:cs typeface="Times New Roman" panose="02020603050405020304" pitchFamily="18" charset="0"/>
                        </a:rPr>
                        <a:t>2013. - 224 </a:t>
                      </a:r>
                      <a:endParaRPr lang="ru-RU" sz="1800" dirty="0" smtClean="0">
                        <a:solidFill>
                          <a:schemeClr val="tx1"/>
                        </a:solidFill>
                        <a:effectLst/>
                        <a:latin typeface="Times New Roman" panose="02020603050405020304" pitchFamily="18" charset="0"/>
                        <a:cs typeface="Times New Roman" panose="02020603050405020304" pitchFamily="18" charset="0"/>
                      </a:endParaRPr>
                    </a:p>
                    <a:p>
                      <a:pPr algn="just">
                        <a:spcAft>
                          <a:spcPts val="0"/>
                        </a:spcAft>
                      </a:pPr>
                      <a:r>
                        <a:rPr lang="ru-RU" sz="1800" dirty="0" smtClean="0">
                          <a:solidFill>
                            <a:schemeClr val="tx1"/>
                          </a:solidFill>
                          <a:effectLst/>
                          <a:latin typeface="Times New Roman" panose="02020603050405020304" pitchFamily="18" charset="0"/>
                          <a:cs typeface="Times New Roman" panose="02020603050405020304" pitchFamily="18" charset="0"/>
                        </a:rPr>
                        <a:t>с</a:t>
                      </a:r>
                      <a:r>
                        <a:rPr lang="ru-RU" sz="1800" dirty="0">
                          <a:solidFill>
                            <a:schemeClr val="tx1"/>
                          </a:solidFill>
                          <a:effectLst/>
                          <a:latin typeface="Times New Roman" panose="02020603050405020304" pitchFamily="18" charset="0"/>
                          <a:cs typeface="Times New Roman" panose="02020603050405020304" pitchFamily="18" charset="0"/>
                        </a:rPr>
                        <a:t>. </a:t>
                      </a:r>
                      <a:endParaRPr lang="ru-RU" sz="1800" dirty="0" smtClean="0">
                        <a:solidFill>
                          <a:schemeClr val="tx1"/>
                        </a:solidFill>
                        <a:effectLst/>
                        <a:latin typeface="Times New Roman" panose="02020603050405020304" pitchFamily="18" charset="0"/>
                        <a:cs typeface="Times New Roman" panose="02020603050405020304" pitchFamily="18" charset="0"/>
                      </a:endParaRPr>
                    </a:p>
                    <a:p>
                      <a:pPr algn="just">
                        <a:spcAft>
                          <a:spcPts val="0"/>
                        </a:spcAft>
                      </a:pPr>
                      <a:r>
                        <a:rPr lang="ru-RU" sz="16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 учебнике раскрываются общие вопросы основ экологии, характеризуется методика    организации</a:t>
                      </a:r>
                      <a:endParaRPr lang="ru-RU" sz="16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ru-RU" sz="16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экологической работы с детьми дошкольного возраста: ее задачи содержание и формы , проведения. </a:t>
                      </a:r>
                      <a:endParaRPr lang="ru-RU" sz="16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ru-RU" sz="16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Особое внимание уделяется вопросам воспитания </a:t>
                      </a:r>
                      <a:r>
                        <a:rPr lang="ru-RU" sz="1600" b="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коэволюционного</a:t>
                      </a:r>
                      <a:r>
                        <a:rPr lang="ru-RU" sz="16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подхода к миру природы. </a:t>
                      </a:r>
                      <a:endParaRPr lang="ru-RU" sz="16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ru-RU" sz="16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Для студентов учреждений высшего профессионального образования. Может</a:t>
                      </a:r>
                      <a:endParaRPr lang="ru-RU" sz="16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ru-RU" sz="16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быть полезен работникам дошкольных образовательных учреждений.</a:t>
                      </a:r>
                      <a:endParaRPr lang="ru-RU"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solidFill>
                      <a:schemeClr val="accent5">
                        <a:lumMod val="20000"/>
                        <a:lumOff val="80000"/>
                      </a:schemeClr>
                    </a:solidFill>
                  </a:tcPr>
                </a:tc>
              </a:tr>
            </a:tbl>
          </a:graphicData>
        </a:graphic>
      </p:graphicFrame>
      <p:pic>
        <p:nvPicPr>
          <p:cNvPr id="1026" name="Picture 2" descr="https://antique.newbookshop.ru/pict/1007711699.jpg"/>
          <p:cNvPicPr>
            <a:picLocks noChangeAspect="1" noChangeArrowheads="1"/>
          </p:cNvPicPr>
          <p:nvPr/>
        </p:nvPicPr>
        <p:blipFill>
          <a:blip r:embed="rId2"/>
          <a:srcRect/>
          <a:stretch>
            <a:fillRect/>
          </a:stretch>
        </p:blipFill>
        <p:spPr bwMode="auto">
          <a:xfrm>
            <a:off x="539563" y="548679"/>
            <a:ext cx="3579427" cy="5400000"/>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499991" y="404664"/>
            <a:ext cx="4435278" cy="4739759"/>
          </a:xfrm>
          <a:prstGeom prst="rect">
            <a:avLst/>
          </a:prstGeom>
        </p:spPr>
        <p:txBody>
          <a:bodyPr wrap="square">
            <a:spAutoFit/>
          </a:bodyPr>
          <a:lstStyle/>
          <a:p>
            <a:pPr algn="just"/>
            <a:endParaRPr lang="ru-RU" sz="1400" b="1" dirty="0" smtClean="0">
              <a:latin typeface="Times New Roman" panose="02020603050405020304" pitchFamily="18" charset="0"/>
              <a:cs typeface="Times New Roman" panose="02020603050405020304" pitchFamily="18" charset="0"/>
            </a:endParaRPr>
          </a:p>
          <a:p>
            <a:pPr algn="just"/>
            <a:r>
              <a:rPr lang="ru-RU" b="1" dirty="0" smtClean="0"/>
              <a:t> </a:t>
            </a:r>
            <a:r>
              <a:rPr lang="ru-RU" b="1" dirty="0" err="1" smtClean="0">
                <a:latin typeface="Times New Roman" panose="02020603050405020304" pitchFamily="18" charset="0"/>
                <a:cs typeface="Times New Roman" panose="02020603050405020304" pitchFamily="18" charset="0"/>
              </a:rPr>
              <a:t>Дзятковская</a:t>
            </a:r>
            <a:r>
              <a:rPr lang="ru-RU" b="1"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Е.Н. Новый этап </a:t>
            </a:r>
            <a:r>
              <a:rPr lang="ru-RU" b="1" dirty="0" err="1">
                <a:latin typeface="Times New Roman" panose="02020603050405020304" pitchFamily="18" charset="0"/>
                <a:cs typeface="Times New Roman" panose="02020603050405020304" pitchFamily="18" charset="0"/>
              </a:rPr>
              <a:t>экологизации</a:t>
            </a:r>
            <a:r>
              <a:rPr lang="ru-RU" b="1" dirty="0">
                <a:latin typeface="Times New Roman" panose="02020603050405020304" pitchFamily="18" charset="0"/>
                <a:cs typeface="Times New Roman" panose="02020603050405020304" pitchFamily="18" charset="0"/>
              </a:rPr>
              <a:t> образования: общекультурное развитие </a:t>
            </a:r>
            <a:r>
              <a:rPr lang="ru-RU" b="1" dirty="0" smtClean="0">
                <a:latin typeface="Times New Roman" panose="02020603050405020304" pitchFamily="18" charset="0"/>
                <a:cs typeface="Times New Roman" panose="02020603050405020304" pitchFamily="18" charset="0"/>
              </a:rPr>
              <a:t>личности / Е.Н. </a:t>
            </a:r>
            <a:r>
              <a:rPr lang="ru-RU" b="1" dirty="0" err="1" smtClean="0">
                <a:latin typeface="Times New Roman" panose="02020603050405020304" pitchFamily="18" charset="0"/>
                <a:cs typeface="Times New Roman" panose="02020603050405020304" pitchFamily="18" charset="0"/>
              </a:rPr>
              <a:t>Дзятковская</a:t>
            </a:r>
            <a:r>
              <a:rPr lang="ru-RU" b="1"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 Отечественная и зарубежная педагогика. </a:t>
            </a:r>
            <a:r>
              <a:rPr lang="ru-RU" b="1" dirty="0" smtClean="0">
                <a:latin typeface="Times New Roman" panose="02020603050405020304" pitchFamily="18" charset="0"/>
                <a:cs typeface="Times New Roman" panose="02020603050405020304" pitchFamily="18" charset="0"/>
              </a:rPr>
              <a:t>- 2017. - </a:t>
            </a:r>
            <a:r>
              <a:rPr lang="ru-RU" b="1" dirty="0">
                <a:latin typeface="Times New Roman" panose="02020603050405020304" pitchFamily="18" charset="0"/>
                <a:cs typeface="Times New Roman" panose="02020603050405020304" pitchFamily="18" charset="0"/>
              </a:rPr>
              <a:t>Т.1</a:t>
            </a:r>
            <a:r>
              <a:rPr lang="ru-RU" b="1" dirty="0" smtClean="0">
                <a:latin typeface="Times New Roman" panose="02020603050405020304" pitchFamily="18" charset="0"/>
                <a:cs typeface="Times New Roman" panose="02020603050405020304" pitchFamily="18" charset="0"/>
              </a:rPr>
              <a:t>. - №</a:t>
            </a:r>
            <a:r>
              <a:rPr lang="ru-RU" b="1" dirty="0">
                <a:latin typeface="Times New Roman" panose="02020603050405020304" pitchFamily="18" charset="0"/>
                <a:cs typeface="Times New Roman" panose="02020603050405020304" pitchFamily="18" charset="0"/>
              </a:rPr>
              <a:t>4. С.132-143</a:t>
            </a:r>
            <a:r>
              <a:rPr lang="ru-RU" b="1"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 URL</a:t>
            </a:r>
            <a:r>
              <a:rPr lang="ru-RU" b="1" dirty="0" smtClean="0">
                <a:latin typeface="Times New Roman" panose="02020603050405020304" pitchFamily="18" charset="0"/>
                <a:cs typeface="Times New Roman" panose="02020603050405020304" pitchFamily="18" charset="0"/>
              </a:rPr>
              <a:t>:</a:t>
            </a:r>
            <a:endParaRPr lang="ru-RU" b="1" dirty="0" smtClean="0">
              <a:latin typeface="Times New Roman" panose="02020603050405020304" pitchFamily="18" charset="0"/>
              <a:cs typeface="Times New Roman" panose="02020603050405020304" pitchFamily="18" charset="0"/>
            </a:endParaRPr>
          </a:p>
          <a:p>
            <a:pPr algn="just"/>
            <a:r>
              <a:rPr lang="en-US" b="1" dirty="0" smtClean="0">
                <a:latin typeface="Times New Roman" panose="02020603050405020304" pitchFamily="18" charset="0"/>
                <a:cs typeface="Times New Roman" panose="02020603050405020304" pitchFamily="18" charset="0"/>
              </a:rPr>
              <a:t>http://ozp.instrao.ru/images/nomera/Pedagogika_V1_4_41_2017.pdf</a:t>
            </a:r>
            <a:r>
              <a:rPr lang="ru-RU" b="1" dirty="0" smtClean="0">
                <a:latin typeface="Times New Roman" panose="02020603050405020304" pitchFamily="18" charset="0"/>
                <a:cs typeface="Times New Roman" panose="02020603050405020304" pitchFamily="18" charset="0"/>
              </a:rPr>
              <a:t>.-Дата публикации: 20.04.2017.</a:t>
            </a:r>
            <a:endParaRPr lang="ru-RU" b="1" dirty="0" smtClean="0">
              <a:latin typeface="Times New Roman" panose="02020603050405020304" pitchFamily="18" charset="0"/>
              <a:cs typeface="Times New Roman" panose="02020603050405020304" pitchFamily="18" charset="0"/>
            </a:endParaRPr>
          </a:p>
          <a:p>
            <a:pPr algn="just"/>
            <a:endParaRPr lang="ru-RU" sz="1400" b="1" dirty="0" smtClean="0">
              <a:latin typeface="Times New Roman" panose="02020603050405020304" pitchFamily="18" charset="0"/>
              <a:cs typeface="Times New Roman" panose="02020603050405020304" pitchFamily="18" charset="0"/>
            </a:endParaRPr>
          </a:p>
          <a:p>
            <a:pPr algn="just"/>
            <a:r>
              <a:rPr lang="ru-RU" sz="1400" dirty="0">
                <a:latin typeface="Times New Roman" panose="02020603050405020304" pitchFamily="18" charset="0"/>
                <a:cs typeface="Times New Roman" panose="02020603050405020304" pitchFamily="18" charset="0"/>
              </a:rPr>
              <a:t>Статья рассматривает достижения отечественной педагогики по включению идей устойчивого развития в содержание школьных предметов на основе </a:t>
            </a:r>
            <a:r>
              <a:rPr lang="ru-RU" sz="1400" dirty="0" err="1">
                <a:latin typeface="Times New Roman" panose="02020603050405020304" pitchFamily="18" charset="0"/>
                <a:cs typeface="Times New Roman" panose="02020603050405020304" pitchFamily="18" charset="0"/>
              </a:rPr>
              <a:t>экологизации</a:t>
            </a:r>
            <a:r>
              <a:rPr lang="ru-RU" sz="1400" dirty="0">
                <a:latin typeface="Times New Roman" panose="02020603050405020304" pitchFamily="18" charset="0"/>
                <a:cs typeface="Times New Roman" panose="02020603050405020304" pitchFamily="18" charset="0"/>
              </a:rPr>
              <a:t> образования. Предмет изучения — виды </a:t>
            </a:r>
            <a:r>
              <a:rPr lang="ru-RU" sz="1400" dirty="0" err="1">
                <a:latin typeface="Times New Roman" panose="02020603050405020304" pitchFamily="18" charset="0"/>
                <a:cs typeface="Times New Roman" panose="02020603050405020304" pitchFamily="18" charset="0"/>
              </a:rPr>
              <a:t>экологизации</a:t>
            </a:r>
            <a:r>
              <a:rPr lang="ru-RU" sz="1400" dirty="0">
                <a:latin typeface="Times New Roman" panose="02020603050405020304" pitchFamily="18" charset="0"/>
                <a:cs typeface="Times New Roman" panose="02020603050405020304" pitchFamily="18" charset="0"/>
              </a:rPr>
              <a:t> образования, пути их реализации и достигаемые образовательные результаты. </a:t>
            </a:r>
            <a:endParaRPr lang="ru-RU" sz="1400" dirty="0" smtClean="0">
              <a:latin typeface="Times New Roman" panose="02020603050405020304" pitchFamily="18" charset="0"/>
              <a:cs typeface="Times New Roman" panose="02020603050405020304" pitchFamily="18" charset="0"/>
            </a:endParaRPr>
          </a:p>
          <a:p>
            <a:pPr algn="just"/>
            <a:r>
              <a:rPr lang="ru-RU" sz="1400" dirty="0">
                <a:latin typeface="Times New Roman" panose="02020603050405020304" pitchFamily="18" charset="0"/>
                <a:cs typeface="Times New Roman" panose="02020603050405020304" pitchFamily="18" charset="0"/>
              </a:rPr>
              <a:t>Предлагается модель системного включения идей </a:t>
            </a:r>
            <a:r>
              <a:rPr lang="ru-RU" sz="1400" dirty="0" smtClean="0">
                <a:latin typeface="Times New Roman" panose="02020603050405020304" pitchFamily="18" charset="0"/>
                <a:cs typeface="Times New Roman" panose="02020603050405020304" pitchFamily="18" charset="0"/>
              </a:rPr>
              <a:t>устойчивого развития </a:t>
            </a:r>
            <a:r>
              <a:rPr lang="ru-RU" sz="1400" dirty="0">
                <a:latin typeface="Times New Roman" panose="02020603050405020304" pitchFamily="18" charset="0"/>
                <a:cs typeface="Times New Roman" panose="02020603050405020304" pitchFamily="18" charset="0"/>
              </a:rPr>
              <a:t>в содержание образования</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pic>
        <p:nvPicPr>
          <p:cNvPr id="11266" name="Picture 2"/>
          <p:cNvPicPr>
            <a:picLocks noChangeAspect="1" noChangeArrowheads="1"/>
          </p:cNvPicPr>
          <p:nvPr/>
        </p:nvPicPr>
        <p:blipFill>
          <a:blip r:embed="rId1" cstate="email"/>
          <a:srcRect/>
          <a:stretch>
            <a:fillRect/>
          </a:stretch>
        </p:blipFill>
        <p:spPr bwMode="auto">
          <a:xfrm>
            <a:off x="5076056" y="6453336"/>
            <a:ext cx="3859213"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Рисунок 2"/>
          <p:cNvPicPr>
            <a:picLocks noChangeAspect="1"/>
          </p:cNvPicPr>
          <p:nvPr/>
        </p:nvPicPr>
        <p:blipFill>
          <a:blip r:embed="rId2"/>
          <a:stretch>
            <a:fillRect/>
          </a:stretch>
        </p:blipFill>
        <p:spPr>
          <a:xfrm>
            <a:off x="611560" y="836712"/>
            <a:ext cx="3458388" cy="4715984"/>
          </a:xfrm>
          <a:prstGeom prst="rect">
            <a:avLst/>
          </a:prstGeom>
          <a:ln w="12700">
            <a:solidFill>
              <a:schemeClr val="tx1"/>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11960" y="404664"/>
            <a:ext cx="4680520" cy="5724644"/>
          </a:xfrm>
          <a:prstGeom prst="rect">
            <a:avLst/>
          </a:prstGeom>
        </p:spPr>
        <p:txBody>
          <a:bodyPr wrap="square">
            <a:spAutoFit/>
          </a:bodyPr>
          <a:lstStyle/>
          <a:p>
            <a:pPr algn="just"/>
            <a:r>
              <a:rPr lang="ru-RU" b="1" dirty="0" smtClean="0">
                <a:latin typeface="Times New Roman" panose="02020603050405020304" pitchFamily="18" charset="0"/>
                <a:cs typeface="Times New Roman" panose="02020603050405020304" pitchFamily="18" charset="0"/>
              </a:rPr>
              <a:t>      Гагарин</a:t>
            </a:r>
            <a:r>
              <a:rPr lang="ru-RU" b="1" dirty="0">
                <a:latin typeface="Times New Roman" panose="02020603050405020304" pitchFamily="18" charset="0"/>
                <a:cs typeface="Times New Roman" panose="02020603050405020304" pitchFamily="18" charset="0"/>
              </a:rPr>
              <a:t>, А. В. </a:t>
            </a:r>
            <a:r>
              <a:rPr lang="ru-RU" b="1" dirty="0" smtClean="0">
                <a:latin typeface="Times New Roman" panose="02020603050405020304" pitchFamily="18" charset="0"/>
                <a:cs typeface="Times New Roman" panose="02020603050405020304" pitchFamily="18" charset="0"/>
              </a:rPr>
              <a:t>О </a:t>
            </a:r>
            <a:r>
              <a:rPr lang="ru-RU" b="1" dirty="0" err="1" smtClean="0">
                <a:latin typeface="Times New Roman" panose="02020603050405020304" pitchFamily="18" charset="0"/>
                <a:cs typeface="Times New Roman" panose="02020603050405020304" pitchFamily="18" charset="0"/>
              </a:rPr>
              <a:t>проблематизации</a:t>
            </a:r>
            <a:r>
              <a:rPr lang="ru-RU" b="1" dirty="0" smtClean="0">
                <a:latin typeface="Times New Roman" panose="02020603050405020304" pitchFamily="18" charset="0"/>
                <a:cs typeface="Times New Roman" panose="02020603050405020304" pitchFamily="18" charset="0"/>
              </a:rPr>
              <a:t> экологического развития личности в цифровом образовании /</a:t>
            </a:r>
            <a:r>
              <a:rPr lang="ru-RU" b="1" dirty="0">
                <a:latin typeface="Times New Roman" panose="02020603050405020304" pitchFamily="18" charset="0"/>
                <a:cs typeface="Times New Roman" panose="02020603050405020304" pitchFamily="18" charset="0"/>
              </a:rPr>
              <a:t> А. В. Гагарин, Ю. М. </a:t>
            </a:r>
            <a:r>
              <a:rPr lang="ru-RU" b="1" dirty="0" smtClean="0">
                <a:latin typeface="Times New Roman" panose="02020603050405020304" pitchFamily="18" charset="0"/>
                <a:cs typeface="Times New Roman" panose="02020603050405020304" pitchFamily="18" charset="0"/>
              </a:rPr>
              <a:t>Гришаева.- </a:t>
            </a:r>
            <a:r>
              <a:rPr lang="ru-RU" b="1" dirty="0">
                <a:latin typeface="Times New Roman" panose="02020603050405020304" pitchFamily="18" charset="0"/>
                <a:cs typeface="Times New Roman" panose="02020603050405020304" pitchFamily="18" charset="0"/>
              </a:rPr>
              <a:t>Текст : электронный  // Вестник Международной академии наук. Русская секция: электронное периодическое научное издание .- </a:t>
            </a:r>
            <a:r>
              <a:rPr lang="ru-RU" b="1" dirty="0" smtClean="0">
                <a:latin typeface="Times New Roman" panose="02020603050405020304" pitchFamily="18" charset="0"/>
                <a:cs typeface="Times New Roman" panose="02020603050405020304" pitchFamily="18" charset="0"/>
              </a:rPr>
              <a:t>2019. </a:t>
            </a:r>
            <a:r>
              <a:rPr lang="ru-RU" b="1" dirty="0">
                <a:latin typeface="Times New Roman" panose="02020603050405020304" pitchFamily="18" charset="0"/>
                <a:cs typeface="Times New Roman" panose="02020603050405020304" pitchFamily="18" charset="0"/>
              </a:rPr>
              <a:t>- Выпуск №1. - С. </a:t>
            </a:r>
            <a:r>
              <a:rPr lang="ru-RU" b="1" dirty="0" smtClean="0">
                <a:latin typeface="Times New Roman" panose="02020603050405020304" pitchFamily="18" charset="0"/>
                <a:cs typeface="Times New Roman" panose="02020603050405020304" pitchFamily="18" charset="0"/>
              </a:rPr>
              <a:t>38-41.-  </a:t>
            </a:r>
            <a:r>
              <a:rPr lang="en-US" b="1" dirty="0" smtClean="0">
                <a:latin typeface="Times New Roman" panose="02020603050405020304" pitchFamily="18" charset="0"/>
                <a:cs typeface="Times New Roman" panose="02020603050405020304" pitchFamily="18" charset="0"/>
              </a:rPr>
              <a:t>URL</a:t>
            </a:r>
            <a:r>
              <a:rPr lang="ru-RU"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hlinkClick r:id="rId1"/>
              </a:rPr>
              <a:t>http://</a:t>
            </a:r>
            <a:r>
              <a:rPr lang="en-US" b="1" dirty="0" smtClean="0">
                <a:latin typeface="Times New Roman" panose="02020603050405020304" pitchFamily="18" charset="0"/>
                <a:cs typeface="Times New Roman" panose="02020603050405020304" pitchFamily="18" charset="0"/>
                <a:hlinkClick r:id="rId1"/>
              </a:rPr>
              <a:t>www.heraldrsias.ru/download/articles/07_Gagarin.pdf</a:t>
            </a:r>
            <a:r>
              <a:rPr lang="ru-RU" b="1" dirty="0" smtClean="0">
                <a:latin typeface="Times New Roman" panose="02020603050405020304" pitchFamily="18" charset="0"/>
                <a:cs typeface="Times New Roman" panose="02020603050405020304" pitchFamily="18" charset="0"/>
              </a:rPr>
              <a:t>. – </a:t>
            </a:r>
            <a:r>
              <a:rPr lang="ru-RU" b="1" dirty="0">
                <a:latin typeface="Times New Roman" panose="02020603050405020304" pitchFamily="18" charset="0"/>
                <a:cs typeface="Times New Roman" panose="02020603050405020304" pitchFamily="18" charset="0"/>
              </a:rPr>
              <a:t>Дата публикации: </a:t>
            </a:r>
            <a:r>
              <a:rPr lang="ru-RU" b="1" dirty="0" smtClean="0">
                <a:latin typeface="Times New Roman" panose="02020603050405020304" pitchFamily="18" charset="0"/>
                <a:cs typeface="Times New Roman" panose="02020603050405020304" pitchFamily="18" charset="0"/>
              </a:rPr>
              <a:t>23.11.2019.</a:t>
            </a:r>
            <a:endParaRPr lang="ru-RU" b="1" dirty="0" smtClean="0">
              <a:latin typeface="Times New Roman" panose="02020603050405020304" pitchFamily="18" charset="0"/>
              <a:cs typeface="Times New Roman" panose="02020603050405020304" pitchFamily="18" charset="0"/>
            </a:endParaRPr>
          </a:p>
          <a:p>
            <a:pPr algn="just"/>
            <a:endParaRPr lang="ru-RU" sz="1200" b="1" dirty="0">
              <a:latin typeface="Times New Roman" panose="02020603050405020304" pitchFamily="18" charset="0"/>
              <a:cs typeface="Times New Roman" panose="02020603050405020304" pitchFamily="18" charset="0"/>
            </a:endParaRPr>
          </a:p>
          <a:p>
            <a:pPr algn="just"/>
            <a:endParaRPr lang="ru-RU" sz="1200" b="1" dirty="0" smtClean="0">
              <a:latin typeface="Times New Roman" panose="02020603050405020304" pitchFamily="18" charset="0"/>
              <a:cs typeface="Times New Roman" panose="02020603050405020304" pitchFamily="18" charset="0"/>
            </a:endParaRPr>
          </a:p>
          <a:p>
            <a:pPr algn="just"/>
            <a:r>
              <a:rPr lang="ru-RU" sz="1200" dirty="0">
                <a:latin typeface="Times New Roman" panose="02020603050405020304" pitchFamily="18" charset="0"/>
                <a:cs typeface="Times New Roman" panose="02020603050405020304" pitchFamily="18" charset="0"/>
              </a:rPr>
              <a:t>В статье актуализируется проблема экологического развития личности в современном образовании, и в частности возможность для реализации ряда новых </a:t>
            </a:r>
            <a:r>
              <a:rPr lang="ru-RU" sz="1200" dirty="0" err="1">
                <a:latin typeface="Times New Roman" panose="02020603050405020304" pitchFamily="18" charset="0"/>
                <a:cs typeface="Times New Roman" panose="02020603050405020304" pitchFamily="18" charset="0"/>
              </a:rPr>
              <a:t>психологопедагогических</a:t>
            </a:r>
            <a:r>
              <a:rPr lang="ru-RU" sz="1200" dirty="0">
                <a:latin typeface="Times New Roman" panose="02020603050405020304" pitchFamily="18" charset="0"/>
                <a:cs typeface="Times New Roman" panose="02020603050405020304" pitchFamily="18" charset="0"/>
              </a:rPr>
              <a:t> идей (подходов) в контексте его «</a:t>
            </a:r>
            <a:r>
              <a:rPr lang="ru-RU" sz="1200" dirty="0" err="1">
                <a:latin typeface="Times New Roman" panose="02020603050405020304" pitchFamily="18" charset="0"/>
                <a:cs typeface="Times New Roman" panose="02020603050405020304" pitchFamily="18" charset="0"/>
              </a:rPr>
              <a:t>цифровизации</a:t>
            </a:r>
            <a:r>
              <a:rPr lang="ru-RU" sz="1200" dirty="0">
                <a:latin typeface="Times New Roman" panose="02020603050405020304" pitchFamily="18" charset="0"/>
                <a:cs typeface="Times New Roman" panose="02020603050405020304" pitchFamily="18" charset="0"/>
              </a:rPr>
              <a:t>». В попытке ответить на вопрос об указанных возможностях проектирования экологического развития личности в цифровом образовании, авторы обращаются, в том числе, к анализу вопросов социокультурного развития и амплификации развития личности</a:t>
            </a:r>
            <a:r>
              <a:rPr lang="ru-RU" sz="1200" dirty="0" smtClean="0">
                <a:latin typeface="Times New Roman" panose="02020603050405020304" pitchFamily="18" charset="0"/>
                <a:cs typeface="Times New Roman" panose="02020603050405020304" pitchFamily="18" charset="0"/>
              </a:rPr>
              <a:t>.</a:t>
            </a:r>
            <a:endParaRPr lang="ru-RU" sz="1200" dirty="0" smtClean="0">
              <a:latin typeface="Times New Roman" panose="02020603050405020304" pitchFamily="18" charset="0"/>
              <a:cs typeface="Times New Roman" panose="02020603050405020304" pitchFamily="18" charset="0"/>
            </a:endParaRPr>
          </a:p>
          <a:p>
            <a:pPr algn="just"/>
            <a:r>
              <a:rPr lang="ru-RU" sz="1200" dirty="0">
                <a:latin typeface="Times New Roman" panose="02020603050405020304" pitchFamily="18" charset="0"/>
                <a:cs typeface="Times New Roman" panose="02020603050405020304" pitchFamily="18" charset="0"/>
              </a:rPr>
              <a:t>Исследование </a:t>
            </a:r>
            <a:r>
              <a:rPr lang="ru-RU" sz="1200" dirty="0" smtClean="0">
                <a:latin typeface="Times New Roman" panose="02020603050405020304" pitchFamily="18" charset="0"/>
                <a:cs typeface="Times New Roman" panose="02020603050405020304" pitchFamily="18" charset="0"/>
              </a:rPr>
              <a:t>на основе которого написана статья выполнено </a:t>
            </a:r>
            <a:r>
              <a:rPr lang="ru-RU" sz="1200" dirty="0">
                <a:latin typeface="Times New Roman" panose="02020603050405020304" pitchFamily="18" charset="0"/>
                <a:cs typeface="Times New Roman" panose="02020603050405020304" pitchFamily="18" charset="0"/>
              </a:rPr>
              <a:t>при </a:t>
            </a:r>
            <a:r>
              <a:rPr lang="ru-RU" sz="1200" dirty="0" smtClean="0">
                <a:latin typeface="Times New Roman" panose="02020603050405020304" pitchFamily="18" charset="0"/>
                <a:cs typeface="Times New Roman" panose="02020603050405020304" pitchFamily="18" charset="0"/>
              </a:rPr>
              <a:t>финансовой </a:t>
            </a:r>
            <a:r>
              <a:rPr lang="ru-RU" sz="1200" dirty="0">
                <a:latin typeface="Times New Roman" panose="02020603050405020304" pitchFamily="18" charset="0"/>
                <a:cs typeface="Times New Roman" panose="02020603050405020304" pitchFamily="18" charset="0"/>
              </a:rPr>
              <a:t>поддержке РФФИ в рамках научного проекта</a:t>
            </a:r>
            <a:endParaRPr lang="ru-RU" sz="1200" dirty="0">
              <a:latin typeface="Times New Roman" panose="02020603050405020304" pitchFamily="18" charset="0"/>
              <a:cs typeface="Times New Roman" panose="02020603050405020304" pitchFamily="18" charset="0"/>
            </a:endParaRPr>
          </a:p>
          <a:p>
            <a:pPr algn="just"/>
            <a:r>
              <a:rPr lang="ru-RU" sz="1200" dirty="0">
                <a:latin typeface="Times New Roman" panose="02020603050405020304" pitchFamily="18" charset="0"/>
                <a:cs typeface="Times New Roman" panose="02020603050405020304" pitchFamily="18" charset="0"/>
              </a:rPr>
              <a:t>№ 1901300322 А «Поликультурное </a:t>
            </a:r>
            <a:r>
              <a:rPr lang="ru-RU" sz="1200" dirty="0" smtClean="0">
                <a:latin typeface="Times New Roman" panose="02020603050405020304" pitchFamily="18" charset="0"/>
                <a:cs typeface="Times New Roman" panose="02020603050405020304" pitchFamily="18" charset="0"/>
              </a:rPr>
              <a:t>проектирование </a:t>
            </a:r>
            <a:r>
              <a:rPr lang="ru-RU" sz="1200" dirty="0">
                <a:latin typeface="Times New Roman" panose="02020603050405020304" pitchFamily="18" charset="0"/>
                <a:cs typeface="Times New Roman" panose="02020603050405020304" pitchFamily="18" charset="0"/>
              </a:rPr>
              <a:t>экологического развития личности в </a:t>
            </a:r>
            <a:r>
              <a:rPr lang="ru-RU" sz="1200" dirty="0" smtClean="0">
                <a:latin typeface="Times New Roman" panose="02020603050405020304" pitchFamily="18" charset="0"/>
                <a:cs typeface="Times New Roman" panose="02020603050405020304" pitchFamily="18" charset="0"/>
              </a:rPr>
              <a:t>цифровом </a:t>
            </a:r>
            <a:r>
              <a:rPr lang="ru-RU" sz="1200" dirty="0">
                <a:latin typeface="Times New Roman" panose="02020603050405020304" pitchFamily="18" charset="0"/>
                <a:cs typeface="Times New Roman" panose="02020603050405020304" pitchFamily="18" charset="0"/>
              </a:rPr>
              <a:t>образовании».</a:t>
            </a:r>
            <a:endParaRPr lang="ru-RU" sz="1200" dirty="0" smtClean="0">
              <a:latin typeface="Times New Roman" panose="02020603050405020304" pitchFamily="18" charset="0"/>
              <a:cs typeface="Times New Roman" panose="02020603050405020304" pitchFamily="18" charset="0"/>
            </a:endParaRPr>
          </a:p>
        </p:txBody>
      </p:sp>
      <p:pic>
        <p:nvPicPr>
          <p:cNvPr id="14338" name="Picture 2"/>
          <p:cNvPicPr>
            <a:picLocks noChangeAspect="1" noChangeArrowheads="1"/>
          </p:cNvPicPr>
          <p:nvPr/>
        </p:nvPicPr>
        <p:blipFill>
          <a:blip r:embed="rId2" cstate="email"/>
          <a:srcRect/>
          <a:stretch>
            <a:fillRect/>
          </a:stretch>
        </p:blipFill>
        <p:spPr bwMode="auto">
          <a:xfrm>
            <a:off x="5033267" y="6407693"/>
            <a:ext cx="3859213"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www.heraldrsias.ru/pic/small/Cover_Page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04664"/>
            <a:ext cx="3384376" cy="49680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067944" y="332657"/>
            <a:ext cx="4680520" cy="6217087"/>
          </a:xfrm>
          <a:prstGeom prst="rect">
            <a:avLst/>
          </a:prstGeom>
        </p:spPr>
        <p:txBody>
          <a:bodyPr wrap="square">
            <a:spAutoFit/>
          </a:bodyPr>
          <a:lstStyle/>
          <a:p>
            <a:pPr algn="just"/>
            <a:r>
              <a:rPr lang="ru-RU" sz="1600" dirty="0" smtClean="0">
                <a:latin typeface="Times New Roman" panose="02020603050405020304" pitchFamily="18" charset="0"/>
                <a:cs typeface="Times New Roman" panose="02020603050405020304" pitchFamily="18" charset="0"/>
              </a:rPr>
              <a:t> </a:t>
            </a:r>
            <a:endParaRPr lang="ru-RU" sz="1600" dirty="0" smtClean="0">
              <a:latin typeface="Times New Roman" panose="02020603050405020304" pitchFamily="18" charset="0"/>
              <a:cs typeface="Times New Roman" panose="02020603050405020304" pitchFamily="18" charset="0"/>
            </a:endParaRPr>
          </a:p>
          <a:p>
            <a:pPr algn="just"/>
            <a:r>
              <a:rPr lang="ru-RU" sz="1600"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Авгусманова</a:t>
            </a:r>
            <a:r>
              <a:rPr lang="ru-RU" b="1" dirty="0" smtClean="0">
                <a:latin typeface="Times New Roman" panose="02020603050405020304" pitchFamily="18" charset="0"/>
                <a:cs typeface="Times New Roman" panose="02020603050405020304" pitchFamily="18" charset="0"/>
              </a:rPr>
              <a:t>, Т. В. О культурологической направленности экологического образования в интересах устойчивого развития / Т.В. </a:t>
            </a:r>
            <a:r>
              <a:rPr lang="ru-RU" b="1" dirty="0" err="1" smtClean="0">
                <a:latin typeface="Times New Roman" panose="02020603050405020304" pitchFamily="18" charset="0"/>
                <a:cs typeface="Times New Roman" panose="02020603050405020304" pitchFamily="18" charset="0"/>
              </a:rPr>
              <a:t>Авгусманова</a:t>
            </a:r>
            <a:r>
              <a:rPr lang="ru-RU" b="1" dirty="0" smtClean="0">
                <a:latin typeface="Times New Roman" panose="02020603050405020304" pitchFamily="18" charset="0"/>
                <a:cs typeface="Times New Roman" panose="02020603050405020304" pitchFamily="18" charset="0"/>
              </a:rPr>
              <a:t>. – Текст : электронный // Отечественная и зарубежная педагогика. - 2017. -Т. 1- № 4 (41). -С. 144-153.</a:t>
            </a:r>
            <a:r>
              <a:rPr lang="en-US" b="1"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URL</a:t>
            </a:r>
            <a:r>
              <a:rPr lang="ru-RU" b="1" dirty="0" smtClean="0">
                <a:latin typeface="Times New Roman" panose="02020603050405020304" pitchFamily="18" charset="0"/>
                <a:cs typeface="Times New Roman" panose="02020603050405020304" pitchFamily="18" charset="0"/>
              </a:rPr>
              <a:t>:</a:t>
            </a:r>
            <a:endParaRPr lang="ru-RU" b="1" dirty="0" smtClean="0">
              <a:latin typeface="Times New Roman" panose="02020603050405020304" pitchFamily="18" charset="0"/>
              <a:cs typeface="Times New Roman" panose="02020603050405020304" pitchFamily="18" charset="0"/>
            </a:endParaRPr>
          </a:p>
          <a:p>
            <a:pPr algn="just"/>
            <a:r>
              <a:rPr lang="en-US" b="1" dirty="0" smtClean="0">
                <a:latin typeface="Times New Roman" panose="02020603050405020304" pitchFamily="18" charset="0"/>
                <a:cs typeface="Times New Roman" panose="02020603050405020304" pitchFamily="18" charset="0"/>
                <a:hlinkClick r:id="rId1"/>
              </a:rPr>
              <a:t>https://cyberleninka.ru/article/n/o-kulturologicheskoy-napravlennosti-ekologicheskogo-obrazovaniya-v-interesah-ustoychivogo-razvitiya/viewer</a:t>
            </a:r>
            <a:r>
              <a:rPr lang="ru-RU" b="1" dirty="0" smtClean="0">
                <a:latin typeface="Times New Roman" panose="02020603050405020304" pitchFamily="18" charset="0"/>
                <a:cs typeface="Times New Roman" panose="02020603050405020304" pitchFamily="18" charset="0"/>
              </a:rPr>
              <a:t> (дата обращения: 08.05.2020).</a:t>
            </a:r>
            <a:r>
              <a:rPr lang="ru-RU" b="1" dirty="0" smtClean="0"/>
              <a:t>	</a:t>
            </a:r>
            <a:endParaRPr lang="ru-RU" b="1" dirty="0" smtClean="0"/>
          </a:p>
          <a:p>
            <a:pPr algn="just"/>
            <a:r>
              <a:rPr lang="ru-RU" sz="1200" dirty="0" smtClean="0">
                <a:latin typeface="Times New Roman" panose="02020603050405020304" pitchFamily="18" charset="0"/>
                <a:cs typeface="Times New Roman" panose="02020603050405020304" pitchFamily="18" charset="0"/>
              </a:rPr>
              <a:t>         В </a:t>
            </a:r>
            <a:r>
              <a:rPr lang="ru-RU" sz="1200" dirty="0">
                <a:latin typeface="Times New Roman" panose="02020603050405020304" pitchFamily="18" charset="0"/>
                <a:cs typeface="Times New Roman" panose="02020603050405020304" pitchFamily="18" charset="0"/>
              </a:rPr>
              <a:t>современном мире изменяются культурологические научно-теоретические основания конструирования экологического образования. В статье рассматривается происходящая эволюция объекта изучения общего экологического образования — от изучения связей и отношений в природных сообществах, опосредованных как природными, так и антропогенными процессами, к связям и отношениям в системе «человек — общество — природа», опосредованным разными видами деятельности человека, фиксированным в культурном опыте решения экологических проблем в прошлом для его использования в будущем в интересах устойчивого развития</a:t>
            </a:r>
            <a:r>
              <a:rPr lang="ru-RU" sz="1400" dirty="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pPr algn="just"/>
            <a:endParaRPr lang="ru-RU" sz="1400" dirty="0" smtClean="0">
              <a:latin typeface="Times New Roman" panose="02020603050405020304" pitchFamily="18" charset="0"/>
              <a:cs typeface="Times New Roman" panose="02020603050405020304" pitchFamily="18" charset="0"/>
            </a:endParaRPr>
          </a:p>
          <a:p>
            <a:pPr algn="just"/>
            <a:endParaRPr lang="ru-RU" dirty="0"/>
          </a:p>
        </p:txBody>
      </p:sp>
      <p:pic>
        <p:nvPicPr>
          <p:cNvPr id="12290" name="Picture 2"/>
          <p:cNvPicPr>
            <a:picLocks noChangeAspect="1" noChangeArrowheads="1"/>
          </p:cNvPicPr>
          <p:nvPr/>
        </p:nvPicPr>
        <p:blipFill>
          <a:blip r:embed="rId2" cstate="email"/>
          <a:srcRect/>
          <a:stretch>
            <a:fillRect/>
          </a:stretch>
        </p:blipFill>
        <p:spPr bwMode="auto">
          <a:xfrm>
            <a:off x="5076056" y="6309320"/>
            <a:ext cx="3859213"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s://cyberleninka.ru/viewer_images/17232864/f/1.png"/>
          <p:cNvPicPr>
            <a:picLocks noChangeAspect="1" noChangeArrowheads="1"/>
          </p:cNvPicPr>
          <p:nvPr/>
        </p:nvPicPr>
        <p:blipFill>
          <a:blip r:embed="rId3"/>
          <a:srcRect/>
          <a:stretch>
            <a:fillRect/>
          </a:stretch>
        </p:blipFill>
        <p:spPr bwMode="auto">
          <a:xfrm>
            <a:off x="539552" y="667423"/>
            <a:ext cx="3323963" cy="49320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0" y="476672"/>
            <a:ext cx="4392488" cy="4524315"/>
          </a:xfrm>
          <a:prstGeom prst="rect">
            <a:avLst/>
          </a:prstGeom>
        </p:spPr>
        <p:txBody>
          <a:bodyPr wrap="square">
            <a:spAutoFit/>
          </a:bodyPr>
          <a:lstStyle/>
          <a:p>
            <a:pPr algn="just"/>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Дзятковская</a:t>
            </a:r>
            <a:r>
              <a:rPr lang="ru-RU" b="1" dirty="0">
                <a:latin typeface="Times New Roman" panose="02020603050405020304" pitchFamily="18" charset="0"/>
                <a:cs typeface="Times New Roman" panose="02020603050405020304" pitchFamily="18" charset="0"/>
              </a:rPr>
              <a:t>, Е.Н. </a:t>
            </a:r>
            <a:r>
              <a:rPr lang="ru-RU" b="1" dirty="0" err="1">
                <a:latin typeface="Times New Roman" panose="02020603050405020304" pitchFamily="18" charset="0"/>
                <a:cs typeface="Times New Roman" panose="02020603050405020304" pitchFamily="18" charset="0"/>
              </a:rPr>
              <a:t>Экологизация</a:t>
            </a:r>
            <a:r>
              <a:rPr lang="ru-RU" b="1" dirty="0">
                <a:latin typeface="Times New Roman" panose="02020603050405020304" pitchFamily="18" charset="0"/>
                <a:cs typeface="Times New Roman" panose="02020603050405020304" pitchFamily="18" charset="0"/>
              </a:rPr>
              <a:t> как взаимодействие предметного и аспектного содержания образования / Е.Н. Дьячковская . - Текст : электронный  // Педагогика.- 2013.- №4.- С.1-19.- </a:t>
            </a:r>
            <a:r>
              <a:rPr lang="en-US" b="1" dirty="0">
                <a:latin typeface="Times New Roman" panose="02020603050405020304" pitchFamily="18" charset="0"/>
                <a:cs typeface="Times New Roman" panose="02020603050405020304" pitchFamily="18" charset="0"/>
              </a:rPr>
              <a:t>URL</a:t>
            </a:r>
            <a:r>
              <a:rPr lang="ru-RU"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hlinkClick r:id="rId1"/>
              </a:rPr>
              <a:t>http://partner-unitwin.net/wp-content/uploads/2016/06/</a:t>
            </a:r>
            <a:r>
              <a:rPr lang="ru-RU" b="1" dirty="0" err="1">
                <a:latin typeface="Times New Roman" panose="02020603050405020304" pitchFamily="18" charset="0"/>
                <a:cs typeface="Times New Roman" panose="02020603050405020304" pitchFamily="18" charset="0"/>
                <a:hlinkClick r:id="rId1"/>
              </a:rPr>
              <a:t>Экологизация</a:t>
            </a:r>
            <a:r>
              <a:rPr lang="ru-RU" b="1" dirty="0">
                <a:latin typeface="Times New Roman" panose="02020603050405020304" pitchFamily="18" charset="0"/>
                <a:cs typeface="Times New Roman" panose="02020603050405020304" pitchFamily="18" charset="0"/>
                <a:hlinkClick r:id="rId1"/>
              </a:rPr>
              <a:t>-.</a:t>
            </a:r>
            <a:r>
              <a:rPr lang="en-US" b="1" dirty="0">
                <a:latin typeface="Times New Roman" panose="02020603050405020304" pitchFamily="18" charset="0"/>
                <a:cs typeface="Times New Roman" panose="02020603050405020304" pitchFamily="18" charset="0"/>
                <a:hlinkClick r:id="rId1"/>
              </a:rPr>
              <a:t>pdf</a:t>
            </a:r>
            <a:r>
              <a:rPr lang="ru-RU" b="1" dirty="0">
                <a:latin typeface="Times New Roman" panose="02020603050405020304" pitchFamily="18" charset="0"/>
                <a:cs typeface="Times New Roman" panose="02020603050405020304" pitchFamily="18" charset="0"/>
              </a:rPr>
              <a:t> (дата обращения: 08.05.2020).</a:t>
            </a:r>
            <a:r>
              <a:rPr lang="ru-RU"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pPr algn="just"/>
            <a:endParaRPr lang="ru-RU" sz="1400" dirty="0" smtClean="0">
              <a:latin typeface="Times New Roman" panose="02020603050405020304" pitchFamily="18" charset="0"/>
              <a:cs typeface="Times New Roman" panose="02020603050405020304" pitchFamily="18" charset="0"/>
            </a:endParaRPr>
          </a:p>
          <a:p>
            <a:pPr algn="just"/>
            <a:endParaRPr lang="ru-RU" sz="1400" dirty="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 В данной статье определены </a:t>
            </a:r>
            <a:r>
              <a:rPr lang="ru-RU" sz="1400" dirty="0">
                <a:latin typeface="Times New Roman" panose="02020603050405020304" pitchFamily="18" charset="0"/>
                <a:cs typeface="Times New Roman" panose="02020603050405020304" pitchFamily="18" charset="0"/>
              </a:rPr>
              <a:t>особенности </a:t>
            </a:r>
            <a:r>
              <a:rPr lang="ru-RU" sz="1400" dirty="0" err="1">
                <a:latin typeface="Times New Roman" panose="02020603050405020304" pitchFamily="18" charset="0"/>
                <a:cs typeface="Times New Roman" panose="02020603050405020304" pitchFamily="18" charset="0"/>
              </a:rPr>
              <a:t>экологизации</a:t>
            </a:r>
            <a:r>
              <a:rPr lang="ru-RU" sz="1400" dirty="0">
                <a:latin typeface="Times New Roman" panose="02020603050405020304" pitchFamily="18" charset="0"/>
                <a:cs typeface="Times New Roman" panose="02020603050405020304" pitchFamily="18" charset="0"/>
              </a:rPr>
              <a:t> содержания учебных предметов при</a:t>
            </a:r>
            <a:endParaRPr lang="ru-RU" sz="1400" dirty="0">
              <a:latin typeface="Times New Roman" panose="02020603050405020304" pitchFamily="18" charset="0"/>
              <a:cs typeface="Times New Roman" panose="02020603050405020304" pitchFamily="18" charset="0"/>
            </a:endParaRPr>
          </a:p>
          <a:p>
            <a:pPr algn="just"/>
            <a:r>
              <a:rPr lang="ru-RU" sz="1400" dirty="0">
                <a:latin typeface="Times New Roman" panose="02020603050405020304" pitchFamily="18" charset="0"/>
                <a:cs typeface="Times New Roman" panose="02020603050405020304" pitchFamily="18" charset="0"/>
              </a:rPr>
              <a:t>переходе экологического образования на концептуальный этап </a:t>
            </a:r>
            <a:r>
              <a:rPr lang="ru-RU" sz="1400" dirty="0" smtClean="0">
                <a:latin typeface="Times New Roman" panose="02020603050405020304" pitchFamily="18" charset="0"/>
                <a:cs typeface="Times New Roman" panose="02020603050405020304" pitchFamily="18" charset="0"/>
              </a:rPr>
              <a:t>развития. Выявлен </a:t>
            </a:r>
            <a:r>
              <a:rPr lang="ru-RU" sz="1400" dirty="0">
                <a:latin typeface="Times New Roman" panose="02020603050405020304" pitchFamily="18" charset="0"/>
                <a:cs typeface="Times New Roman" panose="02020603050405020304" pitchFamily="18" charset="0"/>
              </a:rPr>
              <a:t>его аспектный характер, предложена единица структуры содержания </a:t>
            </a:r>
            <a:r>
              <a:rPr lang="ru-RU" sz="1400" dirty="0" smtClean="0">
                <a:latin typeface="Times New Roman" panose="02020603050405020304" pitchFamily="18" charset="0"/>
                <a:cs typeface="Times New Roman" panose="02020603050405020304" pitchFamily="18" charset="0"/>
              </a:rPr>
              <a:t>и механизм </a:t>
            </a:r>
            <a:r>
              <a:rPr lang="ru-RU" sz="1400" dirty="0">
                <a:latin typeface="Times New Roman" panose="02020603050405020304" pitchFamily="18" charset="0"/>
                <a:cs typeface="Times New Roman" panose="02020603050405020304" pitchFamily="18" charset="0"/>
              </a:rPr>
              <a:t>ее встраивания в структуру предметного содержания. </a:t>
            </a:r>
            <a:endParaRPr lang="ru-RU" sz="1400" dirty="0">
              <a:latin typeface="Times New Roman" panose="02020603050405020304" pitchFamily="18" charset="0"/>
              <a:cs typeface="Times New Roman" panose="02020603050405020304" pitchFamily="18" charset="0"/>
            </a:endParaRPr>
          </a:p>
        </p:txBody>
      </p:sp>
      <p:pic>
        <p:nvPicPr>
          <p:cNvPr id="15362" name="Picture 2"/>
          <p:cNvPicPr>
            <a:picLocks noChangeAspect="1" noChangeArrowheads="1"/>
          </p:cNvPicPr>
          <p:nvPr/>
        </p:nvPicPr>
        <p:blipFill>
          <a:blip r:embed="rId2" cstate="email"/>
          <a:srcRect/>
          <a:stretch>
            <a:fillRect/>
          </a:stretch>
        </p:blipFill>
        <p:spPr bwMode="auto">
          <a:xfrm>
            <a:off x="4932040" y="6381328"/>
            <a:ext cx="3859213"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3"/>
          <a:stretch>
            <a:fillRect/>
          </a:stretch>
        </p:blipFill>
        <p:spPr>
          <a:xfrm>
            <a:off x="899592" y="620688"/>
            <a:ext cx="3384376" cy="4896544"/>
          </a:xfrm>
          <a:prstGeom prst="rect">
            <a:avLst/>
          </a:prstGeom>
          <a:ln w="19050">
            <a:solidFill>
              <a:schemeClr val="tx1"/>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pPr algn="just"/>
            <a:br>
              <a:rPr lang="ru-RU" sz="2200" dirty="0" smtClean="0"/>
            </a:br>
            <a:br>
              <a:rPr lang="ru-RU" sz="2200" dirty="0"/>
            </a:br>
            <a:br>
              <a:rPr lang="ru-RU" sz="2200" dirty="0" smtClean="0"/>
            </a:br>
            <a:br>
              <a:rPr lang="ru-RU" sz="2200" dirty="0"/>
            </a:br>
            <a:br>
              <a:rPr lang="ru-RU" sz="2200" dirty="0" smtClean="0"/>
            </a:br>
            <a:br>
              <a:rPr lang="ru-RU" sz="2200" dirty="0"/>
            </a:br>
            <a:br>
              <a:rPr lang="ru-RU" sz="2200" dirty="0" smtClean="0"/>
            </a:br>
            <a:br>
              <a:rPr lang="ru-RU" sz="2200" dirty="0" smtClean="0"/>
            </a:br>
            <a:br>
              <a:rPr lang="ru-RU" sz="2200" dirty="0"/>
            </a:br>
            <a:br>
              <a:rPr lang="ru-RU" sz="2200" dirty="0" smtClean="0"/>
            </a:br>
            <a:br>
              <a:rPr lang="ru-RU" sz="2200" dirty="0"/>
            </a:br>
            <a:br>
              <a:rPr lang="ru-RU" sz="2200" dirty="0" smtClean="0"/>
            </a:br>
            <a:br>
              <a:rPr lang="ru-RU" sz="2200" dirty="0"/>
            </a:br>
            <a:r>
              <a:rPr lang="ru-RU" sz="2200" dirty="0" smtClean="0"/>
              <a:t>         </a:t>
            </a:r>
            <a:r>
              <a:rPr lang="ru-RU" sz="2700" dirty="0" smtClean="0">
                <a:latin typeface="Times New Roman" panose="02020603050405020304" pitchFamily="18" charset="0"/>
                <a:cs typeface="Times New Roman" panose="02020603050405020304" pitchFamily="18" charset="0"/>
              </a:rPr>
              <a:t>Состояние </a:t>
            </a:r>
            <a:r>
              <a:rPr lang="ru-RU" sz="2700" dirty="0">
                <a:latin typeface="Times New Roman" panose="02020603050405020304" pitchFamily="18" charset="0"/>
                <a:cs typeface="Times New Roman" panose="02020603050405020304" pitchFamily="18" charset="0"/>
              </a:rPr>
              <a:t>окружающей среды в мире остро нуждается в решении экологических проблем, поэтому очень важным является развитие экологического образования. Экологическое образование предполагает непрерывный процесс обучения, главными целями которого являются воспитание, развитие личности, получение знаний и умений </a:t>
            </a:r>
            <a:r>
              <a:rPr lang="ru-RU" sz="2700" dirty="0" smtClean="0">
                <a:latin typeface="Times New Roman" panose="02020603050405020304" pitchFamily="18" charset="0"/>
                <a:cs typeface="Times New Roman" panose="02020603050405020304" pitchFamily="18" charset="0"/>
              </a:rPr>
              <a:t>применения </a:t>
            </a:r>
            <a:r>
              <a:rPr lang="ru-RU" sz="2700" dirty="0">
                <a:latin typeface="Times New Roman" panose="02020603050405020304" pitchFamily="18" charset="0"/>
                <a:cs typeface="Times New Roman" panose="02020603050405020304" pitchFamily="18" charset="0"/>
              </a:rPr>
              <a:t>их на практике.</a:t>
            </a:r>
            <a:br>
              <a:rPr lang="ru-RU" sz="2700" dirty="0">
                <a:latin typeface="Times New Roman" panose="02020603050405020304" pitchFamily="18" charset="0"/>
                <a:cs typeface="Times New Roman" panose="02020603050405020304" pitchFamily="18" charset="0"/>
              </a:rPr>
            </a:br>
            <a:r>
              <a:rPr lang="ru-RU" sz="2700" dirty="0" smtClean="0">
                <a:latin typeface="Times New Roman" panose="02020603050405020304" pitchFamily="18" charset="0"/>
                <a:cs typeface="Times New Roman" panose="02020603050405020304" pitchFamily="18" charset="0"/>
              </a:rPr>
              <a:t>       Предлагаем </a:t>
            </a:r>
            <a:r>
              <a:rPr lang="ru-RU" sz="2700" dirty="0">
                <a:latin typeface="Times New Roman" panose="02020603050405020304" pitchFamily="18" charset="0"/>
                <a:cs typeface="Times New Roman" panose="02020603050405020304" pitchFamily="18" charset="0"/>
              </a:rPr>
              <a:t>вашему вниманию виртуальную выставку «Экологическая модель современного </a:t>
            </a:r>
            <a:r>
              <a:rPr lang="ru-RU" sz="2700" dirty="0" smtClean="0">
                <a:latin typeface="Times New Roman" panose="02020603050405020304" pitchFamily="18" charset="0"/>
                <a:cs typeface="Times New Roman" panose="02020603050405020304" pitchFamily="18" charset="0"/>
              </a:rPr>
              <a:t>образования </a:t>
            </a:r>
            <a:r>
              <a:rPr lang="ru-RU" sz="2700" dirty="0">
                <a:latin typeface="Times New Roman" panose="02020603050405020304" pitchFamily="18" charset="0"/>
                <a:cs typeface="Times New Roman" panose="02020603050405020304" pitchFamily="18" charset="0"/>
              </a:rPr>
              <a:t>как образования в интересах устойчивого развития общества» Все представленные издания имеются в </a:t>
            </a:r>
            <a:r>
              <a:rPr lang="ru-RU" sz="2700" dirty="0" smtClean="0">
                <a:latin typeface="Times New Roman" panose="02020603050405020304" pitchFamily="18" charset="0"/>
                <a:cs typeface="Times New Roman" panose="02020603050405020304" pitchFamily="18" charset="0"/>
              </a:rPr>
              <a:t>фонде библиотеки </a:t>
            </a:r>
            <a:r>
              <a:rPr lang="ru-RU" sz="2700" dirty="0" smtClean="0">
                <a:latin typeface="Times New Roman" panose="02020603050405020304" pitchFamily="18" charset="0"/>
                <a:cs typeface="Times New Roman" panose="02020603050405020304" pitchFamily="18" charset="0"/>
              </a:rPr>
              <a:t>института и в </a:t>
            </a:r>
            <a:r>
              <a:rPr lang="ru-RU" sz="2700" dirty="0">
                <a:latin typeface="Times New Roman" panose="02020603050405020304" pitchFamily="18" charset="0"/>
                <a:cs typeface="Times New Roman" panose="02020603050405020304" pitchFamily="18" charset="0"/>
              </a:rPr>
              <a:t>открытом электронном </a:t>
            </a:r>
            <a:r>
              <a:rPr lang="ru-RU" sz="2700" dirty="0" smtClean="0">
                <a:latin typeface="Times New Roman" panose="02020603050405020304" pitchFamily="18" charset="0"/>
                <a:cs typeface="Times New Roman" panose="02020603050405020304" pitchFamily="18" charset="0"/>
              </a:rPr>
              <a:t>доступе.</a:t>
            </a:r>
            <a:endParaRPr lang="ru-RU" sz="27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1" cstate="email"/>
          <a:srcRect/>
          <a:stretch>
            <a:fillRect/>
          </a:stretch>
        </p:blipFill>
        <p:spPr bwMode="auto">
          <a:xfrm>
            <a:off x="5220072" y="6453336"/>
            <a:ext cx="3859213"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Таблица 3"/>
          <p:cNvGraphicFramePr>
            <a:graphicFrameLocks noGrp="1"/>
          </p:cNvGraphicFramePr>
          <p:nvPr/>
        </p:nvGraphicFramePr>
        <p:xfrm>
          <a:off x="4499992" y="764704"/>
          <a:ext cx="4186809" cy="3948306"/>
        </p:xfrm>
        <a:graphic>
          <a:graphicData uri="http://schemas.openxmlformats.org/drawingml/2006/table">
            <a:tbl>
              <a:tblPr firstRow="1" firstCol="1" bandRow="1">
                <a:tableStyleId>{5C22544A-7EE6-4342-B048-85BDC9FD1C3A}</a:tableStyleId>
              </a:tblPr>
              <a:tblGrid>
                <a:gridCol w="4186809"/>
              </a:tblGrid>
              <a:tr h="3948306">
                <a:tc>
                  <a:txBody>
                    <a:bodyPr/>
                    <a:lstStyle/>
                    <a:p>
                      <a:pPr algn="just"/>
                      <a:r>
                        <a:rPr lang="ru-RU" sz="1800" b="1" kern="1200" dirty="0" smtClean="0">
                          <a:solidFill>
                            <a:schemeClr val="tx1"/>
                          </a:solidFill>
                          <a:effectLst/>
                          <a:latin typeface="+mn-lt"/>
                          <a:ea typeface="+mn-ea"/>
                          <a:cs typeface="+mn-cs"/>
                        </a:rPr>
                        <a:t>    </a:t>
                      </a:r>
                      <a:r>
                        <a:rPr lang="ru-RU" sz="1800" b="1" kern="1200" dirty="0" smtClean="0">
                          <a:solidFill>
                            <a:schemeClr val="tx1"/>
                          </a:solidFill>
                          <a:effectLst/>
                          <a:latin typeface="Times New Roman" panose="02020603050405020304" pitchFamily="18" charset="0"/>
                          <a:ea typeface="+mn-ea"/>
                          <a:cs typeface="Times New Roman" panose="02020603050405020304" pitchFamily="18" charset="0"/>
                        </a:rPr>
                        <a:t>Уткина, Т. В.</a:t>
                      </a:r>
                      <a:r>
                        <a:rPr lang="ru-RU" sz="1800" b="1" kern="1200" baseline="0" dirty="0" smtClean="0">
                          <a:solidFill>
                            <a:schemeClr val="tx1"/>
                          </a:solidFill>
                          <a:effectLst/>
                          <a:latin typeface="Times New Roman" panose="02020603050405020304" pitchFamily="18" charset="0"/>
                          <a:ea typeface="+mn-ea"/>
                          <a:cs typeface="Times New Roman" panose="02020603050405020304" pitchFamily="18" charset="0"/>
                        </a:rPr>
                        <a:t> Э</a:t>
                      </a:r>
                      <a:r>
                        <a:rPr lang="ru-RU" sz="1800" b="1" kern="1200" dirty="0" smtClean="0">
                          <a:solidFill>
                            <a:schemeClr val="tx1"/>
                          </a:solidFill>
                          <a:effectLst/>
                          <a:latin typeface="Times New Roman" panose="02020603050405020304" pitchFamily="18" charset="0"/>
                          <a:ea typeface="+mn-ea"/>
                          <a:cs typeface="Times New Roman" panose="02020603050405020304" pitchFamily="18" charset="0"/>
                        </a:rPr>
                        <a:t>кологическое образование учащихся в условиях полевого экологического практикума : учебно-методическое пособие / Т. В. Уткина ; Министерство  образования и науки Челябинской</a:t>
                      </a:r>
                      <a:r>
                        <a:rPr lang="ru-RU" sz="1800" b="1"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1800" b="1" kern="1200" dirty="0" smtClean="0">
                          <a:solidFill>
                            <a:schemeClr val="tx1"/>
                          </a:solidFill>
                          <a:effectLst/>
                          <a:latin typeface="Times New Roman" panose="02020603050405020304" pitchFamily="18" charset="0"/>
                          <a:ea typeface="+mn-ea"/>
                          <a:cs typeface="Times New Roman" panose="02020603050405020304" pitchFamily="18" charset="0"/>
                        </a:rPr>
                        <a:t>области, ГБОУ </a:t>
                      </a:r>
                      <a:r>
                        <a:rPr lang="ru-RU" sz="1800" b="1" kern="1200" baseline="0" dirty="0" smtClean="0">
                          <a:solidFill>
                            <a:schemeClr val="tx1"/>
                          </a:solidFill>
                          <a:effectLst/>
                          <a:latin typeface="Times New Roman" panose="02020603050405020304" pitchFamily="18" charset="0"/>
                          <a:ea typeface="+mn-ea"/>
                          <a:cs typeface="Times New Roman" panose="02020603050405020304" pitchFamily="18" charset="0"/>
                        </a:rPr>
                        <a:t> ДПО </a:t>
                      </a:r>
                      <a:r>
                        <a:rPr lang="ru-RU" sz="1800" b="1" kern="1200" dirty="0" smtClean="0">
                          <a:solidFill>
                            <a:schemeClr val="tx1"/>
                          </a:solidFill>
                          <a:effectLst/>
                          <a:latin typeface="Times New Roman" panose="02020603050405020304" pitchFamily="18" charset="0"/>
                          <a:ea typeface="+mn-ea"/>
                          <a:cs typeface="Times New Roman" panose="02020603050405020304" pitchFamily="18" charset="0"/>
                        </a:rPr>
                        <a:t>Челябинский</a:t>
                      </a:r>
                      <a:r>
                        <a:rPr lang="ru-RU" sz="1800" b="1"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1800" b="1" kern="1200" dirty="0" smtClean="0">
                          <a:solidFill>
                            <a:schemeClr val="tx1"/>
                          </a:solidFill>
                          <a:effectLst/>
                          <a:latin typeface="Times New Roman" panose="02020603050405020304" pitchFamily="18" charset="0"/>
                          <a:ea typeface="+mn-ea"/>
                          <a:cs typeface="Times New Roman" panose="02020603050405020304" pitchFamily="18" charset="0"/>
                        </a:rPr>
                        <a:t> институт  переподготовки</a:t>
                      </a:r>
                      <a:r>
                        <a:rPr lang="ru-RU" sz="1800" b="1"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1800" b="1" kern="1200" dirty="0" smtClean="0">
                          <a:solidFill>
                            <a:schemeClr val="tx1"/>
                          </a:solidFill>
                          <a:effectLst/>
                          <a:latin typeface="Times New Roman" panose="02020603050405020304" pitchFamily="18" charset="0"/>
                          <a:ea typeface="+mn-ea"/>
                          <a:cs typeface="Times New Roman" panose="02020603050405020304" pitchFamily="18" charset="0"/>
                        </a:rPr>
                        <a:t>и повышения квалификации работников образования.</a:t>
                      </a:r>
                      <a:r>
                        <a:rPr lang="ru-RU" sz="1800" b="1"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1800" b="1" kern="1200" dirty="0" smtClean="0">
                          <a:solidFill>
                            <a:schemeClr val="tx1"/>
                          </a:solidFill>
                          <a:effectLst/>
                          <a:latin typeface="Times New Roman" panose="02020603050405020304" pitchFamily="18" charset="0"/>
                          <a:ea typeface="+mn-ea"/>
                          <a:cs typeface="Times New Roman" panose="02020603050405020304" pitchFamily="18" charset="0"/>
                        </a:rPr>
                        <a:t>- Челябинск :   ЧИППКРО, 2013. - 71 с.</a:t>
                      </a:r>
                      <a:endParaRPr lang="ru-RU" sz="1800" b="1" kern="1200" dirty="0" smtClean="0">
                        <a:solidFill>
                          <a:schemeClr val="tx1"/>
                        </a:solidFill>
                        <a:effectLst/>
                        <a:latin typeface="Times New Roman" panose="02020603050405020304" pitchFamily="18" charset="0"/>
                        <a:ea typeface="+mn-ea"/>
                        <a:cs typeface="Times New Roman" panose="02020603050405020304" pitchFamily="18" charset="0"/>
                      </a:endParaRPr>
                    </a:p>
                    <a:p>
                      <a:pPr algn="just"/>
                      <a:endParaRPr lang="ru-RU" sz="1800" b="1" kern="1200" dirty="0" smtClean="0">
                        <a:solidFill>
                          <a:schemeClr val="tx1"/>
                        </a:solidFill>
                        <a:effectLst/>
                        <a:latin typeface="Times New Roman" panose="02020603050405020304" pitchFamily="18" charset="0"/>
                        <a:ea typeface="+mn-ea"/>
                        <a:cs typeface="Times New Roman" panose="02020603050405020304" pitchFamily="18" charset="0"/>
                      </a:endParaRPr>
                    </a:p>
                    <a:p>
                      <a:pPr algn="just"/>
                      <a:r>
                        <a:rPr lang="ru-RU" sz="16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1600" b="0" kern="1200" dirty="0" smtClean="0">
                          <a:solidFill>
                            <a:schemeClr val="tx1"/>
                          </a:solidFill>
                          <a:effectLst/>
                          <a:latin typeface="Times New Roman" panose="02020603050405020304" pitchFamily="18" charset="0"/>
                          <a:ea typeface="+mn-ea"/>
                          <a:cs typeface="Times New Roman" panose="02020603050405020304" pitchFamily="18" charset="0"/>
                        </a:rPr>
                        <a:t>Учебно-методическое пособие предназначено для учителей-предметников, методистов.</a:t>
                      </a:r>
                      <a:endParaRPr lang="ru-RU"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oFill/>
                  </a:tcPr>
                </a:tc>
              </a:tr>
            </a:tbl>
          </a:graphicData>
        </a:graphic>
      </p:graphicFrame>
      <p:pic>
        <p:nvPicPr>
          <p:cNvPr id="2" name="Picture 2" descr="Методическая работа преподавателей кафедры - Официальный сайт ..."/>
          <p:cNvPicPr>
            <a:picLocks noChangeAspect="1" noChangeArrowheads="1"/>
          </p:cNvPicPr>
          <p:nvPr/>
        </p:nvPicPr>
        <p:blipFill>
          <a:blip r:embed="rId2"/>
          <a:srcRect/>
          <a:stretch>
            <a:fillRect/>
          </a:stretch>
        </p:blipFill>
        <p:spPr bwMode="auto">
          <a:xfrm>
            <a:off x="539545" y="764704"/>
            <a:ext cx="3840429" cy="5400000"/>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83969" y="260648"/>
            <a:ext cx="4573814" cy="5324535"/>
          </a:xfrm>
          <a:prstGeom prst="rect">
            <a:avLst/>
          </a:prstGeom>
        </p:spPr>
        <p:txBody>
          <a:bodyPr wrap="square">
            <a:spAutoFit/>
          </a:bodyPr>
          <a:lstStyle/>
          <a:p>
            <a:pPr algn="just"/>
            <a:endParaRPr lang="ru-RU" sz="1200" dirty="0" smtClean="0">
              <a:latin typeface="Times New Roman" panose="02020603050405020304" pitchFamily="18" charset="0"/>
              <a:cs typeface="Times New Roman" panose="02020603050405020304" pitchFamily="18" charset="0"/>
            </a:endParaRPr>
          </a:p>
          <a:p>
            <a:pPr algn="just"/>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Дракова</a:t>
            </a:r>
            <a:r>
              <a:rPr lang="ru-RU" b="1" dirty="0" smtClean="0">
                <a:latin typeface="Times New Roman" panose="02020603050405020304" pitchFamily="18" charset="0"/>
                <a:cs typeface="Times New Roman" panose="02020603050405020304" pitchFamily="18" charset="0"/>
              </a:rPr>
              <a:t>, Д. К. Экологические тропы  Южного Урала / Д. К. </a:t>
            </a:r>
            <a:r>
              <a:rPr lang="ru-RU" b="1" dirty="0" err="1" smtClean="0">
                <a:latin typeface="Times New Roman" panose="02020603050405020304" pitchFamily="18" charset="0"/>
                <a:cs typeface="Times New Roman" panose="02020603050405020304" pitchFamily="18" charset="0"/>
              </a:rPr>
              <a:t>Дракова</a:t>
            </a:r>
            <a:r>
              <a:rPr lang="ru-RU" b="1" dirty="0" smtClean="0">
                <a:latin typeface="Times New Roman" panose="02020603050405020304" pitchFamily="18" charset="0"/>
                <a:cs typeface="Times New Roman" panose="02020603050405020304" pitchFamily="18" charset="0"/>
              </a:rPr>
              <a:t>. - Челябинск :Книга, 2010. - 80с.</a:t>
            </a:r>
            <a:endParaRPr lang="ru-RU" b="1" dirty="0">
              <a:latin typeface="Times New Roman" panose="02020603050405020304" pitchFamily="18" charset="0"/>
              <a:cs typeface="Times New Roman" panose="02020603050405020304" pitchFamily="18" charset="0"/>
            </a:endParaRPr>
          </a:p>
          <a:p>
            <a:pPr algn="just"/>
            <a:endParaRPr lang="ru-RU" b="1" dirty="0" smtClean="0">
              <a:latin typeface="Times New Roman" panose="02020603050405020304" pitchFamily="18" charset="0"/>
              <a:cs typeface="Times New Roman" panose="02020603050405020304" pitchFamily="18" charset="0"/>
            </a:endParaRPr>
          </a:p>
          <a:p>
            <a:pPr algn="just"/>
            <a:endParaRPr lang="ru-RU" sz="1200" dirty="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          Автор освещает 25-летнюю историю создания экологических троп на Южном Урале.</a:t>
            </a:r>
            <a:r>
              <a:rPr lang="en-US" sz="1400"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В книге кратко изложены требования к организации природных троп и более подробно раскрывается опыт планирования и использования их в самых живописных </a:t>
            </a:r>
            <a:r>
              <a:rPr lang="ru-RU" sz="1400" dirty="0" err="1" smtClean="0">
                <a:latin typeface="Times New Roman" panose="02020603050405020304" pitchFamily="18" charset="0"/>
                <a:cs typeface="Times New Roman" panose="02020603050405020304" pitchFamily="18" charset="0"/>
              </a:rPr>
              <a:t>ландшафных</a:t>
            </a:r>
            <a:r>
              <a:rPr lang="ru-RU" sz="1400" dirty="0" smtClean="0">
                <a:latin typeface="Times New Roman" panose="02020603050405020304" pitchFamily="18" charset="0"/>
                <a:cs typeface="Times New Roman" panose="02020603050405020304" pitchFamily="18" charset="0"/>
              </a:rPr>
              <a:t> зонах края.</a:t>
            </a:r>
            <a:endParaRPr lang="ru-RU" sz="1400" dirty="0" smtClean="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    Каждая </a:t>
            </a:r>
            <a:r>
              <a:rPr lang="ru-RU" sz="1400" dirty="0">
                <a:latin typeface="Times New Roman" panose="02020603050405020304" pitchFamily="18" charset="0"/>
                <a:cs typeface="Times New Roman" panose="02020603050405020304" pitchFamily="18" charset="0"/>
              </a:rPr>
              <a:t>глава книги открывается цитатой, много стихов, сведения о маршрутах, карты, иллюстрации, списки литературы, названия буклетов. В нашей области тропы проложены в лесах, городских и национальных парках, в зонах отдыха, особо охраняемых природных территориях</a:t>
            </a:r>
            <a:endParaRPr lang="ru-RU" sz="1400" dirty="0" smtClean="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          Книга предназначена для учителей, воспитателей, краеведов и всех кто любит родной край.</a:t>
            </a:r>
            <a:endParaRPr lang="ru-RU" sz="1400" dirty="0">
              <a:latin typeface="Times New Roman" panose="02020603050405020304" pitchFamily="18" charset="0"/>
              <a:cs typeface="Times New Roman" panose="02020603050405020304" pitchFamily="18" charset="0"/>
            </a:endParaRPr>
          </a:p>
          <a:p>
            <a:pPr algn="just"/>
            <a:endParaRPr lang="ru-RU" sz="1200" dirty="0" smtClean="0">
              <a:latin typeface="Times New Roman" panose="02020603050405020304" pitchFamily="18" charset="0"/>
              <a:cs typeface="Times New Roman" panose="02020603050405020304" pitchFamily="18" charset="0"/>
            </a:endParaRPr>
          </a:p>
          <a:p>
            <a:pPr algn="just"/>
            <a:endParaRPr lang="ru-RU" sz="1200" dirty="0">
              <a:latin typeface="Times New Roman" panose="02020603050405020304" pitchFamily="18" charset="0"/>
              <a:cs typeface="Times New Roman" panose="02020603050405020304" pitchFamily="18" charset="0"/>
            </a:endParaRPr>
          </a:p>
          <a:p>
            <a:pPr algn="just"/>
            <a:endParaRPr lang="ru-RU" sz="1200" dirty="0" smtClean="0">
              <a:latin typeface="Times New Roman" panose="02020603050405020304" pitchFamily="18" charset="0"/>
              <a:cs typeface="Times New Roman" panose="02020603050405020304" pitchFamily="18" charset="0"/>
            </a:endParaRPr>
          </a:p>
          <a:p>
            <a:pPr algn="just"/>
            <a:endParaRPr lang="ru-RU" sz="1200" dirty="0">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a:blip r:embed="rId1" cstate="email"/>
          <a:srcRect/>
          <a:stretch>
            <a:fillRect/>
          </a:stretch>
        </p:blipFill>
        <p:spPr bwMode="auto">
          <a:xfrm>
            <a:off x="4998570" y="6453336"/>
            <a:ext cx="3859213"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2"/>
          <a:stretch>
            <a:fillRect/>
          </a:stretch>
        </p:blipFill>
        <p:spPr>
          <a:xfrm>
            <a:off x="424664" y="404664"/>
            <a:ext cx="3844472" cy="5472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11960" y="404664"/>
            <a:ext cx="4680520" cy="5816977"/>
          </a:xfrm>
          <a:prstGeom prst="rect">
            <a:avLst/>
          </a:prstGeom>
        </p:spPr>
        <p:txBody>
          <a:bodyPr wrap="square">
            <a:spAutoFit/>
          </a:bodyPr>
          <a:lstStyle/>
          <a:p>
            <a:pPr algn="just"/>
            <a:r>
              <a:rPr lang="ru-RU" sz="1600" b="1" dirty="0" smtClean="0">
                <a:latin typeface="Times New Roman" panose="02020603050405020304" pitchFamily="18" charset="0"/>
                <a:cs typeface="Times New Roman" panose="02020603050405020304" pitchFamily="18" charset="0"/>
              </a:rPr>
              <a:t>     Лучшие </a:t>
            </a:r>
            <a:r>
              <a:rPr lang="ru-RU" sz="1600" b="1" dirty="0">
                <a:latin typeface="Times New Roman" panose="02020603050405020304" pitchFamily="18" charset="0"/>
                <a:cs typeface="Times New Roman" panose="02020603050405020304" pitchFamily="18" charset="0"/>
              </a:rPr>
              <a:t>практики экологического образования в интересах устойчивого развития: Материалы Межрегиональной </a:t>
            </a:r>
            <a:r>
              <a:rPr lang="ru-RU" sz="1600" b="1" dirty="0" smtClean="0">
                <a:latin typeface="Times New Roman" panose="02020603050405020304" pitchFamily="18" charset="0"/>
                <a:cs typeface="Times New Roman" panose="02020603050405020304" pitchFamily="18" charset="0"/>
              </a:rPr>
              <a:t>научно-практической конференции </a:t>
            </a:r>
            <a:r>
              <a:rPr lang="ru-RU" sz="1600" b="1" dirty="0">
                <a:latin typeface="Times New Roman" panose="02020603050405020304" pitchFamily="18" charset="0"/>
                <a:cs typeface="Times New Roman" panose="02020603050405020304" pitchFamily="18" charset="0"/>
              </a:rPr>
              <a:t>1–4 ноября 2017 г. Санкт-Петербург, Россия / Отв. </a:t>
            </a:r>
            <a:r>
              <a:rPr lang="ru-RU" sz="1600" b="1" dirty="0" err="1" smtClean="0">
                <a:latin typeface="Times New Roman" panose="02020603050405020304" pitchFamily="18" charset="0"/>
                <a:cs typeface="Times New Roman" panose="02020603050405020304" pitchFamily="18" charset="0"/>
              </a:rPr>
              <a:t>ред.С.В</a:t>
            </a:r>
            <a:r>
              <a:rPr lang="ru-RU" sz="1600" b="1" dirty="0">
                <a:latin typeface="Times New Roman" panose="02020603050405020304" pitchFamily="18" charset="0"/>
                <a:cs typeface="Times New Roman" panose="02020603050405020304" pitchFamily="18" charset="0"/>
              </a:rPr>
              <a:t>. Алексеев, Э.В. Гущина, Л.И. Гущина. </a:t>
            </a:r>
            <a:r>
              <a:rPr lang="ru-RU" sz="1600" b="1" dirty="0" smtClean="0">
                <a:latin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cs typeface="Times New Roman" panose="02020603050405020304" pitchFamily="18" charset="0"/>
              </a:rPr>
              <a:t>СПб.: «</a:t>
            </a:r>
            <a:r>
              <a:rPr lang="ru-RU" sz="1600" b="1" dirty="0" err="1">
                <a:latin typeface="Times New Roman" panose="02020603050405020304" pitchFamily="18" charset="0"/>
                <a:cs typeface="Times New Roman" panose="02020603050405020304" pitchFamily="18" charset="0"/>
              </a:rPr>
              <a:t>Крисмас</a:t>
            </a:r>
            <a:r>
              <a:rPr lang="ru-RU" sz="1600" b="1" dirty="0">
                <a:latin typeface="Times New Roman" panose="02020603050405020304" pitchFamily="18" charset="0"/>
                <a:cs typeface="Times New Roman" panose="02020603050405020304" pitchFamily="18" charset="0"/>
              </a:rPr>
              <a:t>+», 2017. </a:t>
            </a:r>
            <a:r>
              <a:rPr lang="ru-RU" sz="1600" b="1" dirty="0" smtClean="0">
                <a:latin typeface="Times New Roman" panose="02020603050405020304" pitchFamily="18" charset="0"/>
                <a:cs typeface="Times New Roman" panose="02020603050405020304" pitchFamily="18" charset="0"/>
              </a:rPr>
              <a:t>-352с.-</a:t>
            </a:r>
            <a:r>
              <a:rPr lang="en-US" sz="1600" b="1" dirty="0" smtClean="0">
                <a:latin typeface="Times New Roman" panose="02020603050405020304" pitchFamily="18" charset="0"/>
                <a:cs typeface="Times New Roman" panose="02020603050405020304" pitchFamily="18" charset="0"/>
              </a:rPr>
              <a:t> URL</a:t>
            </a:r>
            <a:r>
              <a:rPr lang="ru-RU" sz="1600" b="1" dirty="0" smtClean="0">
                <a:latin typeface="Times New Roman" panose="02020603050405020304" pitchFamily="18" charset="0"/>
                <a:cs typeface="Times New Roman" panose="02020603050405020304" pitchFamily="18" charset="0"/>
              </a:rPr>
              <a:t>:</a:t>
            </a:r>
            <a:r>
              <a:rPr lang="en-US" sz="1600" b="1" dirty="0" smtClean="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hlinkClick r:id="rId1"/>
              </a:rPr>
              <a:t>https://</a:t>
            </a:r>
            <a:r>
              <a:rPr lang="en-US" sz="1600" b="1" dirty="0" smtClean="0">
                <a:latin typeface="Times New Roman" panose="02020603050405020304" pitchFamily="18" charset="0"/>
                <a:cs typeface="Times New Roman" panose="02020603050405020304" pitchFamily="18" charset="0"/>
                <a:hlinkClick r:id="rId1"/>
              </a:rPr>
              <a:t>shop.christmas-plus.ru/upload/medialibrary/7b0/7b030483bc4ef7672c676ff72cd241b3.pdf</a:t>
            </a:r>
            <a:r>
              <a:rPr lang="ru-RU" sz="1600" b="1" dirty="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(дата  </a:t>
            </a:r>
            <a:r>
              <a:rPr lang="ru-RU" sz="1600" b="1" dirty="0">
                <a:latin typeface="Times New Roman" panose="02020603050405020304" pitchFamily="18" charset="0"/>
                <a:cs typeface="Times New Roman" panose="02020603050405020304" pitchFamily="18" charset="0"/>
              </a:rPr>
              <a:t>обращения </a:t>
            </a:r>
            <a:r>
              <a:rPr lang="ru-RU" sz="1600" b="1" dirty="0" smtClean="0">
                <a:latin typeface="Times New Roman" panose="02020603050405020304" pitchFamily="18" charset="0"/>
                <a:cs typeface="Times New Roman" panose="02020603050405020304" pitchFamily="18" charset="0"/>
              </a:rPr>
              <a:t>: 08.05.2020</a:t>
            </a:r>
            <a:r>
              <a:rPr lang="ru-RU" sz="1600" b="1" dirty="0">
                <a:latin typeface="Times New Roman" panose="02020603050405020304" pitchFamily="18" charset="0"/>
                <a:cs typeface="Times New Roman" panose="02020603050405020304" pitchFamily="18" charset="0"/>
              </a:rPr>
              <a:t>). – Текст : электронный.</a:t>
            </a:r>
            <a:endParaRPr lang="ru-RU" sz="1600" b="1" dirty="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      В </a:t>
            </a:r>
            <a:r>
              <a:rPr lang="ru-RU" sz="1400" dirty="0">
                <a:latin typeface="Times New Roman" panose="02020603050405020304" pitchFamily="18" charset="0"/>
                <a:cs typeface="Times New Roman" panose="02020603050405020304" pitchFamily="18" charset="0"/>
              </a:rPr>
              <a:t>сборнике представлены материалы Межрегиональной научно-практической конференции, посвященной Году экологии в Российской Федерации.</a:t>
            </a:r>
            <a:endParaRPr lang="ru-RU" sz="1400" dirty="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      Материалы </a:t>
            </a:r>
            <a:r>
              <a:rPr lang="ru-RU" sz="1400" dirty="0">
                <a:latin typeface="Times New Roman" panose="02020603050405020304" pitchFamily="18" charset="0"/>
                <a:cs typeface="Times New Roman" panose="02020603050405020304" pitchFamily="18" charset="0"/>
              </a:rPr>
              <a:t>отражают теоретические подходы к экологическому образованию, а также опыт образовательных организаций </a:t>
            </a:r>
            <a:r>
              <a:rPr lang="ru-RU" sz="1400" dirty="0" smtClean="0">
                <a:latin typeface="Times New Roman" panose="02020603050405020304" pitchFamily="18" charset="0"/>
                <a:cs typeface="Times New Roman" panose="02020603050405020304" pitchFamily="18" charset="0"/>
              </a:rPr>
              <a:t>различных </a:t>
            </a:r>
            <a:r>
              <a:rPr lang="ru-RU" sz="1400" dirty="0">
                <a:latin typeface="Times New Roman" panose="02020603050405020304" pitchFamily="18" charset="0"/>
                <a:cs typeface="Times New Roman" panose="02020603050405020304" pitchFamily="18" charset="0"/>
              </a:rPr>
              <a:t>территорий Российской Федерации в области экологического образования и просвещения в интересах устойчивого развития.</a:t>
            </a:r>
            <a:endParaRPr lang="ru-RU" sz="1400" dirty="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       Сборник </a:t>
            </a:r>
            <a:r>
              <a:rPr lang="ru-RU" sz="1400" dirty="0">
                <a:latin typeface="Times New Roman" panose="02020603050405020304" pitchFamily="18" charset="0"/>
                <a:cs typeface="Times New Roman" panose="02020603050405020304" pitchFamily="18" charset="0"/>
              </a:rPr>
              <a:t>адресован специалистам, реализующим систему непрерывного экологического образования для устойчивого развития: воспитателям дошкольных учреждений, учителям, педагогам дополнительного </a:t>
            </a:r>
            <a:r>
              <a:rPr lang="ru-RU" sz="1400" dirty="0" smtClean="0">
                <a:latin typeface="Times New Roman" panose="02020603050405020304" pitchFamily="18" charset="0"/>
                <a:cs typeface="Times New Roman" panose="02020603050405020304" pitchFamily="18" charset="0"/>
              </a:rPr>
              <a:t>образования и другим </a:t>
            </a:r>
            <a:r>
              <a:rPr lang="ru-RU" sz="1400" dirty="0">
                <a:latin typeface="Times New Roman" panose="02020603050405020304" pitchFamily="18" charset="0"/>
                <a:cs typeface="Times New Roman" panose="02020603050405020304" pitchFamily="18" charset="0"/>
              </a:rPr>
              <a:t>специалистам системы образования</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pic>
        <p:nvPicPr>
          <p:cNvPr id="17410" name="Picture 2"/>
          <p:cNvPicPr>
            <a:picLocks noChangeAspect="1" noChangeArrowheads="1"/>
          </p:cNvPicPr>
          <p:nvPr/>
        </p:nvPicPr>
        <p:blipFill>
          <a:blip r:embed="rId2" cstate="email"/>
          <a:srcRect/>
          <a:stretch>
            <a:fillRect/>
          </a:stretch>
        </p:blipFill>
        <p:spPr bwMode="auto">
          <a:xfrm>
            <a:off x="4932040" y="6237312"/>
            <a:ext cx="3859213"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683568" y="548680"/>
            <a:ext cx="3312368" cy="46439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899592" y="764704"/>
            <a:ext cx="2952328" cy="4124206"/>
          </a:xfrm>
          <a:prstGeom prst="rect">
            <a:avLst/>
          </a:prstGeom>
        </p:spPr>
        <p:txBody>
          <a:bodyPr wrap="square">
            <a:spAutoFit/>
          </a:bodyPr>
          <a:lstStyle/>
          <a:p>
            <a:pPr algn="ctr"/>
            <a:r>
              <a:rPr lang="ru-RU" sz="2000" b="1" dirty="0" smtClean="0">
                <a:latin typeface="Times New Roman" panose="02020603050405020304" pitchFamily="18" charset="0"/>
                <a:cs typeface="Times New Roman" panose="02020603050405020304" pitchFamily="18" charset="0"/>
              </a:rPr>
              <a:t>Лучшие практики экологического образования в интересах устойчивого развития </a:t>
            </a:r>
            <a:endParaRPr lang="ru-RU" sz="2000" b="1" dirty="0" smtClean="0">
              <a:latin typeface="Times New Roman" panose="02020603050405020304" pitchFamily="18" charset="0"/>
              <a:cs typeface="Times New Roman" panose="02020603050405020304" pitchFamily="18" charset="0"/>
            </a:endParaRPr>
          </a:p>
          <a:p>
            <a:pPr algn="ctr"/>
            <a:endParaRPr lang="ru-RU" dirty="0" smtClean="0">
              <a:latin typeface="Times New Roman" panose="02020603050405020304" pitchFamily="18" charset="0"/>
              <a:cs typeface="Times New Roman" panose="02020603050405020304" pitchFamily="18" charset="0"/>
            </a:endParaRPr>
          </a:p>
          <a:p>
            <a:pPr algn="ctr"/>
            <a:r>
              <a:rPr lang="ru-RU" sz="1200" dirty="0" smtClean="0">
                <a:latin typeface="Times New Roman" panose="02020603050405020304" pitchFamily="18" charset="0"/>
                <a:cs typeface="Times New Roman" panose="02020603050405020304" pitchFamily="18" charset="0"/>
              </a:rPr>
              <a:t>Материалы Межрегиональной научно-практической конференции 1–4 ноября 2017 г. Санкт-Петербург, Россия </a:t>
            </a:r>
            <a:endParaRPr lang="ru-RU" sz="1200" dirty="0" smtClean="0">
              <a:latin typeface="Times New Roman" panose="02020603050405020304" pitchFamily="18" charset="0"/>
              <a:cs typeface="Times New Roman" panose="02020603050405020304" pitchFamily="18" charset="0"/>
            </a:endParaRPr>
          </a:p>
          <a:p>
            <a:pPr algn="ctr"/>
            <a:endParaRPr lang="ru-RU" dirty="0">
              <a:latin typeface="Times New Roman" panose="02020603050405020304" pitchFamily="18" charset="0"/>
              <a:cs typeface="Times New Roman" panose="02020603050405020304" pitchFamily="18" charset="0"/>
            </a:endParaRPr>
          </a:p>
          <a:p>
            <a:pPr algn="ctr"/>
            <a:endParaRPr lang="ru-RU" dirty="0" smtClean="0">
              <a:latin typeface="Times New Roman" panose="02020603050405020304" pitchFamily="18" charset="0"/>
              <a:cs typeface="Times New Roman" panose="02020603050405020304" pitchFamily="18" charset="0"/>
            </a:endParaRPr>
          </a:p>
          <a:p>
            <a:pPr algn="ctr"/>
            <a:endParaRPr lang="ru-RU" sz="1200" dirty="0" smtClean="0">
              <a:latin typeface="Times New Roman" panose="02020603050405020304" pitchFamily="18" charset="0"/>
              <a:cs typeface="Times New Roman" panose="02020603050405020304" pitchFamily="18" charset="0"/>
            </a:endParaRPr>
          </a:p>
          <a:p>
            <a:pPr algn="ctr"/>
            <a:endParaRPr lang="ru-RU" sz="1200" dirty="0">
              <a:latin typeface="Times New Roman" panose="02020603050405020304" pitchFamily="18" charset="0"/>
              <a:cs typeface="Times New Roman" panose="02020603050405020304" pitchFamily="18" charset="0"/>
            </a:endParaRPr>
          </a:p>
          <a:p>
            <a:pPr algn="ctr"/>
            <a:endParaRPr lang="ru-RU" sz="1200" dirty="0" smtClean="0">
              <a:latin typeface="Times New Roman" panose="02020603050405020304" pitchFamily="18" charset="0"/>
              <a:cs typeface="Times New Roman" panose="02020603050405020304" pitchFamily="18" charset="0"/>
            </a:endParaRPr>
          </a:p>
          <a:p>
            <a:pPr algn="ctr"/>
            <a:endParaRPr lang="ru-RU" sz="1200" dirty="0">
              <a:latin typeface="Times New Roman" panose="02020603050405020304" pitchFamily="18" charset="0"/>
              <a:cs typeface="Times New Roman" panose="02020603050405020304" pitchFamily="18" charset="0"/>
            </a:endParaRPr>
          </a:p>
          <a:p>
            <a:pPr algn="ctr"/>
            <a:endParaRPr lang="ru-RU" sz="1200" dirty="0" smtClean="0">
              <a:latin typeface="Times New Roman" panose="02020603050405020304" pitchFamily="18" charset="0"/>
              <a:cs typeface="Times New Roman" panose="02020603050405020304" pitchFamily="18" charset="0"/>
            </a:endParaRPr>
          </a:p>
          <a:p>
            <a:pPr algn="ctr"/>
            <a:r>
              <a:rPr lang="ru-RU" sz="1200" dirty="0" smtClean="0">
                <a:latin typeface="Times New Roman" panose="02020603050405020304" pitchFamily="18" charset="0"/>
                <a:cs typeface="Times New Roman" panose="02020603050405020304" pitchFamily="18" charset="0"/>
              </a:rPr>
              <a:t>Санкт-Петербург </a:t>
            </a:r>
            <a:r>
              <a:rPr lang="ru-RU" sz="1200" dirty="0">
                <a:latin typeface="Times New Roman" panose="02020603050405020304" pitchFamily="18" charset="0"/>
                <a:cs typeface="Times New Roman" panose="02020603050405020304" pitchFamily="18" charset="0"/>
              </a:rPr>
              <a:t>2017</a:t>
            </a:r>
            <a:endParaRPr lang="ru-RU" sz="1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23928" y="476673"/>
            <a:ext cx="4824536" cy="5940088"/>
          </a:xfrm>
          <a:prstGeom prst="rect">
            <a:avLst/>
          </a:prstGeom>
        </p:spPr>
        <p:txBody>
          <a:bodyPr wrap="square">
            <a:spAutoFit/>
          </a:bodyPr>
          <a:lstStyle/>
          <a:p>
            <a:pPr algn="just"/>
            <a:r>
              <a:rPr lang="ru-RU" sz="1600"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Латыпова</a:t>
            </a:r>
            <a:r>
              <a:rPr lang="ru-RU" b="1" dirty="0">
                <a:latin typeface="Times New Roman" panose="02020603050405020304" pitchFamily="18" charset="0"/>
                <a:cs typeface="Times New Roman" panose="02020603050405020304" pitchFamily="18" charset="0"/>
              </a:rPr>
              <a:t>, З.Ф. Опыт работы </a:t>
            </a:r>
            <a:r>
              <a:rPr lang="ru-RU" b="1" dirty="0" err="1">
                <a:latin typeface="Times New Roman" panose="02020603050405020304" pitchFamily="18" charset="0"/>
                <a:cs typeface="Times New Roman" panose="02020603050405020304" pitchFamily="18" charset="0"/>
              </a:rPr>
              <a:t>Экоцентра</a:t>
            </a:r>
            <a:r>
              <a:rPr lang="ru-RU" b="1" dirty="0">
                <a:latin typeface="Times New Roman" panose="02020603050405020304" pitchFamily="18" charset="0"/>
                <a:cs typeface="Times New Roman" panose="02020603050405020304" pitchFamily="18" charset="0"/>
              </a:rPr>
              <a:t> Дворца творчества детей и молодёжи г. Магнитогорска /  З. Ф. </a:t>
            </a:r>
            <a:r>
              <a:rPr lang="ru-RU" b="1" dirty="0" err="1">
                <a:latin typeface="Times New Roman" panose="02020603050405020304" pitchFamily="18" charset="0"/>
                <a:cs typeface="Times New Roman" panose="02020603050405020304" pitchFamily="18" charset="0"/>
              </a:rPr>
              <a:t>Латыпова</a:t>
            </a:r>
            <a:r>
              <a:rPr lang="ru-RU" b="1" dirty="0">
                <a:latin typeface="Times New Roman" panose="02020603050405020304" pitchFamily="18" charset="0"/>
                <a:cs typeface="Times New Roman" panose="02020603050405020304" pitchFamily="18" charset="0"/>
              </a:rPr>
              <a:t>. - Текст : электронный // Юннатский вестник : электронный журнал. - 2020.- </a:t>
            </a:r>
            <a:r>
              <a:rPr lang="en-US" b="1" dirty="0">
                <a:latin typeface="Times New Roman" panose="02020603050405020304" pitchFamily="18" charset="0"/>
                <a:cs typeface="Times New Roman" panose="02020603050405020304" pitchFamily="18" charset="0"/>
              </a:rPr>
              <a:t>№ 2 (74).- </a:t>
            </a:r>
            <a:r>
              <a:rPr lang="ru-RU" b="1" dirty="0">
                <a:latin typeface="Times New Roman" panose="02020603050405020304" pitchFamily="18" charset="0"/>
                <a:cs typeface="Times New Roman" panose="02020603050405020304" pitchFamily="18" charset="0"/>
              </a:rPr>
              <a:t>С</a:t>
            </a:r>
            <a:r>
              <a:rPr lang="en-US" b="1" dirty="0">
                <a:latin typeface="Times New Roman" panose="02020603050405020304" pitchFamily="18" charset="0"/>
                <a:cs typeface="Times New Roman" panose="02020603050405020304" pitchFamily="18" charset="0"/>
              </a:rPr>
              <a:t>. 101-103.- URL</a:t>
            </a:r>
            <a:r>
              <a:rPr lang="ru-RU" b="1" dirty="0">
                <a:latin typeface="Times New Roman" panose="02020603050405020304" pitchFamily="18" charset="0"/>
                <a:cs typeface="Times New Roman" panose="02020603050405020304" pitchFamily="18" charset="0"/>
              </a:rPr>
              <a:t>: </a:t>
            </a:r>
            <a:r>
              <a:rPr lang="en-US" b="1" dirty="0" smtClean="0">
                <a:hlinkClick r:id="rId1"/>
              </a:rPr>
              <a:t>https</a:t>
            </a:r>
            <a:r>
              <a:rPr lang="en-US" b="1" dirty="0">
                <a:hlinkClick r:id="rId1"/>
              </a:rPr>
              <a:t>://ecobiocentre.ru/upload/uv/uv_n2_(74)_</a:t>
            </a:r>
            <a:r>
              <a:rPr lang="en-US" b="1" dirty="0" smtClean="0">
                <a:hlinkClick r:id="rId1"/>
              </a:rPr>
              <a:t>2020.pdf</a:t>
            </a:r>
            <a:r>
              <a:rPr lang="ru-RU" b="1" dirty="0" smtClean="0">
                <a:hlinkClick r:id="rId1"/>
              </a:rPr>
              <a:t>.-</a:t>
            </a:r>
            <a:r>
              <a:rPr lang="ru-RU" b="1" dirty="0" smtClean="0"/>
              <a:t> </a:t>
            </a:r>
            <a:r>
              <a:rPr lang="ru-RU" b="1" dirty="0" smtClean="0">
                <a:latin typeface="Times New Roman" panose="02020603050405020304" pitchFamily="18" charset="0"/>
                <a:cs typeface="Times New Roman" panose="02020603050405020304" pitchFamily="18" charset="0"/>
              </a:rPr>
              <a:t>Дата </a:t>
            </a:r>
            <a:r>
              <a:rPr lang="ru-RU" b="1" dirty="0">
                <a:latin typeface="Times New Roman" panose="02020603050405020304" pitchFamily="18" charset="0"/>
                <a:cs typeface="Times New Roman" panose="02020603050405020304" pitchFamily="18" charset="0"/>
              </a:rPr>
              <a:t>публикации: 20.04.2020.</a:t>
            </a:r>
            <a:endParaRPr lang="ru-RU" b="1" dirty="0">
              <a:latin typeface="Times New Roman" panose="02020603050405020304" pitchFamily="18" charset="0"/>
              <a:cs typeface="Times New Roman" panose="02020603050405020304" pitchFamily="18" charset="0"/>
            </a:endParaRPr>
          </a:p>
          <a:p>
            <a:pPr algn="just"/>
            <a:endParaRPr lang="ru-RU" sz="1400" b="1" dirty="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       С </a:t>
            </a:r>
            <a:r>
              <a:rPr lang="ru-RU" sz="1400" dirty="0">
                <a:latin typeface="Times New Roman" panose="02020603050405020304" pitchFamily="18" charset="0"/>
                <a:cs typeface="Times New Roman" panose="02020603050405020304" pitchFamily="18" charset="0"/>
              </a:rPr>
              <a:t>2012 года Центр экологического воспитания (структурное подразделение Дворца творчества детей и молодёжи г. Магнитогорска) является одним из звеньев экологического образования в городе, продолжая традиции ранее существовавшей городской станции юных натуралистов. </a:t>
            </a:r>
            <a:r>
              <a:rPr lang="ru-RU" sz="1400" dirty="0" err="1">
                <a:latin typeface="Times New Roman" panose="02020603050405020304" pitchFamily="18" charset="0"/>
                <a:cs typeface="Times New Roman" panose="02020603050405020304" pitchFamily="18" charset="0"/>
              </a:rPr>
              <a:t>Экоцентр</a:t>
            </a:r>
            <a:r>
              <a:rPr lang="ru-RU" sz="1400" dirty="0">
                <a:latin typeface="Times New Roman" panose="02020603050405020304" pitchFamily="18" charset="0"/>
                <a:cs typeface="Times New Roman" panose="02020603050405020304" pitchFamily="18" charset="0"/>
              </a:rPr>
              <a:t> включает в себя Музей природы, живой уголок и </a:t>
            </a:r>
            <a:r>
              <a:rPr lang="ru-RU" sz="1400" dirty="0" err="1">
                <a:latin typeface="Times New Roman" panose="02020603050405020304" pitchFamily="18" charset="0"/>
                <a:cs typeface="Times New Roman" panose="02020603050405020304" pitchFamily="18" charset="0"/>
              </a:rPr>
              <a:t>акватеррариумную</a:t>
            </a:r>
            <a:r>
              <a:rPr lang="ru-RU" sz="1400" dirty="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       Педагогами </a:t>
            </a:r>
            <a:r>
              <a:rPr lang="ru-RU" sz="1400" dirty="0" err="1">
                <a:latin typeface="Times New Roman" panose="02020603050405020304" pitchFamily="18" charset="0"/>
                <a:cs typeface="Times New Roman" panose="02020603050405020304" pitchFamily="18" charset="0"/>
              </a:rPr>
              <a:t>Экоцентра</a:t>
            </a:r>
            <a:r>
              <a:rPr lang="ru-RU" sz="1400" dirty="0">
                <a:latin typeface="Times New Roman" panose="02020603050405020304" pitchFamily="18" charset="0"/>
                <a:cs typeface="Times New Roman" panose="02020603050405020304" pitchFamily="18" charset="0"/>
              </a:rPr>
              <a:t> осуществляется экологическое образование в рамках основных дополнительных, общеразвивающих, общеобразовательных программ. Воспитание происходит в различных формах: изучение правил поведения в природе с помощью символов, знаков, моделей, использование календарей природы и погоды, опыты и эксперименты с природным материалом и многое другое.</a:t>
            </a:r>
            <a:endParaRPr lang="ru-RU" sz="1400" dirty="0">
              <a:latin typeface="Times New Roman" panose="02020603050405020304" pitchFamily="18" charset="0"/>
              <a:cs typeface="Times New Roman" panose="02020603050405020304" pitchFamily="18" charset="0"/>
            </a:endParaRPr>
          </a:p>
          <a:p>
            <a:pPr algn="just"/>
            <a:endParaRPr lang="ru-RU" sz="14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cstate="email"/>
          <a:srcRect/>
          <a:stretch>
            <a:fillRect/>
          </a:stretch>
        </p:blipFill>
        <p:spPr bwMode="auto">
          <a:xfrm>
            <a:off x="5267729" y="6453336"/>
            <a:ext cx="3859213"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Юннатский вестник"/>
          <p:cNvPicPr>
            <a:picLocks noChangeAspect="1" noChangeArrowheads="1"/>
          </p:cNvPicPr>
          <p:nvPr/>
        </p:nvPicPr>
        <p:blipFill>
          <a:blip r:embed="rId3"/>
          <a:srcRect/>
          <a:stretch>
            <a:fillRect/>
          </a:stretch>
        </p:blipFill>
        <p:spPr bwMode="auto">
          <a:xfrm>
            <a:off x="539552" y="620688"/>
            <a:ext cx="3257323" cy="48600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23928" y="260648"/>
            <a:ext cx="4939332" cy="5878532"/>
          </a:xfrm>
          <a:prstGeom prst="rect">
            <a:avLst/>
          </a:prstGeom>
        </p:spPr>
        <p:txBody>
          <a:bodyPr wrap="square">
            <a:spAutoFit/>
          </a:bodyPr>
          <a:lstStyle/>
          <a:p>
            <a:pPr algn="just"/>
            <a:endParaRPr lang="ru-RU" sz="1600" dirty="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      </a:t>
            </a:r>
            <a:r>
              <a:rPr lang="ru-RU" sz="1600" b="1" dirty="0" err="1" smtClean="0">
                <a:latin typeface="Times New Roman" panose="02020603050405020304" pitchFamily="18" charset="0"/>
                <a:cs typeface="Times New Roman" panose="02020603050405020304" pitchFamily="18" charset="0"/>
              </a:rPr>
              <a:t>Дзятковская</a:t>
            </a:r>
            <a:r>
              <a:rPr lang="ru-RU" sz="1600" b="1" dirty="0" smtClean="0">
                <a:latin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cs typeface="Times New Roman" panose="02020603050405020304" pitchFamily="18" charset="0"/>
              </a:rPr>
              <a:t>Е.Н. </a:t>
            </a:r>
            <a:r>
              <a:rPr lang="ru-RU" sz="1600" b="1" dirty="0" smtClean="0">
                <a:latin typeface="Times New Roman" panose="02020603050405020304" pitchFamily="18" charset="0"/>
                <a:cs typeface="Times New Roman" panose="02020603050405020304" pitchFamily="18" charset="0"/>
              </a:rPr>
              <a:t>ЭКО-ПОКОЛЕНИЕ /Е.Н. </a:t>
            </a:r>
            <a:r>
              <a:rPr lang="ru-RU" sz="1600" b="1" dirty="0" err="1" smtClean="0">
                <a:latin typeface="Times New Roman" panose="02020603050405020304" pitchFamily="18" charset="0"/>
                <a:cs typeface="Times New Roman" panose="02020603050405020304" pitchFamily="18" charset="0"/>
              </a:rPr>
              <a:t>Дзятковская</a:t>
            </a:r>
            <a:r>
              <a:rPr lang="ru-RU" sz="1600" b="1" dirty="0" smtClean="0">
                <a:latin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cs typeface="Times New Roman" panose="02020603050405020304" pitchFamily="18" charset="0"/>
              </a:rPr>
              <a:t>Иркутское областное отделение Общероссийской общественной организации «Всероссийское общество охраны природы», Сетевая кафедра ЮНЕСКО при ФГБНУ «Институт стратегии развития образования Российской академии образования» – Иркутск: </a:t>
            </a:r>
            <a:r>
              <a:rPr lang="ru-RU" sz="1600" b="1" dirty="0" smtClean="0">
                <a:latin typeface="Times New Roman" panose="02020603050405020304" pitchFamily="18" charset="0"/>
                <a:cs typeface="Times New Roman" panose="02020603050405020304" pitchFamily="18" charset="0"/>
              </a:rPr>
              <a:t>2017.- 48с.- </a:t>
            </a:r>
            <a:r>
              <a:rPr lang="en-US" sz="1600" b="1" dirty="0" smtClean="0">
                <a:latin typeface="Times New Roman" panose="02020603050405020304" pitchFamily="18" charset="0"/>
                <a:cs typeface="Times New Roman" panose="02020603050405020304" pitchFamily="18" charset="0"/>
              </a:rPr>
              <a:t>URL</a:t>
            </a:r>
            <a:r>
              <a:rPr lang="ru-RU" sz="1600" b="1" dirty="0" smtClean="0">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hlinkClick r:id="rId1"/>
              </a:rPr>
              <a:t>https://irkutskoil.ru/upload/documents/HSE/%</a:t>
            </a:r>
            <a:r>
              <a:rPr lang="en-US" sz="1600" b="1" dirty="0" smtClean="0">
                <a:latin typeface="Times New Roman" panose="02020603050405020304" pitchFamily="18" charset="0"/>
                <a:cs typeface="Times New Roman" panose="02020603050405020304" pitchFamily="18" charset="0"/>
                <a:hlinkClick r:id="rId1"/>
              </a:rPr>
              <a:t>D0%AD%D0%BA%D0%BE%D0%BF%D1%80%D0%B8%D0%B2%D1%8B%D1%87%D0%BA%D0%B8_2017.pdf</a:t>
            </a:r>
            <a:r>
              <a:rPr lang="ru-RU" sz="1600" dirty="0">
                <a:latin typeface="Times New Roman" panose="02020603050405020304" pitchFamily="18" charset="0"/>
                <a:cs typeface="Times New Roman" panose="02020603050405020304" pitchFamily="18" charset="0"/>
              </a:rPr>
              <a:t>(дата обращения: 27.04.2020). – Текст : </a:t>
            </a:r>
            <a:endParaRPr lang="ru-RU" sz="1600" b="1" dirty="0" smtClean="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электронный.</a:t>
            </a:r>
            <a:endParaRPr lang="ru-RU" sz="1400" b="1" dirty="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       Книга о </a:t>
            </a:r>
            <a:r>
              <a:rPr lang="ru-RU" sz="1400" dirty="0">
                <a:latin typeface="Times New Roman" panose="02020603050405020304" pitchFamily="18" charset="0"/>
                <a:cs typeface="Times New Roman" panose="02020603050405020304" pitchFamily="18" charset="0"/>
              </a:rPr>
              <a:t>том, какой вклад может внести каждый гражданин в обеспечение национальной безопасности страны, ее социальную стабильность, создание конкурентоспособной и экологически безопасной экономики. </a:t>
            </a:r>
            <a:endParaRPr lang="ru-RU" sz="1400" dirty="0" smtClean="0">
              <a:latin typeface="Times New Roman" panose="02020603050405020304" pitchFamily="18" charset="0"/>
              <a:cs typeface="Times New Roman" panose="02020603050405020304" pitchFamily="18" charset="0"/>
            </a:endParaRPr>
          </a:p>
          <a:p>
            <a:pPr algn="just"/>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Цель книги </a:t>
            </a:r>
            <a:r>
              <a:rPr lang="ru-RU" sz="1400" dirty="0">
                <a:latin typeface="Times New Roman" panose="02020603050405020304" pitchFamily="18" charset="0"/>
                <a:cs typeface="Times New Roman" panose="02020603050405020304" pitchFamily="18" charset="0"/>
              </a:rPr>
              <a:t>– помочь юным гражданам осознать связь своей любви к Родине, родным людям, природе с готовностью воспитывать у себя экологические </a:t>
            </a:r>
            <a:r>
              <a:rPr lang="ru-RU" sz="1400" dirty="0" smtClean="0">
                <a:latin typeface="Times New Roman" panose="02020603050405020304" pitchFamily="18" charset="0"/>
                <a:cs typeface="Times New Roman" panose="02020603050405020304" pitchFamily="18" charset="0"/>
              </a:rPr>
              <a:t>привычки. </a:t>
            </a:r>
            <a:r>
              <a:rPr lang="ru-RU" sz="1400" dirty="0">
                <a:latin typeface="Times New Roman" panose="02020603050405020304" pitchFamily="18" charset="0"/>
                <a:cs typeface="Times New Roman" panose="02020603050405020304" pitchFamily="18" charset="0"/>
              </a:rPr>
              <a:t>Экологические привычки – это не перечень готовых алгоритмов на все случаи жизни! Это принципы экологически обоснованных действий. Их применение требует размышления, понимания целостности окружающего мира и своего места в нем. </a:t>
            </a:r>
            <a:endParaRPr lang="ru-RU" sz="1400" b="1" dirty="0">
              <a:latin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a:blip r:embed="rId2" cstate="email"/>
          <a:srcRect/>
          <a:stretch>
            <a:fillRect/>
          </a:stretch>
        </p:blipFill>
        <p:spPr bwMode="auto">
          <a:xfrm>
            <a:off x="5004048" y="6453336"/>
            <a:ext cx="3859213"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95536" y="1268760"/>
            <a:ext cx="3888432" cy="369332"/>
          </a:xfrm>
          <a:prstGeom prst="rect">
            <a:avLst/>
          </a:prstGeom>
          <a:ln w="12700">
            <a:solidFill>
              <a:srgbClr val="E3F2C7"/>
            </a:solidFill>
          </a:ln>
        </p:spPr>
        <p:txBody>
          <a:bodyPr wrap="square">
            <a:spAutoFit/>
          </a:bodyPr>
          <a:lstStyle/>
          <a:p>
            <a:pPr algn="ctr"/>
            <a:endParaRPr lang="ru-RU" dirty="0"/>
          </a:p>
        </p:txBody>
      </p:sp>
      <p:sp>
        <p:nvSpPr>
          <p:cNvPr id="5" name="Прямоугольник 4"/>
          <p:cNvSpPr/>
          <p:nvPr/>
        </p:nvSpPr>
        <p:spPr>
          <a:xfrm flipH="1" flipV="1">
            <a:off x="441252" y="548680"/>
            <a:ext cx="3384000" cy="486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p:nvPr/>
        </p:nvPicPr>
        <p:blipFill rotWithShape="1">
          <a:blip r:embed="rId3"/>
          <a:srcRect/>
          <a:stretch>
            <a:fillRect/>
          </a:stretch>
        </p:blipFill>
        <p:spPr bwMode="auto">
          <a:xfrm>
            <a:off x="441252" y="548680"/>
            <a:ext cx="3384000" cy="4860000"/>
          </a:xfrm>
          <a:prstGeom prst="rect">
            <a:avLst/>
          </a:prstGeom>
          <a:ln w="19050">
            <a:solidFill>
              <a:schemeClr val="tx1"/>
            </a:solid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39952" y="548680"/>
            <a:ext cx="4680520" cy="5693866"/>
          </a:xfrm>
          <a:prstGeom prst="rect">
            <a:avLst/>
          </a:prstGeom>
        </p:spPr>
        <p:txBody>
          <a:bodyPr wrap="square">
            <a:spAutoFit/>
          </a:bodyPr>
          <a:lstStyle/>
          <a:p>
            <a:pPr algn="just"/>
            <a:r>
              <a:rPr lang="ru-RU" sz="1400"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Кашлев</a:t>
            </a:r>
            <a:r>
              <a:rPr lang="ru-RU" sz="1400" b="1" dirty="0" smtClean="0">
                <a:latin typeface="Times New Roman" panose="02020603050405020304" pitchFamily="18" charset="0"/>
                <a:cs typeface="Times New Roman" panose="02020603050405020304" pitchFamily="18" charset="0"/>
              </a:rPr>
              <a:t>,</a:t>
            </a:r>
            <a:r>
              <a:rPr lang="ru-RU" sz="1400" b="1" dirty="0">
                <a:latin typeface="Times New Roman" panose="02020603050405020304" pitchFamily="18" charset="0"/>
                <a:cs typeface="Times New Roman" panose="02020603050405020304" pitchFamily="18" charset="0"/>
              </a:rPr>
              <a:t> С. </a:t>
            </a:r>
            <a:r>
              <a:rPr lang="ru-RU" sz="1400" b="1" dirty="0" smtClean="0">
                <a:latin typeface="Times New Roman" panose="02020603050405020304" pitchFamily="18" charset="0"/>
                <a:cs typeface="Times New Roman" panose="02020603050405020304" pitchFamily="18" charset="0"/>
              </a:rPr>
              <a:t>С. Формирование экологической культуры школьников как содержательная основа деятельности образовательных организаций / С.С. </a:t>
            </a:r>
            <a:r>
              <a:rPr lang="ru-RU" sz="1400" b="1" dirty="0" err="1" smtClean="0">
                <a:latin typeface="Times New Roman" panose="02020603050405020304" pitchFamily="18" charset="0"/>
                <a:cs typeface="Times New Roman" panose="02020603050405020304" pitchFamily="18" charset="0"/>
              </a:rPr>
              <a:t>Кашлев</a:t>
            </a:r>
            <a:r>
              <a:rPr lang="ru-RU" sz="1400" b="1" dirty="0" smtClean="0">
                <a:latin typeface="Times New Roman" panose="02020603050405020304" pitchFamily="18" charset="0"/>
                <a:cs typeface="Times New Roman" panose="02020603050405020304" pitchFamily="18" charset="0"/>
              </a:rPr>
              <a:t>, Ю.М. Гришаева.- </a:t>
            </a:r>
            <a:r>
              <a:rPr lang="ru-RU" sz="1400" b="1" dirty="0">
                <a:latin typeface="Times New Roman" panose="02020603050405020304" pitchFamily="18" charset="0"/>
                <a:cs typeface="Times New Roman" panose="02020603050405020304" pitchFamily="18" charset="0"/>
              </a:rPr>
              <a:t>Текст : электронный </a:t>
            </a:r>
            <a:r>
              <a:rPr lang="ru-RU" sz="1400" b="1" dirty="0" smtClean="0">
                <a:latin typeface="Times New Roman" panose="02020603050405020304" pitchFamily="18" charset="0"/>
                <a:cs typeface="Times New Roman" panose="02020603050405020304" pitchFamily="18" charset="0"/>
              </a:rPr>
              <a:t> // Вестник </a:t>
            </a:r>
            <a:r>
              <a:rPr lang="ru-RU" sz="1400" b="1" dirty="0">
                <a:latin typeface="Times New Roman" panose="02020603050405020304" pitchFamily="18" charset="0"/>
                <a:cs typeface="Times New Roman" panose="02020603050405020304" pitchFamily="18" charset="0"/>
              </a:rPr>
              <a:t>Международной академии наук. Русская </a:t>
            </a:r>
            <a:r>
              <a:rPr lang="ru-RU" sz="1400" b="1" dirty="0" smtClean="0">
                <a:latin typeface="Times New Roman" panose="02020603050405020304" pitchFamily="18" charset="0"/>
                <a:cs typeface="Times New Roman" panose="02020603050405020304" pitchFamily="18" charset="0"/>
              </a:rPr>
              <a:t>секция: электронное </a:t>
            </a:r>
            <a:r>
              <a:rPr lang="ru-RU" sz="1400" b="1" dirty="0">
                <a:latin typeface="Times New Roman" panose="02020603050405020304" pitchFamily="18" charset="0"/>
                <a:cs typeface="Times New Roman" panose="02020603050405020304" pitchFamily="18" charset="0"/>
              </a:rPr>
              <a:t>периодическое научное издание .- 2020. </a:t>
            </a:r>
            <a:r>
              <a:rPr lang="ru-RU" sz="1400" b="1" dirty="0" smtClean="0">
                <a:latin typeface="Times New Roman" panose="02020603050405020304" pitchFamily="18" charset="0"/>
                <a:cs typeface="Times New Roman" panose="02020603050405020304" pitchFamily="18" charset="0"/>
              </a:rPr>
              <a:t>- Выпуск </a:t>
            </a:r>
            <a:r>
              <a:rPr lang="ru-RU" sz="1400" b="1" dirty="0">
                <a:latin typeface="Times New Roman" panose="02020603050405020304" pitchFamily="18" charset="0"/>
                <a:cs typeface="Times New Roman" panose="02020603050405020304" pitchFamily="18" charset="0"/>
              </a:rPr>
              <a:t>№</a:t>
            </a:r>
            <a:r>
              <a:rPr lang="ru-RU" sz="1400" b="1" dirty="0" smtClean="0">
                <a:latin typeface="Times New Roman" panose="02020603050405020304" pitchFamily="18" charset="0"/>
                <a:cs typeface="Times New Roman" panose="02020603050405020304" pitchFamily="18" charset="0"/>
              </a:rPr>
              <a:t>1. - С. 26-30.-</a:t>
            </a:r>
            <a:r>
              <a:rPr lang="en-US" sz="1400" b="1" dirty="0" smtClean="0">
                <a:latin typeface="Times New Roman" panose="02020603050405020304" pitchFamily="18" charset="0"/>
                <a:cs typeface="Times New Roman" panose="02020603050405020304" pitchFamily="18" charset="0"/>
              </a:rPr>
              <a:t> URL</a:t>
            </a:r>
            <a:r>
              <a:rPr lang="ru-RU" sz="1400" b="1" dirty="0" smtClean="0">
                <a:latin typeface="Times New Roman" panose="02020603050405020304" pitchFamily="18" charset="0"/>
                <a:cs typeface="Times New Roman" panose="02020603050405020304" pitchFamily="18" charset="0"/>
              </a:rPr>
              <a:t>: </a:t>
            </a:r>
            <a:r>
              <a:rPr lang="en-US" sz="1400" b="1" dirty="0" smtClean="0">
                <a:latin typeface="Times New Roman" panose="02020603050405020304" pitchFamily="18" charset="0"/>
                <a:cs typeface="Times New Roman" panose="02020603050405020304" pitchFamily="18" charset="0"/>
                <a:hlinkClick r:id="rId1"/>
              </a:rPr>
              <a:t>http</a:t>
            </a:r>
            <a:r>
              <a:rPr lang="en-US" sz="1400" b="1" dirty="0">
                <a:latin typeface="Times New Roman" panose="02020603050405020304" pitchFamily="18" charset="0"/>
                <a:cs typeface="Times New Roman" panose="02020603050405020304" pitchFamily="18" charset="0"/>
                <a:hlinkClick r:id="rId1"/>
              </a:rPr>
              <a:t>://www.heraldrsias.ru/journals/2020/1/422</a:t>
            </a:r>
            <a:r>
              <a:rPr lang="en-US" sz="1400" b="1" dirty="0" smtClean="0">
                <a:latin typeface="Times New Roman" panose="02020603050405020304" pitchFamily="18" charset="0"/>
                <a:cs typeface="Times New Roman" panose="02020603050405020304" pitchFamily="18" charset="0"/>
                <a:hlinkClick r:id="rId1"/>
              </a:rPr>
              <a:t>/</a:t>
            </a:r>
            <a:r>
              <a:rPr lang="ru-RU" sz="1400" b="1" dirty="0" smtClean="0">
                <a:latin typeface="Times New Roman" panose="02020603050405020304" pitchFamily="18" charset="0"/>
                <a:cs typeface="Times New Roman" panose="02020603050405020304" pitchFamily="18" charset="0"/>
              </a:rPr>
              <a:t>.</a:t>
            </a:r>
            <a:endParaRPr lang="en-US" sz="1400" b="1" dirty="0" smtClean="0">
              <a:latin typeface="Times New Roman" panose="02020603050405020304" pitchFamily="18" charset="0"/>
              <a:cs typeface="Times New Roman" panose="02020603050405020304" pitchFamily="18" charset="0"/>
            </a:endParaRPr>
          </a:p>
          <a:p>
            <a:pPr algn="just"/>
            <a:r>
              <a:rPr lang="ru-RU" sz="1400" b="1" dirty="0" smtClean="0">
                <a:latin typeface="Times New Roman" panose="02020603050405020304" pitchFamily="18" charset="0"/>
                <a:cs typeface="Times New Roman" panose="02020603050405020304" pitchFamily="18" charset="0"/>
              </a:rPr>
              <a:t> – </a:t>
            </a:r>
            <a:r>
              <a:rPr lang="ru-RU" sz="1400" b="1" dirty="0">
                <a:latin typeface="Times New Roman" panose="02020603050405020304" pitchFamily="18" charset="0"/>
                <a:cs typeface="Times New Roman" panose="02020603050405020304" pitchFamily="18" charset="0"/>
              </a:rPr>
              <a:t>Дата публикации: </a:t>
            </a:r>
            <a:r>
              <a:rPr lang="ru-RU" sz="1400" b="1" dirty="0" smtClean="0">
                <a:latin typeface="Times New Roman" panose="02020603050405020304" pitchFamily="18" charset="0"/>
                <a:cs typeface="Times New Roman" panose="02020603050405020304" pitchFamily="18" charset="0"/>
              </a:rPr>
              <a:t>22.01.2020.</a:t>
            </a:r>
            <a:endParaRPr lang="ru-RU" sz="1400" b="1" dirty="0" smtClean="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       Современная </a:t>
            </a:r>
            <a:r>
              <a:rPr lang="ru-RU" sz="1400" dirty="0">
                <a:latin typeface="Times New Roman" panose="02020603050405020304" pitchFamily="18" charset="0"/>
                <a:cs typeface="Times New Roman" panose="02020603050405020304" pitchFamily="18" charset="0"/>
              </a:rPr>
              <a:t>социокультурная ситуация, перманентная реформа системы образования любой цивилизованной страны обусловливает постоянное обновление и корректировку содержания образования. Рефлексия инновационной образовательной практики позволяет определить одной из стратегических направляющих такого обновления, способствующих конструктивному развитию </a:t>
            </a:r>
            <a:r>
              <a:rPr lang="ru-RU" sz="1400" dirty="0" err="1">
                <a:latin typeface="Times New Roman" panose="02020603050405020304" pitchFamily="18" charset="0"/>
                <a:cs typeface="Times New Roman" panose="02020603050405020304" pitchFamily="18" charset="0"/>
              </a:rPr>
              <a:t>жизнедеятельностной</a:t>
            </a:r>
            <a:r>
              <a:rPr lang="ru-RU" sz="1400" dirty="0">
                <a:latin typeface="Times New Roman" panose="02020603050405020304" pitchFamily="18" charset="0"/>
                <a:cs typeface="Times New Roman" panose="02020603050405020304" pitchFamily="18" charset="0"/>
              </a:rPr>
              <a:t> компетентности индивида, повышению уровня его </a:t>
            </a:r>
            <a:r>
              <a:rPr lang="ru-RU" sz="1400" dirty="0" err="1">
                <a:latin typeface="Times New Roman" panose="02020603050405020304" pitchFamily="18" charset="0"/>
                <a:cs typeface="Times New Roman" panose="02020603050405020304" pitchFamily="18" charset="0"/>
              </a:rPr>
              <a:t>субъектности</a:t>
            </a:r>
            <a:r>
              <a:rPr lang="ru-RU" sz="1400" dirty="0">
                <a:latin typeface="Times New Roman" panose="02020603050405020304" pitchFamily="18" charset="0"/>
                <a:cs typeface="Times New Roman" panose="02020603050405020304" pitchFamily="18" charset="0"/>
              </a:rPr>
              <a:t>, формирование экологической культуры личности. Что же такое экологическая культура человека? Что составляет её содержание? Какова структура экологической культуры личности? Как педагогу формировать экологическую культуру учащихся? Данная статья посвящена поиску ответов на эти и другие вопросы. Ключевые слова: экологическая культура, личность, содержание образования</a:t>
            </a:r>
            <a:r>
              <a:rPr lang="ru-RU" sz="1400" dirty="0" smtClean="0">
                <a:latin typeface="Times New Roman" panose="02020603050405020304" pitchFamily="18" charset="0"/>
                <a:cs typeface="Times New Roman" panose="02020603050405020304" pitchFamily="18" charset="0"/>
              </a:rPr>
              <a:t>.</a:t>
            </a:r>
            <a:endParaRPr lang="ru-RU" sz="1400" dirty="0" smtClean="0">
              <a:latin typeface="Times New Roman" panose="02020603050405020304" pitchFamily="18" charset="0"/>
              <a:cs typeface="Times New Roman" panose="02020603050405020304" pitchFamily="18" charset="0"/>
            </a:endParaRPr>
          </a:p>
        </p:txBody>
      </p:sp>
      <p:pic>
        <p:nvPicPr>
          <p:cNvPr id="13314" name="Picture 2"/>
          <p:cNvPicPr>
            <a:picLocks noChangeAspect="1" noChangeArrowheads="1"/>
          </p:cNvPicPr>
          <p:nvPr/>
        </p:nvPicPr>
        <p:blipFill>
          <a:blip r:embed="rId2" cstate="email"/>
          <a:srcRect/>
          <a:stretch>
            <a:fillRect/>
          </a:stretch>
        </p:blipFill>
        <p:spPr bwMode="auto">
          <a:xfrm>
            <a:off x="5253283" y="6453336"/>
            <a:ext cx="3859213"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http://www.heraldrsias.ru/pic/small/vestnik14_1_20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92696"/>
            <a:ext cx="3458482" cy="49320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ubsu.ru/sites/default/files/news/accounting.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692696"/>
            <a:ext cx="9143999" cy="583264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131840" y="-315416"/>
            <a:ext cx="5688632" cy="6771084"/>
          </a:xfrm>
          <a:prstGeom prst="rect">
            <a:avLst/>
          </a:prstGeom>
        </p:spPr>
        <p:txBody>
          <a:bodyPr wrap="square">
            <a:spAutoFit/>
          </a:bodyPr>
          <a:lstStyle/>
          <a:p>
            <a:pPr algn="just"/>
            <a:endParaRPr lang="ru-RU" dirty="0" smtClean="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a:p>
            <a:pPr algn="just"/>
            <a:endParaRPr lang="ru-RU" dirty="0" smtClean="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a:p>
            <a:pPr algn="just"/>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С </a:t>
            </a:r>
            <a:r>
              <a:rPr lang="ru-RU" dirty="0">
                <a:latin typeface="Times New Roman" panose="02020603050405020304" pitchFamily="18" charset="0"/>
                <a:cs typeface="Times New Roman" panose="02020603050405020304" pitchFamily="18" charset="0"/>
              </a:rPr>
              <a:t>представленными изданиями Вы можете ознакомиться в читальном зале</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библиотеки ГБУ ДПО ЧИППКРО по адресу</a:t>
            </a:r>
            <a:r>
              <a:rPr lang="ru-RU" dirty="0" smtClean="0">
                <a:latin typeface="Times New Roman" panose="02020603050405020304" pitchFamily="18" charset="0"/>
                <a:cs typeface="Times New Roman" panose="02020603050405020304" pitchFamily="18" charset="0"/>
              </a:rPr>
              <a:t>:</a:t>
            </a:r>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 г. Челябинск, ул. Красноармейская, 88.</a:t>
            </a:r>
            <a:endParaRPr lang="ru-RU" dirty="0">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Телефон для справок:</a:t>
            </a:r>
            <a:endParaRPr lang="ru-RU" dirty="0">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(351)266-29-08;</a:t>
            </a:r>
            <a:endParaRPr lang="ru-RU" dirty="0">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E-</a:t>
            </a:r>
            <a:r>
              <a:rPr lang="ru-RU" dirty="0" err="1">
                <a:latin typeface="Times New Roman" panose="02020603050405020304" pitchFamily="18" charset="0"/>
                <a:cs typeface="Times New Roman" panose="02020603050405020304" pitchFamily="18" charset="0"/>
              </a:rPr>
              <a:t>mail</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bibl_chippkro@mail</a:t>
            </a:r>
            <a:endParaRPr lang="ru-RU" dirty="0" smtClean="0">
              <a:latin typeface="Times New Roman" panose="02020603050405020304" pitchFamily="18" charset="0"/>
              <a:cs typeface="Times New Roman" panose="02020603050405020304" pitchFamily="18" charset="0"/>
            </a:endParaRPr>
          </a:p>
          <a:p>
            <a:pPr algn="r"/>
            <a:endParaRPr lang="ru-RU" dirty="0">
              <a:latin typeface="Times New Roman" panose="02020603050405020304" pitchFamily="18" charset="0"/>
              <a:cs typeface="Times New Roman" panose="02020603050405020304" pitchFamily="18" charset="0"/>
            </a:endParaRPr>
          </a:p>
          <a:p>
            <a:pPr algn="r"/>
            <a:endParaRPr lang="ru-RU" sz="1400" dirty="0" smtClean="0">
              <a:latin typeface="Times New Roman" panose="02020603050405020304" pitchFamily="18" charset="0"/>
              <a:cs typeface="Times New Roman" panose="02020603050405020304" pitchFamily="18" charset="0"/>
            </a:endParaRPr>
          </a:p>
          <a:p>
            <a:pPr algn="r"/>
            <a:endParaRPr lang="ru-RU" sz="1400" dirty="0">
              <a:latin typeface="Times New Roman" panose="02020603050405020304" pitchFamily="18" charset="0"/>
              <a:cs typeface="Times New Roman" panose="02020603050405020304" pitchFamily="18" charset="0"/>
            </a:endParaRPr>
          </a:p>
          <a:p>
            <a:pPr algn="r"/>
            <a:endParaRPr lang="ru-RU" sz="1400" dirty="0" smtClean="0">
              <a:latin typeface="Times New Roman" panose="02020603050405020304" pitchFamily="18" charset="0"/>
              <a:cs typeface="Times New Roman" panose="02020603050405020304" pitchFamily="18" charset="0"/>
            </a:endParaRPr>
          </a:p>
          <a:p>
            <a:pPr algn="r"/>
            <a:endParaRPr lang="ru-RU" sz="1400" dirty="0">
              <a:latin typeface="Times New Roman" panose="02020603050405020304" pitchFamily="18" charset="0"/>
              <a:cs typeface="Times New Roman" panose="02020603050405020304" pitchFamily="18" charset="0"/>
            </a:endParaRPr>
          </a:p>
          <a:p>
            <a:pPr algn="r"/>
            <a:endParaRPr lang="ru-RU" sz="1400" dirty="0" smtClean="0">
              <a:latin typeface="Times New Roman" panose="02020603050405020304" pitchFamily="18" charset="0"/>
              <a:cs typeface="Times New Roman" panose="02020603050405020304" pitchFamily="18" charset="0"/>
            </a:endParaRPr>
          </a:p>
          <a:p>
            <a:pPr algn="r"/>
            <a:endParaRPr lang="ru-RU" sz="1400" dirty="0">
              <a:latin typeface="Times New Roman" panose="02020603050405020304" pitchFamily="18" charset="0"/>
              <a:cs typeface="Times New Roman" panose="02020603050405020304" pitchFamily="18" charset="0"/>
            </a:endParaRPr>
          </a:p>
          <a:p>
            <a:pPr algn="r"/>
            <a:endParaRPr lang="ru-RU" sz="1400" dirty="0" smtClean="0">
              <a:latin typeface="Times New Roman" panose="02020603050405020304" pitchFamily="18" charset="0"/>
              <a:cs typeface="Times New Roman" panose="02020603050405020304" pitchFamily="18" charset="0"/>
            </a:endParaRPr>
          </a:p>
          <a:p>
            <a:pPr algn="r"/>
            <a:endParaRPr lang="ru-RU" sz="1400" dirty="0">
              <a:latin typeface="Times New Roman" panose="02020603050405020304" pitchFamily="18" charset="0"/>
              <a:cs typeface="Times New Roman" panose="02020603050405020304" pitchFamily="18" charset="0"/>
            </a:endParaRPr>
          </a:p>
          <a:p>
            <a:pPr algn="r"/>
            <a:endParaRPr lang="ru-RU" sz="1400" dirty="0" smtClean="0">
              <a:latin typeface="Times New Roman" panose="02020603050405020304" pitchFamily="18" charset="0"/>
              <a:cs typeface="Times New Roman" panose="02020603050405020304" pitchFamily="18" charset="0"/>
            </a:endParaRPr>
          </a:p>
          <a:p>
            <a:pPr algn="r"/>
            <a:endParaRPr lang="ru-RU" sz="1400" dirty="0">
              <a:latin typeface="Times New Roman" panose="02020603050405020304" pitchFamily="18" charset="0"/>
              <a:cs typeface="Times New Roman" panose="02020603050405020304" pitchFamily="18" charset="0"/>
            </a:endParaRPr>
          </a:p>
          <a:p>
            <a:pPr algn="r"/>
            <a:r>
              <a:rPr lang="ru-RU" sz="1400" dirty="0" smtClean="0">
                <a:latin typeface="Times New Roman" panose="02020603050405020304" pitchFamily="18" charset="0"/>
                <a:cs typeface="Times New Roman" panose="02020603050405020304" pitchFamily="18" charset="0"/>
              </a:rPr>
              <a:t>Презентацию </a:t>
            </a:r>
            <a:r>
              <a:rPr lang="ru-RU" sz="1400" dirty="0">
                <a:latin typeface="Times New Roman" panose="02020603050405020304" pitchFamily="18" charset="0"/>
                <a:cs typeface="Times New Roman" panose="02020603050405020304" pitchFamily="18" charset="0"/>
              </a:rPr>
              <a:t>подготовила:</a:t>
            </a:r>
            <a:endParaRPr lang="ru-RU" sz="1400" dirty="0">
              <a:latin typeface="Times New Roman" panose="02020603050405020304" pitchFamily="18" charset="0"/>
              <a:cs typeface="Times New Roman" panose="02020603050405020304" pitchFamily="18" charset="0"/>
            </a:endParaRPr>
          </a:p>
          <a:p>
            <a:pPr algn="r"/>
            <a:r>
              <a:rPr lang="ru-RU" sz="1400" dirty="0">
                <a:latin typeface="Times New Roman" panose="02020603050405020304" pitchFamily="18" charset="0"/>
                <a:cs typeface="Times New Roman" panose="02020603050405020304" pitchFamily="18" charset="0"/>
              </a:rPr>
              <a:t>заведующий библиотекой ГБУ ДПО</a:t>
            </a:r>
            <a:endParaRPr lang="ru-RU" sz="1400" dirty="0">
              <a:latin typeface="Times New Roman" panose="02020603050405020304" pitchFamily="18" charset="0"/>
              <a:cs typeface="Times New Roman" panose="02020603050405020304" pitchFamily="18" charset="0"/>
            </a:endParaRPr>
          </a:p>
          <a:p>
            <a:pPr algn="r"/>
            <a:r>
              <a:rPr lang="ru-RU" sz="1400" dirty="0">
                <a:latin typeface="Times New Roman" panose="02020603050405020304" pitchFamily="18" charset="0"/>
                <a:cs typeface="Times New Roman" panose="02020603050405020304" pitchFamily="18" charset="0"/>
              </a:rPr>
              <a:t>ЧИППКРО Худякова Ольга Сергеевна</a:t>
            </a:r>
            <a:endParaRPr lang="ru-RU" sz="1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1" cstate="email"/>
          <a:srcRect/>
          <a:stretch>
            <a:fillRect/>
          </a:stretch>
        </p:blipFill>
        <p:spPr bwMode="auto">
          <a:xfrm>
            <a:off x="5220072" y="6502729"/>
            <a:ext cx="3859213"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283968" y="404664"/>
            <a:ext cx="4608512" cy="5632311"/>
          </a:xfrm>
          <a:prstGeom prst="rect">
            <a:avLst/>
          </a:prstGeom>
          <a:ln>
            <a:noFill/>
          </a:ln>
        </p:spPr>
        <p:txBody>
          <a:bodyPr wrap="square">
            <a:spAutoFit/>
          </a:bodyPr>
          <a:lstStyle/>
          <a:p>
            <a:pPr algn="just"/>
            <a:r>
              <a:rPr lang="ru-RU" sz="1600" b="1" dirty="0" smtClean="0">
                <a:latin typeface="Times New Roman" panose="02020603050405020304" pitchFamily="18" charset="0"/>
                <a:cs typeface="Times New Roman" panose="02020603050405020304" pitchFamily="18" charset="0"/>
              </a:rPr>
              <a:t>      Основы </a:t>
            </a:r>
            <a:r>
              <a:rPr lang="ru-RU" sz="1600" b="1" dirty="0">
                <a:latin typeface="Times New Roman" panose="02020603050405020304" pitchFamily="18" charset="0"/>
                <a:cs typeface="Times New Roman" panose="02020603050405020304" pitchFamily="18" charset="0"/>
              </a:rPr>
              <a:t>государственной политики в области экологического развития Российской Федерации на период до 2030 года</a:t>
            </a:r>
            <a:endParaRPr lang="ru-RU" sz="1600" b="1" dirty="0">
              <a:latin typeface="Times New Roman" panose="02020603050405020304" pitchFamily="18" charset="0"/>
              <a:cs typeface="Times New Roman" panose="02020603050405020304" pitchFamily="18" charset="0"/>
            </a:endParaRPr>
          </a:p>
          <a:p>
            <a:pPr algn="just"/>
            <a:r>
              <a:rPr lang="ru-RU" sz="1600" b="1" dirty="0" smtClean="0">
                <a:latin typeface="Times New Roman" panose="02020603050405020304" pitchFamily="18" charset="0"/>
                <a:cs typeface="Times New Roman" panose="02020603050405020304" pitchFamily="18" charset="0"/>
              </a:rPr>
              <a:t>(</a:t>
            </a:r>
            <a:r>
              <a:rPr lang="ru-RU" sz="1600" b="1" dirty="0">
                <a:latin typeface="Times New Roman" panose="02020603050405020304" pitchFamily="18" charset="0"/>
                <a:cs typeface="Times New Roman" panose="02020603050405020304" pitchFamily="18" charset="0"/>
              </a:rPr>
              <a:t>утв. Президентом РФ от 30 апреля 2012 г</a:t>
            </a:r>
            <a:r>
              <a:rPr lang="ru-RU" sz="1600" b="1" dirty="0" smtClean="0">
                <a:latin typeface="Times New Roman" panose="02020603050405020304" pitchFamily="18" charset="0"/>
                <a:cs typeface="Times New Roman" panose="02020603050405020304" pitchFamily="18" charset="0"/>
              </a:rPr>
              <a:t>.).-</a:t>
            </a:r>
            <a:r>
              <a:rPr lang="en-US" sz="1600" b="1" dirty="0" smtClean="0">
                <a:latin typeface="Times New Roman" panose="02020603050405020304" pitchFamily="18" charset="0"/>
                <a:cs typeface="Times New Roman" panose="02020603050405020304" pitchFamily="18" charset="0"/>
              </a:rPr>
              <a:t>URL</a:t>
            </a:r>
            <a:r>
              <a:rPr lang="ru-RU" sz="1600" b="1" dirty="0" smtClean="0">
                <a:latin typeface="Times New Roman" panose="02020603050405020304" pitchFamily="18" charset="0"/>
                <a:cs typeface="Times New Roman" panose="02020603050405020304" pitchFamily="18" charset="0"/>
              </a:rPr>
              <a:t>:</a:t>
            </a:r>
            <a:r>
              <a:rPr lang="en-US" sz="1600"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hlinkClick r:id="rId2"/>
              </a:rPr>
              <a:t>https</a:t>
            </a:r>
            <a:r>
              <a:rPr lang="en-US" sz="1600"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hlinkClick r:id="rId2"/>
              </a:rPr>
              <a:t>://base.garant.ru/70169264/#</a:t>
            </a:r>
            <a:r>
              <a:rPr lang="en-US" sz="1600"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hlinkClick r:id="rId2"/>
              </a:rPr>
              <a:t>friends</a:t>
            </a:r>
            <a:endParaRPr lang="ru-RU" sz="1600"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r>
              <a:rPr lang="ru-RU" sz="1600" b="1" dirty="0" smtClean="0">
                <a:latin typeface="Times New Roman" panose="02020603050405020304" pitchFamily="18" charset="0"/>
                <a:cs typeface="Times New Roman" panose="02020603050405020304" pitchFamily="18" charset="0"/>
              </a:rPr>
              <a:t>(</a:t>
            </a:r>
            <a:r>
              <a:rPr lang="ru-RU" sz="1600" b="1" dirty="0">
                <a:latin typeface="Times New Roman" panose="02020603050405020304" pitchFamily="18" charset="0"/>
                <a:cs typeface="Times New Roman" panose="02020603050405020304" pitchFamily="18" charset="0"/>
              </a:rPr>
              <a:t>дата обращения: 07.05.2020). – Текст : электронный.</a:t>
            </a:r>
            <a:endParaRPr lang="ru-RU" sz="1600" b="1" dirty="0">
              <a:latin typeface="Times New Roman" panose="02020603050405020304" pitchFamily="18" charset="0"/>
              <a:cs typeface="Times New Roman" panose="02020603050405020304" pitchFamily="18" charset="0"/>
            </a:endParaRPr>
          </a:p>
          <a:p>
            <a:endParaRPr lang="ru-RU" sz="1600" b="1" dirty="0" smtClean="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         Документ </a:t>
            </a:r>
            <a:r>
              <a:rPr lang="ru-RU" sz="1400" dirty="0">
                <a:latin typeface="Times New Roman" panose="02020603050405020304" pitchFamily="18" charset="0"/>
                <a:cs typeface="Times New Roman" panose="02020603050405020304" pitchFamily="18" charset="0"/>
              </a:rPr>
              <a:t>определяет стратегические цели и основные задачи государства в области охраны окружающей среды и обеспечения экологической безопасности и механизмы их реализации</a:t>
            </a:r>
            <a:endParaRPr lang="ru-RU" sz="1400" dirty="0">
              <a:latin typeface="Times New Roman" panose="02020603050405020304" pitchFamily="18" charset="0"/>
              <a:cs typeface="Times New Roman" panose="02020603050405020304" pitchFamily="18" charset="0"/>
            </a:endParaRPr>
          </a:p>
          <a:p>
            <a:pPr algn="just"/>
            <a:r>
              <a:rPr lang="ru-RU" sz="1400" dirty="0">
                <a:latin typeface="Times New Roman" panose="02020603050405020304" pitchFamily="18" charset="0"/>
                <a:cs typeface="Times New Roman" panose="02020603050405020304" pitchFamily="18" charset="0"/>
              </a:rPr>
              <a:t>Оглавление:	</a:t>
            </a:r>
            <a:endParaRPr lang="ru-RU" sz="1400" dirty="0" smtClean="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I</a:t>
            </a:r>
            <a:r>
              <a:rPr lang="ru-RU" sz="1400" dirty="0">
                <a:latin typeface="Times New Roman" panose="02020603050405020304" pitchFamily="18" charset="0"/>
                <a:cs typeface="Times New Roman" panose="02020603050405020304" pitchFamily="18" charset="0"/>
              </a:rPr>
              <a:t>. Общие положения</a:t>
            </a:r>
            <a:endParaRPr lang="ru-RU" sz="1400" dirty="0">
              <a:latin typeface="Times New Roman" panose="02020603050405020304" pitchFamily="18" charset="0"/>
              <a:cs typeface="Times New Roman" panose="02020603050405020304" pitchFamily="18" charset="0"/>
            </a:endParaRPr>
          </a:p>
          <a:p>
            <a:pPr algn="just"/>
            <a:r>
              <a:rPr lang="ru-RU" sz="1400" dirty="0">
                <a:latin typeface="Times New Roman" panose="02020603050405020304" pitchFamily="18" charset="0"/>
                <a:cs typeface="Times New Roman" panose="02020603050405020304" pitchFamily="18" charset="0"/>
              </a:rPr>
              <a:t>II. Стратегическая цель и принципы государственной политики в области экологического развития</a:t>
            </a:r>
            <a:endParaRPr lang="ru-RU" sz="1400" dirty="0">
              <a:latin typeface="Times New Roman" panose="02020603050405020304" pitchFamily="18" charset="0"/>
              <a:cs typeface="Times New Roman" panose="02020603050405020304" pitchFamily="18" charset="0"/>
            </a:endParaRPr>
          </a:p>
          <a:p>
            <a:pPr algn="just"/>
            <a:r>
              <a:rPr lang="ru-RU" sz="1400" dirty="0">
                <a:latin typeface="Times New Roman" panose="02020603050405020304" pitchFamily="18" charset="0"/>
                <a:cs typeface="Times New Roman" panose="02020603050405020304" pitchFamily="18" charset="0"/>
              </a:rPr>
              <a:t>III. Основные задачи государственной политики в области экологического развития</a:t>
            </a:r>
            <a:endParaRPr lang="ru-RU" sz="1400" dirty="0">
              <a:latin typeface="Times New Roman" panose="02020603050405020304" pitchFamily="18" charset="0"/>
              <a:cs typeface="Times New Roman" panose="02020603050405020304" pitchFamily="18" charset="0"/>
            </a:endParaRPr>
          </a:p>
          <a:p>
            <a:pPr algn="just"/>
            <a:r>
              <a:rPr lang="ru-RU" sz="1400" dirty="0">
                <a:latin typeface="Times New Roman" panose="02020603050405020304" pitchFamily="18" charset="0"/>
                <a:cs typeface="Times New Roman" panose="02020603050405020304" pitchFamily="18" charset="0"/>
              </a:rPr>
              <a:t>IV. Основные механизмы реализации государственной политики в области экологического развития</a:t>
            </a:r>
            <a:endParaRPr lang="ru-RU" sz="1400" dirty="0" smtClean="0">
              <a:latin typeface="Times New Roman" panose="02020603050405020304" pitchFamily="18" charset="0"/>
              <a:cs typeface="Times New Roman" panose="02020603050405020304" pitchFamily="18" charset="0"/>
            </a:endParaRPr>
          </a:p>
          <a:p>
            <a:endParaRPr lang="ru-RU" sz="1600" b="1" dirty="0">
              <a:latin typeface="Times New Roman" panose="02020603050405020304" pitchFamily="18" charset="0"/>
              <a:cs typeface="Times New Roman" panose="02020603050405020304" pitchFamily="18" charset="0"/>
            </a:endParaRPr>
          </a:p>
          <a:p>
            <a:endParaRPr lang="ru-RU" sz="1600" b="1" dirty="0" smtClean="0">
              <a:latin typeface="Times New Roman" panose="02020603050405020304" pitchFamily="18" charset="0"/>
              <a:cs typeface="Times New Roman" panose="02020603050405020304" pitchFamily="18" charset="0"/>
            </a:endParaRPr>
          </a:p>
          <a:p>
            <a:endParaRPr lang="ru-RU" sz="1600" b="1" dirty="0">
              <a:latin typeface="Times New Roman" panose="02020603050405020304" pitchFamily="18" charset="0"/>
              <a:cs typeface="Times New Roman" panose="02020603050405020304" pitchFamily="18" charset="0"/>
            </a:endParaRPr>
          </a:p>
          <a:p>
            <a:endParaRPr lang="ru-RU" sz="1600"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67544" y="620688"/>
            <a:ext cx="3420000" cy="486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683568" y="1268760"/>
            <a:ext cx="3096344" cy="1631216"/>
          </a:xfrm>
          <a:prstGeom prst="rect">
            <a:avLst/>
          </a:prstGeom>
        </p:spPr>
        <p:txBody>
          <a:bodyPr wrap="square">
            <a:spAutoFit/>
          </a:bodyPr>
          <a:lstStyle/>
          <a:p>
            <a:pPr algn="ctr"/>
            <a:r>
              <a:rPr lang="ru-RU" sz="2000" b="1" dirty="0">
                <a:latin typeface="Times New Roman" panose="02020603050405020304" pitchFamily="18" charset="0"/>
                <a:cs typeface="Times New Roman" panose="02020603050405020304" pitchFamily="18" charset="0"/>
              </a:rPr>
              <a:t>Основы государственной политики в области экологического развития Российской Федерации на период до 2030 года</a:t>
            </a:r>
            <a:endParaRPr lang="ru-RU" sz="2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11960" y="692696"/>
            <a:ext cx="4608512" cy="6032421"/>
          </a:xfrm>
          <a:prstGeom prst="rect">
            <a:avLst/>
          </a:prstGeom>
        </p:spPr>
        <p:txBody>
          <a:bodyPr wrap="square">
            <a:spAutoFit/>
          </a:bodyPr>
          <a:lstStyle/>
          <a:p>
            <a:pPr algn="just"/>
            <a:r>
              <a:rPr lang="ru-RU" sz="1600" b="1" dirty="0" smtClean="0">
                <a:latin typeface="Times New Roman" panose="02020603050405020304" pitchFamily="18" charset="0"/>
                <a:cs typeface="Times New Roman" panose="02020603050405020304" pitchFamily="18" charset="0"/>
              </a:rPr>
              <a:t>      Паспорт </a:t>
            </a:r>
            <a:r>
              <a:rPr lang="ru-RU" sz="1600" b="1" dirty="0">
                <a:latin typeface="Times New Roman" panose="02020603050405020304" pitchFamily="18" charset="0"/>
                <a:cs typeface="Times New Roman" panose="02020603050405020304" pitchFamily="18" charset="0"/>
              </a:rPr>
              <a:t>национального проекта «Экология</a:t>
            </a:r>
            <a:r>
              <a:rPr lang="ru-RU" sz="1600" b="1" dirty="0" smtClean="0">
                <a:latin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cs typeface="Times New Roman" panose="02020603050405020304" pitchFamily="18" charset="0"/>
              </a:rPr>
              <a:t>: Заседание президиума Совета при Президенте Российской Федерации по стратегическому развитию и национальным </a:t>
            </a:r>
            <a:r>
              <a:rPr lang="ru-RU" sz="1600" b="1" dirty="0" smtClean="0">
                <a:latin typeface="Times New Roman" panose="02020603050405020304" pitchFamily="18" charset="0"/>
                <a:cs typeface="Times New Roman" panose="02020603050405020304" pitchFamily="18" charset="0"/>
              </a:rPr>
              <a:t>проектам 24 декабря 2018 года. – </a:t>
            </a:r>
            <a:r>
              <a:rPr lang="en-US" sz="1600" b="1" dirty="0" smtClean="0">
                <a:latin typeface="Times New Roman" panose="02020603050405020304" pitchFamily="18" charset="0"/>
                <a:cs typeface="Times New Roman" panose="02020603050405020304" pitchFamily="18" charset="0"/>
              </a:rPr>
              <a:t>URL</a:t>
            </a:r>
            <a:r>
              <a:rPr lang="ru-RU" sz="1600" b="1" dirty="0" smtClean="0">
                <a:latin typeface="Times New Roman" panose="02020603050405020304" pitchFamily="18" charset="0"/>
                <a:cs typeface="Times New Roman" panose="02020603050405020304" pitchFamily="18" charset="0"/>
              </a:rPr>
              <a:t>:</a:t>
            </a:r>
            <a:endParaRPr lang="ru-RU" sz="1600" b="1" dirty="0" smtClean="0">
              <a:latin typeface="Times New Roman" panose="02020603050405020304" pitchFamily="18" charset="0"/>
              <a:cs typeface="Times New Roman" panose="02020603050405020304" pitchFamily="18" charset="0"/>
            </a:endParaRPr>
          </a:p>
          <a:p>
            <a:pPr algn="just"/>
            <a:r>
              <a:rPr lang="en-US" sz="1600" b="1" dirty="0" smtClean="0">
                <a:latin typeface="Times New Roman" panose="02020603050405020304" pitchFamily="18" charset="0"/>
                <a:cs typeface="Times New Roman" panose="02020603050405020304" pitchFamily="18" charset="0"/>
                <a:hlinkClick r:id="rId1"/>
              </a:rPr>
              <a:t>http</a:t>
            </a:r>
            <a:r>
              <a:rPr lang="en-US" sz="1600" b="1" dirty="0">
                <a:latin typeface="Times New Roman" panose="02020603050405020304" pitchFamily="18" charset="0"/>
                <a:cs typeface="Times New Roman" panose="02020603050405020304" pitchFamily="18" charset="0"/>
                <a:hlinkClick r:id="rId1"/>
              </a:rPr>
              <a:t>://government.ru/info/35569</a:t>
            </a:r>
            <a:r>
              <a:rPr lang="en-US" sz="1600" b="1" dirty="0" smtClean="0">
                <a:latin typeface="Times New Roman" panose="02020603050405020304" pitchFamily="18" charset="0"/>
                <a:cs typeface="Times New Roman" panose="02020603050405020304" pitchFamily="18" charset="0"/>
                <a:hlinkClick r:id="rId1"/>
              </a:rPr>
              <a:t>/</a:t>
            </a:r>
            <a:r>
              <a:rPr lang="ru-RU" sz="1600" b="1" dirty="0" smtClean="0">
                <a:latin typeface="Times New Roman" panose="02020603050405020304" pitchFamily="18" charset="0"/>
                <a:cs typeface="Times New Roman" panose="02020603050405020304" pitchFamily="18" charset="0"/>
              </a:rPr>
              <a:t>(</a:t>
            </a:r>
            <a:r>
              <a:rPr lang="ru-RU" sz="1600" b="1" dirty="0">
                <a:latin typeface="Times New Roman" panose="02020603050405020304" pitchFamily="18" charset="0"/>
                <a:cs typeface="Times New Roman" panose="02020603050405020304" pitchFamily="18" charset="0"/>
              </a:rPr>
              <a:t>дата обращения: </a:t>
            </a:r>
            <a:r>
              <a:rPr lang="ru-RU" sz="1600" b="1" dirty="0" smtClean="0">
                <a:latin typeface="Times New Roman" panose="02020603050405020304" pitchFamily="18" charset="0"/>
                <a:cs typeface="Times New Roman" panose="02020603050405020304" pitchFamily="18" charset="0"/>
              </a:rPr>
              <a:t>27.04.2020</a:t>
            </a:r>
            <a:r>
              <a:rPr lang="ru-RU" sz="1600" b="1" dirty="0">
                <a:latin typeface="Times New Roman" panose="02020603050405020304" pitchFamily="18" charset="0"/>
                <a:cs typeface="Times New Roman" panose="02020603050405020304" pitchFamily="18" charset="0"/>
              </a:rPr>
              <a:t>). – Текст : электронный</a:t>
            </a:r>
            <a:r>
              <a:rPr lang="ru-RU" sz="1600" b="1" dirty="0" smtClean="0">
                <a:latin typeface="Times New Roman" panose="02020603050405020304" pitchFamily="18" charset="0"/>
                <a:cs typeface="Times New Roman" panose="02020603050405020304" pitchFamily="18" charset="0"/>
              </a:rPr>
              <a:t>.</a:t>
            </a:r>
            <a:endParaRPr lang="ru-RU" sz="1600" b="1" dirty="0" smtClean="0">
              <a:latin typeface="Times New Roman" panose="02020603050405020304" pitchFamily="18" charset="0"/>
              <a:cs typeface="Times New Roman" panose="02020603050405020304" pitchFamily="18" charset="0"/>
            </a:endParaRPr>
          </a:p>
          <a:p>
            <a:pPr algn="just" fontAlgn="base"/>
            <a:endParaRPr lang="ru-RU" sz="1400" dirty="0" smtClean="0">
              <a:latin typeface="Times New Roman" panose="02020603050405020304" pitchFamily="18" charset="0"/>
              <a:cs typeface="Times New Roman" panose="02020603050405020304" pitchFamily="18" charset="0"/>
            </a:endParaRPr>
          </a:p>
          <a:p>
            <a:pPr algn="just" fontAlgn="base"/>
            <a:r>
              <a:rPr lang="ru-RU" sz="1400" dirty="0" smtClean="0">
                <a:latin typeface="Times New Roman" panose="02020603050405020304" pitchFamily="18" charset="0"/>
                <a:cs typeface="Times New Roman" panose="02020603050405020304" pitchFamily="18" charset="0"/>
              </a:rPr>
              <a:t>     Паспорт </a:t>
            </a:r>
            <a:r>
              <a:rPr lang="ru-RU" sz="1400" dirty="0">
                <a:latin typeface="Times New Roman" panose="02020603050405020304" pitchFamily="18" charset="0"/>
                <a:cs typeface="Times New Roman" panose="02020603050405020304" pitchFamily="18" charset="0"/>
              </a:rPr>
              <a:t>нацпроекта разработан Минприроды России во исполнение Указа Президента Российской Федерации от 7 мая 2018 года № 204 «О национальных целях и стратегических задачах развития Российской Федерации на период до 2024 года» и включает в себя 11 федеральных проектов: «Чистая страна», «Комплексная система обращения с твердыми коммунальными отходами», «Инфраструктура для обращения с отходами I-II классов опасности», «Чистый воздух», «Чистая вода», «Оздоровление Волги», «Сохранение озера Байкал», «Сохранение уникальных водных объектов», «Сохранение биологического разнообразия и развитие экологического туризма», «Сохранение лесов» и «Внедрение наилучших доступных технологий».</a:t>
            </a:r>
            <a:endParaRPr lang="ru-RU" sz="1400" dirty="0">
              <a:latin typeface="Times New Roman" panose="02020603050405020304" pitchFamily="18" charset="0"/>
              <a:cs typeface="Times New Roman" panose="02020603050405020304" pitchFamily="18" charset="0"/>
            </a:endParaRPr>
          </a:p>
          <a:p>
            <a:pPr algn="just" fontAlgn="base"/>
            <a:r>
              <a:rPr lang="ru-RU" sz="1400" dirty="0">
                <a:latin typeface="Times New Roman" panose="02020603050405020304" pitchFamily="18" charset="0"/>
                <a:cs typeface="Times New Roman" panose="02020603050405020304" pitchFamily="18" charset="0"/>
              </a:rPr>
              <a:t>Срок реализации нацпроекта: с октября 2018 года по 2024 год (включительно).</a:t>
            </a:r>
            <a:endParaRPr lang="ru-RU" sz="1400" dirty="0">
              <a:latin typeface="Times New Roman" panose="02020603050405020304" pitchFamily="18" charset="0"/>
              <a:cs typeface="Times New Roman" panose="02020603050405020304" pitchFamily="18" charset="0"/>
            </a:endParaRPr>
          </a:p>
          <a:p>
            <a:pPr algn="just"/>
            <a:endParaRPr lang="ru-RU" sz="1200" dirty="0">
              <a:latin typeface="Times New Roman" panose="02020603050405020304" pitchFamily="18" charset="0"/>
              <a:cs typeface="Times New Roman" panose="02020603050405020304" pitchFamily="18" charset="0"/>
            </a:endParaRPr>
          </a:p>
          <a:p>
            <a:pPr algn="just"/>
            <a:endParaRPr lang="ru-RU" sz="1200" dirty="0">
              <a:latin typeface="Times New Roman" panose="02020603050405020304" pitchFamily="18" charset="0"/>
              <a:cs typeface="Times New Roman" panose="02020603050405020304" pitchFamily="18" charset="0"/>
            </a:endParaRPr>
          </a:p>
          <a:p>
            <a:pPr algn="just"/>
            <a:endParaRPr lang="ru-RU" sz="1200" dirty="0" smtClean="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cstate="email"/>
          <a:srcRect/>
          <a:stretch>
            <a:fillRect/>
          </a:stretch>
        </p:blipFill>
        <p:spPr bwMode="auto">
          <a:xfrm>
            <a:off x="5076056" y="6453336"/>
            <a:ext cx="3859213"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https://avatars.mds.yandex.net/get-zen_doc/1661842/pub_5e044c5a3d5f6900ae920296_5e044cab4e057700b19e19d2/scale_1200"/>
          <p:cNvPicPr>
            <a:picLocks noChangeAspect="1" noChangeArrowheads="1"/>
          </p:cNvPicPr>
          <p:nvPr/>
        </p:nvPicPr>
        <p:blipFill>
          <a:blip r:embed="rId3"/>
          <a:srcRect/>
          <a:stretch>
            <a:fillRect/>
          </a:stretch>
        </p:blipFill>
        <p:spPr bwMode="auto">
          <a:xfrm>
            <a:off x="299637" y="836712"/>
            <a:ext cx="3552283" cy="46800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103567" y="404664"/>
            <a:ext cx="4572889" cy="5447645"/>
          </a:xfrm>
          <a:prstGeom prst="rect">
            <a:avLst/>
          </a:prstGeom>
        </p:spPr>
        <p:txBody>
          <a:bodyPr wrap="square">
            <a:spAutoFit/>
          </a:bodyPr>
          <a:lstStyle/>
          <a:p>
            <a:pPr algn="just"/>
            <a:endParaRPr lang="ru-RU" sz="1400" b="1" dirty="0" smtClean="0">
              <a:latin typeface="Times New Roman" panose="02020603050405020304" pitchFamily="18" charset="0"/>
              <a:cs typeface="Times New Roman" panose="02020603050405020304" pitchFamily="18" charset="0"/>
            </a:endParaRPr>
          </a:p>
          <a:p>
            <a:pPr algn="just"/>
            <a:r>
              <a:rPr lang="ru-RU" sz="1600" b="1" dirty="0" smtClean="0">
                <a:latin typeface="Times New Roman" panose="02020603050405020304" pitchFamily="18" charset="0"/>
                <a:cs typeface="Times New Roman" panose="02020603050405020304" pitchFamily="18" charset="0"/>
              </a:rPr>
              <a:t>      Концепция по формированию экологической культуры населения Челябинской области до </a:t>
            </a:r>
            <a:r>
              <a:rPr lang="ru-RU" sz="1600" b="1" dirty="0">
                <a:latin typeface="Times New Roman" panose="02020603050405020304" pitchFamily="18" charset="0"/>
                <a:cs typeface="Times New Roman" panose="02020603050405020304" pitchFamily="18" charset="0"/>
              </a:rPr>
              <a:t>2025 </a:t>
            </a:r>
            <a:r>
              <a:rPr lang="ru-RU" sz="1600" b="1" dirty="0" smtClean="0">
                <a:latin typeface="Times New Roman" panose="02020603050405020304" pitchFamily="18" charset="0"/>
                <a:cs typeface="Times New Roman" panose="02020603050405020304" pitchFamily="18" charset="0"/>
              </a:rPr>
              <a:t>года (в </a:t>
            </a:r>
            <a:r>
              <a:rPr lang="ru-RU" sz="1600" b="1" dirty="0">
                <a:latin typeface="Times New Roman" panose="02020603050405020304" pitchFamily="18" charset="0"/>
                <a:cs typeface="Times New Roman" panose="02020603050405020304" pitchFamily="18" charset="0"/>
              </a:rPr>
              <a:t>ред. Постановлений Правительства Челябинской </a:t>
            </a:r>
            <a:r>
              <a:rPr lang="ru-RU" sz="1600" b="1" dirty="0" smtClean="0">
                <a:latin typeface="Times New Roman" panose="02020603050405020304" pitchFamily="18" charset="0"/>
                <a:cs typeface="Times New Roman" panose="02020603050405020304" pitchFamily="18" charset="0"/>
              </a:rPr>
              <a:t>области от </a:t>
            </a:r>
            <a:r>
              <a:rPr lang="ru-RU" sz="1600" b="1" dirty="0">
                <a:latin typeface="Times New Roman" panose="02020603050405020304" pitchFamily="18" charset="0"/>
                <a:cs typeface="Times New Roman" panose="02020603050405020304" pitchFamily="18" charset="0"/>
              </a:rPr>
              <a:t>22.08.2013 N 219-П, от 17.11.2015 N 599-П</a:t>
            </a:r>
            <a:r>
              <a:rPr lang="ru-RU" sz="1600" b="1" dirty="0" smtClean="0">
                <a:latin typeface="Times New Roman" panose="02020603050405020304" pitchFamily="18" charset="0"/>
                <a:cs typeface="Times New Roman" panose="02020603050405020304" pitchFamily="18" charset="0"/>
              </a:rPr>
              <a:t>)</a:t>
            </a:r>
            <a:r>
              <a:rPr lang="ru-RU" sz="1600" b="1" dirty="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Утверждена постановлением</a:t>
            </a:r>
            <a:endParaRPr lang="ru-RU" sz="1600" b="1" dirty="0">
              <a:latin typeface="Times New Roman" panose="02020603050405020304" pitchFamily="18" charset="0"/>
              <a:cs typeface="Times New Roman" panose="02020603050405020304" pitchFamily="18" charset="0"/>
            </a:endParaRPr>
          </a:p>
          <a:p>
            <a:pPr algn="just"/>
            <a:r>
              <a:rPr lang="ru-RU" sz="1600" b="1" dirty="0" smtClean="0">
                <a:latin typeface="Times New Roman" panose="02020603050405020304" pitchFamily="18" charset="0"/>
                <a:cs typeface="Times New Roman" panose="02020603050405020304" pitchFamily="18" charset="0"/>
              </a:rPr>
              <a:t>Правительства Челябинской области от </a:t>
            </a:r>
            <a:r>
              <a:rPr lang="ru-RU" sz="1600" b="1" dirty="0">
                <a:latin typeface="Times New Roman" panose="02020603050405020304" pitchFamily="18" charset="0"/>
                <a:cs typeface="Times New Roman" panose="02020603050405020304" pitchFamily="18" charset="0"/>
              </a:rPr>
              <a:t>20 февраля 2013 г. N </a:t>
            </a:r>
            <a:r>
              <a:rPr lang="ru-RU" sz="1600" b="1" dirty="0" smtClean="0">
                <a:latin typeface="Times New Roman" panose="02020603050405020304" pitchFamily="18" charset="0"/>
                <a:cs typeface="Times New Roman" panose="02020603050405020304" pitchFamily="18" charset="0"/>
              </a:rPr>
              <a:t>23-П).– </a:t>
            </a:r>
            <a:r>
              <a:rPr lang="en-US" sz="1600" b="1" dirty="0">
                <a:latin typeface="Times New Roman" panose="02020603050405020304" pitchFamily="18" charset="0"/>
                <a:cs typeface="Times New Roman" panose="02020603050405020304" pitchFamily="18" charset="0"/>
                <a:hlinkClick r:id="rId1"/>
              </a:rPr>
              <a:t>URL</a:t>
            </a:r>
            <a:r>
              <a:rPr lang="ru-RU" sz="1600" b="1" dirty="0" smtClean="0">
                <a:latin typeface="Times New Roman" panose="02020603050405020304" pitchFamily="18" charset="0"/>
                <a:cs typeface="Times New Roman" panose="02020603050405020304" pitchFamily="18" charset="0"/>
                <a:hlinkClick r:id="rId1"/>
              </a:rPr>
              <a:t>:</a:t>
            </a:r>
            <a:r>
              <a:rPr lang="ru-RU" sz="1600" b="1" dirty="0" err="1">
                <a:latin typeface="Times New Roman" panose="02020603050405020304" pitchFamily="18" charset="0"/>
                <a:cs typeface="Times New Roman" panose="02020603050405020304" pitchFamily="18" charset="0"/>
                <a:hlinkClick r:id="rId1"/>
              </a:rPr>
              <a:t>http</a:t>
            </a:r>
            <a:r>
              <a:rPr lang="ru-RU" sz="1600" b="1" dirty="0">
                <a:latin typeface="Times New Roman" panose="02020603050405020304" pitchFamily="18" charset="0"/>
                <a:cs typeface="Times New Roman" panose="02020603050405020304" pitchFamily="18" charset="0"/>
                <a:hlinkClick r:id="rId1"/>
              </a:rPr>
              <a:t>://</a:t>
            </a:r>
            <a:r>
              <a:rPr lang="ru-RU" sz="1600" b="1" dirty="0" smtClean="0">
                <a:latin typeface="Times New Roman" panose="02020603050405020304" pitchFamily="18" charset="0"/>
                <a:cs typeface="Times New Roman" panose="02020603050405020304" pitchFamily="18" charset="0"/>
                <a:hlinkClick r:id="rId1"/>
              </a:rPr>
              <a:t>mineco174.eps74.ru/</a:t>
            </a:r>
            <a:r>
              <a:rPr lang="ru-RU" sz="1600" b="1" dirty="0" err="1" smtClean="0">
                <a:latin typeface="Times New Roman" panose="02020603050405020304" pitchFamily="18" charset="0"/>
                <a:cs typeface="Times New Roman" panose="02020603050405020304" pitchFamily="18" charset="0"/>
                <a:hlinkClick r:id="rId1"/>
              </a:rPr>
              <a:t>htmlpages</a:t>
            </a:r>
            <a:r>
              <a:rPr lang="ru-RU" sz="1600" b="1" dirty="0" smtClean="0">
                <a:latin typeface="Times New Roman" panose="02020603050405020304" pitchFamily="18" charset="0"/>
                <a:cs typeface="Times New Roman" panose="02020603050405020304" pitchFamily="18" charset="0"/>
                <a:hlinkClick r:id="rId1"/>
              </a:rPr>
              <a:t>/</a:t>
            </a:r>
            <a:r>
              <a:rPr lang="ru-RU" sz="1600" b="1" dirty="0" err="1" smtClean="0">
                <a:latin typeface="Times New Roman" panose="02020603050405020304" pitchFamily="18" charset="0"/>
                <a:cs typeface="Times New Roman" panose="02020603050405020304" pitchFamily="18" charset="0"/>
                <a:hlinkClick r:id="rId1"/>
              </a:rPr>
              <a:t>Show</a:t>
            </a:r>
            <a:r>
              <a:rPr lang="ru-RU" sz="1600" b="1" dirty="0" smtClean="0">
                <a:latin typeface="Times New Roman" panose="02020603050405020304" pitchFamily="18" charset="0"/>
                <a:cs typeface="Times New Roman" panose="02020603050405020304" pitchFamily="18" charset="0"/>
                <a:hlinkClick r:id="rId1"/>
              </a:rPr>
              <a:t>/</a:t>
            </a:r>
            <a:r>
              <a:rPr lang="ru-RU" sz="1600" b="1" dirty="0" err="1" smtClean="0">
                <a:latin typeface="Times New Roman" panose="02020603050405020304" pitchFamily="18" charset="0"/>
                <a:cs typeface="Times New Roman" panose="02020603050405020304" pitchFamily="18" charset="0"/>
                <a:hlinkClick r:id="rId1"/>
              </a:rPr>
              <a:t>Formirovanieekologicheskojkult</a:t>
            </a:r>
            <a:r>
              <a:rPr lang="ru-RU" sz="1600" b="1" dirty="0" smtClean="0">
                <a:latin typeface="Times New Roman" panose="02020603050405020304" pitchFamily="18" charset="0"/>
                <a:cs typeface="Times New Roman" panose="02020603050405020304" pitchFamily="18" charset="0"/>
                <a:hlinkClick r:id="rId1"/>
              </a:rPr>
              <a:t>/</a:t>
            </a:r>
            <a:r>
              <a:rPr lang="ru-RU" sz="1600" b="1" dirty="0" err="1" smtClean="0">
                <a:latin typeface="Times New Roman" panose="02020603050405020304" pitchFamily="18" charset="0"/>
                <a:cs typeface="Times New Roman" panose="02020603050405020304" pitchFamily="18" charset="0"/>
                <a:hlinkClick r:id="rId1"/>
              </a:rPr>
              <a:t>Koncepciyapoformirovaniyuekolo</a:t>
            </a:r>
            <a:r>
              <a:rPr lang="ru-RU" sz="1600" b="1" dirty="0" smtClean="0">
                <a:latin typeface="Times New Roman" panose="02020603050405020304" pitchFamily="18" charset="0"/>
                <a:cs typeface="Times New Roman" panose="02020603050405020304" pitchFamily="18" charset="0"/>
                <a:hlinkClick r:id="rId1"/>
              </a:rPr>
              <a:t>/</a:t>
            </a:r>
            <a:r>
              <a:rPr lang="ru-RU" sz="1600" b="1" dirty="0" err="1" smtClean="0">
                <a:latin typeface="Times New Roman" panose="02020603050405020304" pitchFamily="18" charset="0"/>
                <a:cs typeface="Times New Roman" panose="02020603050405020304" pitchFamily="18" charset="0"/>
                <a:hlinkClick r:id="rId1"/>
              </a:rPr>
              <a:t>TekstKoncepcii</a:t>
            </a:r>
            <a:r>
              <a:rPr lang="ru-RU" sz="1600" b="1" dirty="0" smtClean="0">
                <a:latin typeface="Times New Roman" panose="02020603050405020304" pitchFamily="18" charset="0"/>
                <a:cs typeface="Times New Roman" panose="02020603050405020304" pitchFamily="18" charset="0"/>
              </a:rPr>
              <a:t>(дата </a:t>
            </a:r>
            <a:r>
              <a:rPr lang="ru-RU" sz="1600" b="1" dirty="0">
                <a:latin typeface="Times New Roman" panose="02020603050405020304" pitchFamily="18" charset="0"/>
                <a:cs typeface="Times New Roman" panose="02020603050405020304" pitchFamily="18" charset="0"/>
              </a:rPr>
              <a:t>обращения: </a:t>
            </a:r>
            <a:r>
              <a:rPr lang="ru-RU" sz="1600" b="1" dirty="0" smtClean="0">
                <a:latin typeface="Times New Roman" panose="02020603050405020304" pitchFamily="18" charset="0"/>
                <a:cs typeface="Times New Roman" panose="02020603050405020304" pitchFamily="18" charset="0"/>
              </a:rPr>
              <a:t>11.05.2020</a:t>
            </a:r>
            <a:r>
              <a:rPr lang="ru-RU" sz="1600" b="1" dirty="0">
                <a:latin typeface="Times New Roman" panose="02020603050405020304" pitchFamily="18" charset="0"/>
                <a:cs typeface="Times New Roman" panose="02020603050405020304" pitchFamily="18" charset="0"/>
              </a:rPr>
              <a:t>). – Текст : электронный.</a:t>
            </a:r>
            <a:endParaRPr lang="ru-RU" sz="1600" b="1" dirty="0">
              <a:latin typeface="Times New Roman" panose="02020603050405020304" pitchFamily="18" charset="0"/>
              <a:cs typeface="Times New Roman" panose="02020603050405020304" pitchFamily="18" charset="0"/>
            </a:endParaRPr>
          </a:p>
          <a:p>
            <a:pPr algn="just"/>
            <a:endParaRPr lang="ru-RU" sz="1600" b="1" dirty="0">
              <a:latin typeface="Times New Roman" panose="02020603050405020304" pitchFamily="18" charset="0"/>
              <a:cs typeface="Times New Roman" panose="02020603050405020304" pitchFamily="18" charset="0"/>
            </a:endParaRPr>
          </a:p>
          <a:p>
            <a:pPr algn="just"/>
            <a:endParaRPr lang="ru-RU" sz="1400" b="1" dirty="0">
              <a:latin typeface="Times New Roman" panose="02020603050405020304" pitchFamily="18" charset="0"/>
              <a:cs typeface="Times New Roman" panose="02020603050405020304" pitchFamily="18" charset="0"/>
            </a:endParaRPr>
          </a:p>
          <a:p>
            <a:pPr algn="just"/>
            <a:endParaRPr lang="ru-RU" sz="1400" b="1" dirty="0" smtClean="0">
              <a:latin typeface="Times New Roman" panose="02020603050405020304" pitchFamily="18" charset="0"/>
              <a:cs typeface="Times New Roman" panose="02020603050405020304" pitchFamily="18" charset="0"/>
            </a:endParaRPr>
          </a:p>
          <a:p>
            <a:pPr algn="just"/>
            <a:endParaRPr lang="ru-RU" sz="1400" b="1" dirty="0" smtClean="0">
              <a:latin typeface="Times New Roman" panose="02020603050405020304" pitchFamily="18" charset="0"/>
              <a:cs typeface="Times New Roman" panose="02020603050405020304" pitchFamily="18" charset="0"/>
            </a:endParaRPr>
          </a:p>
          <a:p>
            <a:pPr algn="just"/>
            <a:endParaRPr lang="ru-RU" sz="1400" b="1" dirty="0">
              <a:latin typeface="Times New Roman" panose="02020603050405020304" pitchFamily="18" charset="0"/>
              <a:cs typeface="Times New Roman" panose="02020603050405020304" pitchFamily="18" charset="0"/>
            </a:endParaRPr>
          </a:p>
          <a:p>
            <a:pPr algn="just"/>
            <a:endParaRPr lang="ru-RU" sz="1400" b="1" dirty="0" smtClean="0">
              <a:latin typeface="Times New Roman" panose="02020603050405020304" pitchFamily="18" charset="0"/>
              <a:cs typeface="Times New Roman" panose="02020603050405020304" pitchFamily="18" charset="0"/>
            </a:endParaRPr>
          </a:p>
          <a:p>
            <a:pPr algn="just"/>
            <a:endParaRPr lang="ru-RU" sz="1400" b="1" dirty="0">
              <a:latin typeface="Times New Roman" panose="02020603050405020304" pitchFamily="18" charset="0"/>
              <a:cs typeface="Times New Roman" panose="02020603050405020304" pitchFamily="18" charset="0"/>
            </a:endParaRPr>
          </a:p>
          <a:p>
            <a:pPr algn="just"/>
            <a:endParaRPr lang="ru-RU" sz="1400" b="1" dirty="0" smtClean="0">
              <a:latin typeface="Times New Roman" panose="02020603050405020304" pitchFamily="18" charset="0"/>
              <a:cs typeface="Times New Roman" panose="02020603050405020304" pitchFamily="18" charset="0"/>
            </a:endParaRPr>
          </a:p>
          <a:p>
            <a:pPr algn="just"/>
            <a:endParaRPr lang="ru-RU" sz="1400" b="1" dirty="0">
              <a:latin typeface="Times New Roman" panose="02020603050405020304" pitchFamily="18" charset="0"/>
              <a:cs typeface="Times New Roman" panose="02020603050405020304" pitchFamily="18" charset="0"/>
            </a:endParaRPr>
          </a:p>
          <a:p>
            <a:pPr algn="just"/>
            <a:endParaRPr lang="ru-RU" sz="1400" b="1" dirty="0">
              <a:latin typeface="Times New Roman" panose="02020603050405020304" pitchFamily="18" charset="0"/>
              <a:cs typeface="Times New Roman" panose="02020603050405020304" pitchFamily="18" charset="0"/>
            </a:endParaRPr>
          </a:p>
        </p:txBody>
      </p:sp>
      <p:pic>
        <p:nvPicPr>
          <p:cNvPr id="11266" name="Picture 2"/>
          <p:cNvPicPr>
            <a:picLocks noChangeAspect="1" noChangeArrowheads="1"/>
          </p:cNvPicPr>
          <p:nvPr/>
        </p:nvPicPr>
        <p:blipFill>
          <a:blip r:embed="rId2" cstate="email"/>
          <a:srcRect/>
          <a:stretch>
            <a:fillRect/>
          </a:stretch>
        </p:blipFill>
        <p:spPr bwMode="auto">
          <a:xfrm>
            <a:off x="5076056" y="6453336"/>
            <a:ext cx="3859213"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39552" y="692696"/>
            <a:ext cx="3420000" cy="486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683568" y="1052736"/>
            <a:ext cx="3024336" cy="3204000"/>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Концепция по формированию экологической культуры населения Челябинской области до </a:t>
            </a:r>
            <a:r>
              <a:rPr lang="ru-RU" sz="2400" b="1" dirty="0" smtClean="0">
                <a:latin typeface="Times New Roman" panose="02020603050405020304" pitchFamily="18" charset="0"/>
                <a:cs typeface="Times New Roman" panose="02020603050405020304" pitchFamily="18" charset="0"/>
              </a:rPr>
              <a:t>2025 года</a:t>
            </a:r>
            <a:endParaRPr lang="ru-RU" sz="2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83967" y="404664"/>
            <a:ext cx="4392489" cy="800219"/>
          </a:xfrm>
          <a:prstGeom prst="rect">
            <a:avLst/>
          </a:prstGeom>
        </p:spPr>
        <p:txBody>
          <a:bodyPr wrap="square">
            <a:spAutoFit/>
          </a:bodyPr>
          <a:lstStyle/>
          <a:p>
            <a:pPr algn="just"/>
            <a:endParaRPr lang="ru-RU" sz="1400" b="1" dirty="0" smtClean="0">
              <a:latin typeface="Times New Roman" panose="02020603050405020304" pitchFamily="18" charset="0"/>
              <a:cs typeface="Times New Roman" panose="02020603050405020304" pitchFamily="18" charset="0"/>
            </a:endParaRPr>
          </a:p>
          <a:p>
            <a:pPr algn="just"/>
            <a:r>
              <a:rPr lang="ru-RU" b="1" dirty="0" smtClean="0"/>
              <a:t> </a:t>
            </a:r>
            <a:endParaRPr lang="ru-RU" sz="1600" b="1" dirty="0" smtClean="0">
              <a:latin typeface="Times New Roman" panose="02020603050405020304" pitchFamily="18" charset="0"/>
              <a:cs typeface="Times New Roman" panose="02020603050405020304" pitchFamily="18" charset="0"/>
            </a:endParaRPr>
          </a:p>
          <a:p>
            <a:pPr algn="just"/>
            <a:endParaRPr lang="ru-RU" sz="1400" b="1" dirty="0">
              <a:latin typeface="Times New Roman" panose="02020603050405020304" pitchFamily="18" charset="0"/>
              <a:cs typeface="Times New Roman" panose="02020603050405020304" pitchFamily="18" charset="0"/>
            </a:endParaRPr>
          </a:p>
        </p:txBody>
      </p:sp>
      <p:pic>
        <p:nvPicPr>
          <p:cNvPr id="11266" name="Picture 2"/>
          <p:cNvPicPr>
            <a:picLocks noChangeAspect="1" noChangeArrowheads="1"/>
          </p:cNvPicPr>
          <p:nvPr/>
        </p:nvPicPr>
        <p:blipFill>
          <a:blip r:embed="rId1" cstate="email"/>
          <a:srcRect/>
          <a:stretch>
            <a:fillRect/>
          </a:stretch>
        </p:blipFill>
        <p:spPr bwMode="auto">
          <a:xfrm>
            <a:off x="5076056" y="6453336"/>
            <a:ext cx="3859213"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499991" y="620688"/>
            <a:ext cx="4435277" cy="5539978"/>
          </a:xfrm>
          <a:prstGeom prst="rect">
            <a:avLst/>
          </a:prstGeom>
        </p:spPr>
        <p:txBody>
          <a:bodyPr wrap="square">
            <a:spAutoFit/>
          </a:bodyPr>
          <a:lstStyle/>
          <a:p>
            <a:pPr algn="just"/>
            <a:r>
              <a:rPr lang="ru-RU" b="1" dirty="0" smtClean="0">
                <a:latin typeface="Times New Roman" panose="02020603050405020304" pitchFamily="18" charset="0"/>
                <a:cs typeface="Times New Roman" panose="02020603050405020304" pitchFamily="18" charset="0"/>
              </a:rPr>
              <a:t>     Федеральный </a:t>
            </a:r>
            <a:r>
              <a:rPr lang="ru-RU" b="1" dirty="0">
                <a:latin typeface="Times New Roman" panose="02020603050405020304" pitchFamily="18" charset="0"/>
                <a:cs typeface="Times New Roman" panose="02020603050405020304" pitchFamily="18" charset="0"/>
              </a:rPr>
              <a:t>государственный</a:t>
            </a:r>
            <a:endParaRPr lang="ru-RU" b="1" dirty="0">
              <a:latin typeface="Times New Roman" panose="02020603050405020304" pitchFamily="18" charset="0"/>
              <a:cs typeface="Times New Roman" panose="02020603050405020304" pitchFamily="18" charset="0"/>
            </a:endParaRPr>
          </a:p>
          <a:p>
            <a:pPr algn="just"/>
            <a:r>
              <a:rPr lang="ru-RU" b="1" dirty="0">
                <a:latin typeface="Times New Roman" panose="02020603050405020304" pitchFamily="18" charset="0"/>
                <a:cs typeface="Times New Roman" panose="02020603050405020304" pitchFamily="18" charset="0"/>
              </a:rPr>
              <a:t>образовательный стандарт начального</a:t>
            </a:r>
            <a:endParaRPr lang="ru-RU" b="1" dirty="0">
              <a:latin typeface="Times New Roman" panose="02020603050405020304" pitchFamily="18" charset="0"/>
              <a:cs typeface="Times New Roman" panose="02020603050405020304" pitchFamily="18" charset="0"/>
            </a:endParaRPr>
          </a:p>
          <a:p>
            <a:pPr algn="just"/>
            <a:r>
              <a:rPr lang="ru-RU" b="1" dirty="0">
                <a:latin typeface="Times New Roman" panose="02020603050405020304" pitchFamily="18" charset="0"/>
                <a:cs typeface="Times New Roman" panose="02020603050405020304" pitchFamily="18" charset="0"/>
              </a:rPr>
              <a:t>о</a:t>
            </a:r>
            <a:r>
              <a:rPr lang="ru-RU" b="1" dirty="0" smtClean="0">
                <a:latin typeface="Times New Roman" panose="02020603050405020304" pitchFamily="18" charset="0"/>
                <a:cs typeface="Times New Roman" panose="02020603050405020304" pitchFamily="18" charset="0"/>
              </a:rPr>
              <a:t>бразования: </a:t>
            </a:r>
            <a:r>
              <a:rPr lang="ru-RU" b="1" dirty="0" smtClean="0">
                <a:latin typeface="Times New Roman" panose="02020603050405020304" pitchFamily="18" charset="0"/>
                <a:cs typeface="Times New Roman" panose="02020603050405020304" pitchFamily="18" charset="0"/>
              </a:rPr>
              <a:t>утвержденный</a:t>
            </a:r>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приказом </a:t>
            </a:r>
            <a:r>
              <a:rPr lang="ru-RU" b="1" dirty="0">
                <a:latin typeface="Times New Roman" panose="02020603050405020304" pitchFamily="18" charset="0"/>
                <a:cs typeface="Times New Roman" panose="02020603050405020304" pitchFamily="18" charset="0"/>
              </a:rPr>
              <a:t>Министерства образования и </a:t>
            </a:r>
            <a:r>
              <a:rPr lang="ru-RU" b="1" dirty="0" smtClean="0">
                <a:latin typeface="Times New Roman" panose="02020603050405020304" pitchFamily="18" charset="0"/>
                <a:cs typeface="Times New Roman" panose="02020603050405020304" pitchFamily="18" charset="0"/>
              </a:rPr>
              <a:t>науки РФ </a:t>
            </a:r>
            <a:r>
              <a:rPr lang="ru-RU" b="1" dirty="0">
                <a:latin typeface="Times New Roman" panose="02020603050405020304" pitchFamily="18" charset="0"/>
                <a:cs typeface="Times New Roman" panose="02020603050405020304" pitchFamily="18" charset="0"/>
              </a:rPr>
              <a:t>от 06 .10.2009 г. № 373</a:t>
            </a:r>
            <a:r>
              <a:rPr lang="ru-RU" b="1"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URL</a:t>
            </a:r>
            <a:r>
              <a:rPr lang="ru-RU"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hlinkClick r:id="rId2"/>
              </a:rPr>
              <a:t>https://fgos.ru</a:t>
            </a:r>
            <a:r>
              <a:rPr lang="en-US" b="1" dirty="0" smtClean="0">
                <a:latin typeface="Times New Roman" panose="02020603050405020304" pitchFamily="18" charset="0"/>
                <a:cs typeface="Times New Roman" panose="02020603050405020304" pitchFamily="18" charset="0"/>
                <a:hlinkClick r:id="rId2"/>
              </a:rPr>
              <a:t>/</a:t>
            </a:r>
            <a:r>
              <a:rPr lang="ru-RU" b="1" dirty="0" smtClean="0">
                <a:latin typeface="Times New Roman" panose="02020603050405020304" pitchFamily="18" charset="0"/>
                <a:cs typeface="Times New Roman" panose="02020603050405020304" pitchFamily="18" charset="0"/>
                <a:hlinkClick r:id="rId2"/>
              </a:rPr>
              <a:t>(дата</a:t>
            </a:r>
            <a:r>
              <a:rPr lang="ru-RU" b="1" dirty="0" smtClean="0">
                <a:latin typeface="Times New Roman" panose="02020603050405020304" pitchFamily="18" charset="0"/>
                <a:cs typeface="Times New Roman" panose="02020603050405020304" pitchFamily="18" charset="0"/>
              </a:rPr>
              <a:t> обращения : 18.05.2020).- Текст : электронный.</a:t>
            </a:r>
            <a:endParaRPr lang="ru-RU" b="1" dirty="0" smtClean="0">
              <a:latin typeface="Times New Roman" panose="02020603050405020304" pitchFamily="18" charset="0"/>
              <a:cs typeface="Times New Roman" panose="02020603050405020304" pitchFamily="18" charset="0"/>
            </a:endParaRPr>
          </a:p>
          <a:p>
            <a:pPr algn="just"/>
            <a:endParaRPr lang="ru-RU" b="1" dirty="0" smtClean="0">
              <a:latin typeface="Times New Roman" panose="02020603050405020304" pitchFamily="18" charset="0"/>
              <a:cs typeface="Times New Roman" panose="02020603050405020304" pitchFamily="18" charset="0"/>
            </a:endParaRPr>
          </a:p>
          <a:p>
            <a:pPr algn="just"/>
            <a:r>
              <a:rPr lang="ru-RU" sz="1400" dirty="0">
                <a:latin typeface="Times New Roman" panose="02020603050405020304" pitchFamily="18" charset="0"/>
                <a:cs typeface="Times New Roman" panose="02020603050405020304" pitchFamily="18" charset="0"/>
              </a:rPr>
              <a:t>В соответствии с Законом Российской Федерации «Об</a:t>
            </a:r>
            <a:endParaRPr lang="ru-RU" sz="1400" dirty="0">
              <a:latin typeface="Times New Roman" panose="02020603050405020304" pitchFamily="18" charset="0"/>
              <a:cs typeface="Times New Roman" panose="02020603050405020304" pitchFamily="18" charset="0"/>
            </a:endParaRPr>
          </a:p>
          <a:p>
            <a:pPr algn="just"/>
            <a:r>
              <a:rPr lang="ru-RU" sz="1400" dirty="0">
                <a:latin typeface="Times New Roman" panose="02020603050405020304" pitchFamily="18" charset="0"/>
                <a:cs typeface="Times New Roman" panose="02020603050405020304" pitchFamily="18" charset="0"/>
              </a:rPr>
              <a:t>образовании», федеральный государственный</a:t>
            </a:r>
            <a:endParaRPr lang="ru-RU" sz="1400" dirty="0">
              <a:latin typeface="Times New Roman" panose="02020603050405020304" pitchFamily="18" charset="0"/>
              <a:cs typeface="Times New Roman" panose="02020603050405020304" pitchFamily="18" charset="0"/>
            </a:endParaRPr>
          </a:p>
          <a:p>
            <a:pPr algn="just"/>
            <a:r>
              <a:rPr lang="ru-RU" sz="1400" dirty="0">
                <a:latin typeface="Times New Roman" panose="02020603050405020304" pitchFamily="18" charset="0"/>
                <a:cs typeface="Times New Roman" panose="02020603050405020304" pitchFamily="18" charset="0"/>
              </a:rPr>
              <a:t>образовательный стандарт начального общего </a:t>
            </a:r>
            <a:r>
              <a:rPr lang="ru-RU" sz="1400" dirty="0" smtClean="0">
                <a:latin typeface="Times New Roman" panose="02020603050405020304" pitchFamily="18" charset="0"/>
                <a:cs typeface="Times New Roman" panose="02020603050405020304" pitchFamily="18" charset="0"/>
              </a:rPr>
              <a:t>образования представляет </a:t>
            </a:r>
            <a:r>
              <a:rPr lang="ru-RU" sz="1400" dirty="0">
                <a:latin typeface="Times New Roman" panose="02020603050405020304" pitchFamily="18" charset="0"/>
                <a:cs typeface="Times New Roman" panose="02020603050405020304" pitchFamily="18" charset="0"/>
              </a:rPr>
              <a:t>собой совокупность требований, </a:t>
            </a:r>
            <a:r>
              <a:rPr lang="ru-RU" sz="1400" dirty="0" smtClean="0">
                <a:latin typeface="Times New Roman" panose="02020603050405020304" pitchFamily="18" charset="0"/>
                <a:cs typeface="Times New Roman" panose="02020603050405020304" pitchFamily="18" charset="0"/>
              </a:rPr>
              <a:t>обязательных при </a:t>
            </a:r>
            <a:r>
              <a:rPr lang="ru-RU" sz="1400" dirty="0">
                <a:latin typeface="Times New Roman" panose="02020603050405020304" pitchFamily="18" charset="0"/>
                <a:cs typeface="Times New Roman" panose="02020603050405020304" pitchFamily="18" charset="0"/>
              </a:rPr>
              <a:t>реализации основных образовательных </a:t>
            </a:r>
            <a:r>
              <a:rPr lang="ru-RU" sz="1400" dirty="0" smtClean="0">
                <a:latin typeface="Times New Roman" panose="02020603050405020304" pitchFamily="18" charset="0"/>
                <a:cs typeface="Times New Roman" panose="02020603050405020304" pitchFamily="18" charset="0"/>
              </a:rPr>
              <a:t>программ начального </a:t>
            </a:r>
            <a:r>
              <a:rPr lang="ru-RU" sz="1400" dirty="0">
                <a:latin typeface="Times New Roman" panose="02020603050405020304" pitchFamily="18" charset="0"/>
                <a:cs typeface="Times New Roman" panose="02020603050405020304" pitchFamily="18" charset="0"/>
              </a:rPr>
              <a:t>общего образования </a:t>
            </a:r>
            <a:r>
              <a:rPr lang="ru-RU" sz="1400" dirty="0" smtClean="0">
                <a:latin typeface="Times New Roman" panose="02020603050405020304" pitchFamily="18" charset="0"/>
                <a:cs typeface="Times New Roman" panose="02020603050405020304" pitchFamily="18" charset="0"/>
              </a:rPr>
              <a:t>образовательными учреждениями.</a:t>
            </a:r>
            <a:endParaRPr lang="ru-RU" sz="1400" dirty="0" smtClean="0">
              <a:latin typeface="Times New Roman" panose="02020603050405020304" pitchFamily="18" charset="0"/>
              <a:cs typeface="Times New Roman" panose="02020603050405020304" pitchFamily="18" charset="0"/>
            </a:endParaRPr>
          </a:p>
          <a:p>
            <a:pPr algn="just"/>
            <a:r>
              <a:rPr lang="ru-RU" sz="1400" dirty="0">
                <a:latin typeface="Times New Roman" panose="02020603050405020304" pitchFamily="18" charset="0"/>
                <a:cs typeface="Times New Roman" panose="02020603050405020304" pitchFamily="18" charset="0"/>
              </a:rPr>
              <a:t>В ФГОС начального общего образования среди основных направлений работы школы сказано, что «воспитание эмоционально – ценностного, позитивного отношения к себе и к окружающему миру» имеет большое </a:t>
            </a:r>
            <a:r>
              <a:rPr lang="ru-RU" sz="1400" dirty="0" smtClean="0">
                <a:latin typeface="Times New Roman" panose="02020603050405020304" pitchFamily="18" charset="0"/>
                <a:cs typeface="Times New Roman" panose="02020603050405020304" pitchFamily="18" charset="0"/>
              </a:rPr>
              <a:t>значение, а в </a:t>
            </a:r>
            <a:r>
              <a:rPr lang="ru-RU" sz="1400" dirty="0">
                <a:latin typeface="Times New Roman" panose="02020603050405020304" pitchFamily="18" charset="0"/>
                <a:cs typeface="Times New Roman" panose="02020603050405020304" pitchFamily="18" charset="0"/>
              </a:rPr>
              <a:t>перечне </a:t>
            </a:r>
            <a:r>
              <a:rPr lang="ru-RU" sz="1400" dirty="0" smtClean="0">
                <a:latin typeface="Times New Roman" panose="02020603050405020304" pitchFamily="18" charset="0"/>
                <a:cs typeface="Times New Roman" panose="02020603050405020304" pitchFamily="18" charset="0"/>
              </a:rPr>
              <a:t>личностных УУД </a:t>
            </a:r>
            <a:r>
              <a:rPr lang="ru-RU" sz="1400" dirty="0">
                <a:latin typeface="Times New Roman" panose="02020603050405020304" pitchFamily="18" charset="0"/>
                <a:cs typeface="Times New Roman" panose="02020603050405020304" pitchFamily="18" charset="0"/>
              </a:rPr>
              <a:t>сказано, что у </a:t>
            </a:r>
            <a:r>
              <a:rPr lang="ru-RU" sz="1400" dirty="0" smtClean="0">
                <a:latin typeface="Times New Roman" panose="02020603050405020304" pitchFamily="18" charset="0"/>
                <a:cs typeface="Times New Roman" panose="02020603050405020304" pitchFamily="18" charset="0"/>
              </a:rPr>
              <a:t>выпускника  </a:t>
            </a:r>
            <a:r>
              <a:rPr lang="ru-RU" sz="1400" dirty="0">
                <a:latin typeface="Times New Roman" panose="02020603050405020304" pitchFamily="18" charset="0"/>
                <a:cs typeface="Times New Roman" panose="02020603050405020304" pitchFamily="18" charset="0"/>
              </a:rPr>
              <a:t>будут сформированы основы </a:t>
            </a:r>
            <a:r>
              <a:rPr lang="ru-RU" sz="1400" dirty="0" smtClean="0">
                <a:latin typeface="Times New Roman" panose="02020603050405020304" pitchFamily="18" charset="0"/>
                <a:cs typeface="Times New Roman" panose="02020603050405020304" pitchFamily="18" charset="0"/>
              </a:rPr>
              <a:t>экологической </a:t>
            </a:r>
            <a:r>
              <a:rPr lang="ru-RU" sz="1400" dirty="0">
                <a:latin typeface="Times New Roman" panose="02020603050405020304" pitchFamily="18" charset="0"/>
                <a:cs typeface="Times New Roman" panose="02020603050405020304" pitchFamily="18" charset="0"/>
              </a:rPr>
              <a:t>культуры. </a:t>
            </a:r>
            <a:endParaRPr lang="ru-RU" sz="1400" dirty="0">
              <a:latin typeface="Times New Roman" panose="02020603050405020304" pitchFamily="18" charset="0"/>
              <a:cs typeface="Times New Roman" panose="02020603050405020304" pitchFamily="18" charset="0"/>
            </a:endParaRPr>
          </a:p>
          <a:p>
            <a:pPr algn="just"/>
            <a:endParaRPr lang="ru-RU" sz="1400" dirty="0">
              <a:latin typeface="Times New Roman" panose="02020603050405020304" pitchFamily="18" charset="0"/>
              <a:cs typeface="Times New Roman" panose="02020603050405020304" pitchFamily="18" charset="0"/>
            </a:endParaRPr>
          </a:p>
        </p:txBody>
      </p:sp>
      <p:pic>
        <p:nvPicPr>
          <p:cNvPr id="1026" name="Picture 2" descr="https://74avalon.ru/wa-data/public/shop/products/40/64/36440/images/31106/31106.970.jp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a:fillRect/>
          </a:stretch>
        </p:blipFill>
        <p:spPr bwMode="auto">
          <a:xfrm>
            <a:off x="323527" y="644371"/>
            <a:ext cx="3701627" cy="548829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83969" y="260648"/>
            <a:ext cx="4573814" cy="369332"/>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       </a:t>
            </a:r>
            <a:endParaRPr lang="ru-RU" sz="1200" b="1" dirty="0" smtClean="0">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a:blip r:embed="rId1" cstate="email"/>
          <a:srcRect/>
          <a:stretch>
            <a:fillRect/>
          </a:stretch>
        </p:blipFill>
        <p:spPr bwMode="auto">
          <a:xfrm>
            <a:off x="4998570" y="6453336"/>
            <a:ext cx="3859213"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499993" y="404664"/>
            <a:ext cx="4357790" cy="5364000"/>
          </a:xfrm>
          <a:prstGeom prst="rect">
            <a:avLst/>
          </a:prstGeom>
        </p:spPr>
        <p:txBody>
          <a:bodyPr wrap="square">
            <a:spAutoFit/>
          </a:bodyPr>
          <a:lstStyle/>
          <a:p>
            <a:pPr algn="just"/>
            <a:r>
              <a:rPr lang="ru-RU" b="1" dirty="0" smtClean="0">
                <a:latin typeface="Times New Roman" panose="02020603050405020304" pitchFamily="18" charset="0"/>
                <a:cs typeface="Times New Roman" panose="02020603050405020304" pitchFamily="18" charset="0"/>
              </a:rPr>
              <a:t>      Федеральный </a:t>
            </a:r>
            <a:r>
              <a:rPr lang="ru-RU" b="1" dirty="0">
                <a:latin typeface="Times New Roman" panose="02020603050405020304" pitchFamily="18" charset="0"/>
                <a:cs typeface="Times New Roman" panose="02020603050405020304" pitchFamily="18" charset="0"/>
              </a:rPr>
              <a:t>государственный</a:t>
            </a:r>
            <a:endParaRPr lang="ru-RU" b="1" dirty="0">
              <a:latin typeface="Times New Roman" panose="02020603050405020304" pitchFamily="18" charset="0"/>
              <a:cs typeface="Times New Roman" panose="02020603050405020304" pitchFamily="18" charset="0"/>
            </a:endParaRPr>
          </a:p>
          <a:p>
            <a:pPr algn="just"/>
            <a:r>
              <a:rPr lang="ru-RU" b="1" dirty="0">
                <a:latin typeface="Times New Roman" panose="02020603050405020304" pitchFamily="18" charset="0"/>
                <a:cs typeface="Times New Roman" panose="02020603050405020304" pitchFamily="18" charset="0"/>
              </a:rPr>
              <a:t>образовательный стандарт основного </a:t>
            </a:r>
            <a:r>
              <a:rPr lang="ru-RU" b="1" dirty="0" smtClean="0">
                <a:latin typeface="Times New Roman" panose="02020603050405020304" pitchFamily="18" charset="0"/>
                <a:cs typeface="Times New Roman" panose="02020603050405020304" pitchFamily="18" charset="0"/>
              </a:rPr>
              <a:t>общего образования : утвержден приказом </a:t>
            </a:r>
            <a:r>
              <a:rPr lang="ru-RU" b="1" dirty="0">
                <a:latin typeface="Times New Roman" panose="02020603050405020304" pitchFamily="18" charset="0"/>
                <a:cs typeface="Times New Roman" panose="02020603050405020304" pitchFamily="18" charset="0"/>
              </a:rPr>
              <a:t>Министерства образования и науки </a:t>
            </a:r>
            <a:r>
              <a:rPr lang="ru-RU" b="1" dirty="0" smtClean="0">
                <a:latin typeface="Times New Roman" panose="02020603050405020304" pitchFamily="18" charset="0"/>
                <a:cs typeface="Times New Roman" panose="02020603050405020304" pitchFamily="18" charset="0"/>
              </a:rPr>
              <a:t>РФ от </a:t>
            </a:r>
            <a:r>
              <a:rPr lang="ru-RU" b="1" dirty="0">
                <a:latin typeface="Times New Roman" panose="02020603050405020304" pitchFamily="18" charset="0"/>
                <a:cs typeface="Times New Roman" panose="02020603050405020304" pitchFamily="18" charset="0"/>
              </a:rPr>
              <a:t>17 декабря 2010 г. № </a:t>
            </a:r>
            <a:r>
              <a:rPr lang="ru-RU" b="1" dirty="0" smtClean="0">
                <a:latin typeface="Times New Roman" panose="02020603050405020304" pitchFamily="18" charset="0"/>
                <a:cs typeface="Times New Roman" panose="02020603050405020304" pitchFamily="18" charset="0"/>
              </a:rPr>
              <a:t>1897.- </a:t>
            </a:r>
            <a:r>
              <a:rPr lang="en-US" b="1" dirty="0" smtClean="0">
                <a:latin typeface="Times New Roman" panose="02020603050405020304" pitchFamily="18" charset="0"/>
                <a:cs typeface="Times New Roman" panose="02020603050405020304" pitchFamily="18" charset="0"/>
              </a:rPr>
              <a:t>URL</a:t>
            </a:r>
            <a:r>
              <a:rPr lang="ru-RU" b="1" dirty="0" smtClean="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 https://fgos.ru/(дата обращения : 18.05.2020).- Текст : электронный.</a:t>
            </a:r>
            <a:endParaRPr lang="ru-RU" b="1" dirty="0">
              <a:latin typeface="Times New Roman" panose="02020603050405020304" pitchFamily="18" charset="0"/>
              <a:cs typeface="Times New Roman" panose="02020603050405020304" pitchFamily="18" charset="0"/>
            </a:endParaRPr>
          </a:p>
          <a:p>
            <a:endParaRPr lang="ru-RU" sz="1400" dirty="0" smtClean="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       В </a:t>
            </a:r>
            <a:r>
              <a:rPr lang="ru-RU" sz="1400" dirty="0">
                <a:latin typeface="Times New Roman" panose="02020603050405020304" pitchFamily="18" charset="0"/>
                <a:cs typeface="Times New Roman" panose="02020603050405020304" pitchFamily="18" charset="0"/>
              </a:rPr>
              <a:t>ФГОС основного общего образования заложены основы формирования экологического мышления и проектирования в соответствии с новой методологией стандарта – системно-</a:t>
            </a:r>
            <a:r>
              <a:rPr lang="ru-RU" sz="1400" dirty="0" err="1">
                <a:latin typeface="Times New Roman" panose="02020603050405020304" pitchFamily="18" charset="0"/>
                <a:cs typeface="Times New Roman" panose="02020603050405020304" pitchFamily="18" charset="0"/>
              </a:rPr>
              <a:t>деятельностным</a:t>
            </a:r>
            <a:r>
              <a:rPr lang="ru-RU" sz="1400" dirty="0">
                <a:latin typeface="Times New Roman" panose="02020603050405020304" pitchFamily="18" charset="0"/>
                <a:cs typeface="Times New Roman" panose="02020603050405020304" pitchFamily="18" charset="0"/>
              </a:rPr>
              <a:t> подходом, который должен обеспечить переход от трансляции знаний об экологических проблемах к формированию экологического мышления и обучения экологически ориентированной деятельности. </a:t>
            </a:r>
            <a:r>
              <a:rPr lang="ru-RU" sz="1400" dirty="0" err="1">
                <a:latin typeface="Times New Roman" panose="02020603050405020304" pitchFamily="18" charset="0"/>
                <a:cs typeface="Times New Roman" panose="02020603050405020304" pitchFamily="18" charset="0"/>
              </a:rPr>
              <a:t>Метапредметные</a:t>
            </a:r>
            <a:r>
              <a:rPr lang="ru-RU" sz="1400" dirty="0">
                <a:latin typeface="Times New Roman" panose="02020603050405020304" pitchFamily="18" charset="0"/>
                <a:cs typeface="Times New Roman" panose="02020603050405020304" pitchFamily="18" charset="0"/>
              </a:rPr>
              <a:t> результаты освоения ООО должны отражать «формирование и развитие экологического мышления, умение применять его в познавательной, коммуникативной, социальной практике и профессиональной ориентации».</a:t>
            </a:r>
            <a:endParaRPr lang="ru-RU" sz="1400" dirty="0">
              <a:latin typeface="Times New Roman" panose="02020603050405020304" pitchFamily="18" charset="0"/>
              <a:cs typeface="Times New Roman" panose="02020603050405020304" pitchFamily="18" charset="0"/>
            </a:endParaRPr>
          </a:p>
        </p:txBody>
      </p:sp>
      <p:pic>
        <p:nvPicPr>
          <p:cNvPr id="2052" name="Picture 4" descr="http://900igr.net/up/datas/257532/011.jp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a:fillRect/>
          </a:stretch>
        </p:blipFill>
        <p:spPr bwMode="auto">
          <a:xfrm>
            <a:off x="755575" y="332656"/>
            <a:ext cx="3528393" cy="54006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83967" y="404664"/>
            <a:ext cx="4392489" cy="3754874"/>
          </a:xfrm>
          <a:prstGeom prst="rect">
            <a:avLst/>
          </a:prstGeom>
        </p:spPr>
        <p:txBody>
          <a:bodyPr wrap="square">
            <a:spAutoFit/>
          </a:bodyPr>
          <a:lstStyle/>
          <a:p>
            <a:pPr algn="just"/>
            <a:endParaRPr lang="ru-RU" sz="1400" b="1" dirty="0" smtClean="0">
              <a:latin typeface="Times New Roman" panose="02020603050405020304" pitchFamily="18" charset="0"/>
              <a:cs typeface="Times New Roman" panose="02020603050405020304" pitchFamily="18" charset="0"/>
            </a:endParaRPr>
          </a:p>
          <a:p>
            <a:pPr algn="just"/>
            <a:r>
              <a:rPr lang="ru-RU" b="1" dirty="0" smtClean="0"/>
              <a:t> </a:t>
            </a:r>
            <a:r>
              <a:rPr lang="ru-RU" sz="1600" b="1" dirty="0" smtClean="0">
                <a:latin typeface="Times New Roman" panose="02020603050405020304" pitchFamily="18" charset="0"/>
                <a:cs typeface="Times New Roman" panose="02020603050405020304" pitchFamily="18" charset="0"/>
              </a:rPr>
              <a:t>Концепция общего экологического образования в интересах устойчивого развития РФ: проект</a:t>
            </a:r>
            <a:r>
              <a:rPr lang="ru-RU" sz="1600" b="1" dirty="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 подготовлен коллективом сотрудников ФГБНУ «Институт стратегии развития образования в рамках темы </a:t>
            </a:r>
            <a:r>
              <a:rPr lang="ru-RU" sz="1600" b="1" dirty="0" err="1" smtClean="0">
                <a:latin typeface="Times New Roman" panose="02020603050405020304" pitchFamily="18" charset="0"/>
                <a:cs typeface="Times New Roman" panose="02020603050405020304" pitchFamily="18" charset="0"/>
              </a:rPr>
              <a:t>госзадания</a:t>
            </a:r>
            <a:r>
              <a:rPr lang="ru-RU" sz="1600" b="1" dirty="0" smtClean="0">
                <a:latin typeface="Times New Roman" panose="02020603050405020304" pitchFamily="18" charset="0"/>
                <a:cs typeface="Times New Roman" panose="02020603050405020304" pitchFamily="18" charset="0"/>
              </a:rPr>
              <a:t> № № 27.4448.2017/НМ). – </a:t>
            </a:r>
            <a:r>
              <a:rPr lang="en-US" sz="1600" b="1" dirty="0" smtClean="0">
                <a:latin typeface="Times New Roman" panose="02020603050405020304" pitchFamily="18" charset="0"/>
                <a:cs typeface="Times New Roman" panose="02020603050405020304" pitchFamily="18" charset="0"/>
              </a:rPr>
              <a:t>URL</a:t>
            </a:r>
            <a:r>
              <a:rPr lang="ru-RU" sz="1600" b="1" dirty="0" smtClean="0">
                <a:latin typeface="Times New Roman" panose="02020603050405020304" pitchFamily="18" charset="0"/>
                <a:cs typeface="Times New Roman" panose="02020603050405020304" pitchFamily="18" charset="0"/>
              </a:rPr>
              <a:t> : </a:t>
            </a:r>
            <a:r>
              <a:rPr lang="en-US" sz="1600" b="1" dirty="0" smtClean="0">
                <a:latin typeface="Times New Roman" panose="02020603050405020304" pitchFamily="18" charset="0"/>
                <a:cs typeface="Times New Roman" panose="02020603050405020304" pitchFamily="18" charset="0"/>
                <a:hlinkClick r:id="rId1"/>
              </a:rPr>
              <a:t>http</a:t>
            </a:r>
            <a:r>
              <a:rPr lang="en-US" sz="1600" b="1" dirty="0">
                <a:latin typeface="Times New Roman" panose="02020603050405020304" pitchFamily="18" charset="0"/>
                <a:cs typeface="Times New Roman" panose="02020603050405020304" pitchFamily="18" charset="0"/>
                <a:hlinkClick r:id="rId1"/>
              </a:rPr>
              <a:t>://</a:t>
            </a:r>
            <a:r>
              <a:rPr lang="en-US" sz="1600" b="1" dirty="0" smtClean="0">
                <a:latin typeface="Times New Roman" panose="02020603050405020304" pitchFamily="18" charset="0"/>
                <a:cs typeface="Times New Roman" panose="02020603050405020304" pitchFamily="18" charset="0"/>
                <a:hlinkClick r:id="rId1"/>
              </a:rPr>
              <a:t>www.instrao.ru/index.php/content-page/376-sozdanie-koncepcii-ekologicheskogo-obrazovaniya-v-interesah-ustoychivogo-razvitiya</a:t>
            </a:r>
            <a:r>
              <a:rPr lang="ru-RU" sz="1600" b="1" dirty="0" smtClean="0">
                <a:latin typeface="Times New Roman" panose="02020603050405020304" pitchFamily="18" charset="0"/>
                <a:cs typeface="Times New Roman" panose="02020603050405020304" pitchFamily="18" charset="0"/>
              </a:rPr>
              <a:t>(дата </a:t>
            </a:r>
            <a:r>
              <a:rPr lang="ru-RU" sz="1600" b="1" dirty="0">
                <a:latin typeface="Times New Roman" panose="02020603050405020304" pitchFamily="18" charset="0"/>
                <a:cs typeface="Times New Roman" panose="02020603050405020304" pitchFamily="18" charset="0"/>
              </a:rPr>
              <a:t>обращения: 11.05.2020). – Текст : электронный.</a:t>
            </a:r>
            <a:endParaRPr lang="ru-RU" sz="1600" b="1" dirty="0">
              <a:latin typeface="Times New Roman" panose="02020603050405020304" pitchFamily="18" charset="0"/>
              <a:cs typeface="Times New Roman" panose="02020603050405020304" pitchFamily="18" charset="0"/>
            </a:endParaRPr>
          </a:p>
          <a:p>
            <a:pPr algn="just"/>
            <a:r>
              <a:rPr lang="ru-RU" sz="1600" b="1" dirty="0" smtClean="0">
                <a:latin typeface="Times New Roman" panose="02020603050405020304" pitchFamily="18" charset="0"/>
                <a:cs typeface="Times New Roman" panose="02020603050405020304" pitchFamily="18" charset="0"/>
              </a:rPr>
              <a:t> </a:t>
            </a:r>
            <a:endParaRPr lang="ru-RU" sz="1600" b="1" dirty="0" smtClean="0">
              <a:latin typeface="Times New Roman" panose="02020603050405020304" pitchFamily="18" charset="0"/>
              <a:cs typeface="Times New Roman" panose="02020603050405020304" pitchFamily="18" charset="0"/>
            </a:endParaRPr>
          </a:p>
          <a:p>
            <a:pPr algn="just"/>
            <a:endParaRPr lang="ru-RU" sz="1400" b="1" dirty="0">
              <a:latin typeface="Times New Roman" panose="02020603050405020304" pitchFamily="18" charset="0"/>
              <a:cs typeface="Times New Roman" panose="02020603050405020304" pitchFamily="18" charset="0"/>
            </a:endParaRPr>
          </a:p>
        </p:txBody>
      </p:sp>
      <p:pic>
        <p:nvPicPr>
          <p:cNvPr id="11266" name="Picture 2"/>
          <p:cNvPicPr>
            <a:picLocks noChangeAspect="1" noChangeArrowheads="1"/>
          </p:cNvPicPr>
          <p:nvPr/>
        </p:nvPicPr>
        <p:blipFill>
          <a:blip r:embed="rId2" cstate="email"/>
          <a:srcRect/>
          <a:stretch>
            <a:fillRect/>
          </a:stretch>
        </p:blipFill>
        <p:spPr bwMode="auto">
          <a:xfrm>
            <a:off x="5076056" y="6453336"/>
            <a:ext cx="3859213"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39552" y="620688"/>
            <a:ext cx="3600400" cy="518457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prstClr val="black"/>
                </a:solidFill>
                <a:latin typeface="Times New Roman" panose="02020603050405020304" pitchFamily="18" charset="0"/>
                <a:cs typeface="Times New Roman" panose="02020603050405020304" pitchFamily="18" charset="0"/>
              </a:rPr>
              <a:t>Концепция общего экологического образования в интересах устойчивого развития РФ: </a:t>
            </a:r>
            <a:r>
              <a:rPr lang="ru-RU" sz="2400" b="1" dirty="0" smtClean="0">
                <a:solidFill>
                  <a:prstClr val="black"/>
                </a:solidFill>
                <a:latin typeface="Times New Roman" panose="02020603050405020304" pitchFamily="18" charset="0"/>
                <a:cs typeface="Times New Roman" panose="02020603050405020304" pitchFamily="18" charset="0"/>
              </a:rPr>
              <a:t>проект</a:t>
            </a:r>
            <a:endParaRPr lang="ru-RU" sz="2400" b="1" dirty="0" smtClean="0">
              <a:solidFill>
                <a:prstClr val="black"/>
              </a:solidFill>
              <a:latin typeface="Times New Roman" panose="02020603050405020304" pitchFamily="18" charset="0"/>
              <a:cs typeface="Times New Roman" panose="02020603050405020304" pitchFamily="18" charset="0"/>
            </a:endParaRPr>
          </a:p>
          <a:p>
            <a:pPr algn="ctr"/>
            <a:endParaRPr lang="ru-RU" sz="2400" b="1" dirty="0">
              <a:solidFill>
                <a:prstClr val="black"/>
              </a:solidFill>
              <a:latin typeface="Times New Roman" panose="02020603050405020304" pitchFamily="18" charset="0"/>
              <a:cs typeface="Times New Roman" panose="02020603050405020304" pitchFamily="18" charset="0"/>
            </a:endParaRPr>
          </a:p>
          <a:p>
            <a:pPr algn="ctr"/>
            <a:endParaRPr lang="ru-RU" sz="2400" b="1" dirty="0" smtClean="0">
              <a:solidFill>
                <a:prstClr val="black"/>
              </a:solidFill>
              <a:latin typeface="Times New Roman" panose="02020603050405020304" pitchFamily="18" charset="0"/>
              <a:cs typeface="Times New Roman" panose="02020603050405020304" pitchFamily="18" charset="0"/>
            </a:endParaRPr>
          </a:p>
          <a:p>
            <a:pPr algn="ctr"/>
            <a:endParaRPr lang="ru-RU" sz="2400" b="1" dirty="0">
              <a:solidFill>
                <a:prstClr val="black"/>
              </a:solidFill>
              <a:latin typeface="Times New Roman" panose="02020603050405020304" pitchFamily="18" charset="0"/>
              <a:cs typeface="Times New Roman" panose="02020603050405020304" pitchFamily="18" charset="0"/>
            </a:endParaRPr>
          </a:p>
          <a:p>
            <a:pPr algn="ctr"/>
            <a:endParaRPr lang="ru-RU" sz="2400" b="1" dirty="0" smtClean="0">
              <a:solidFill>
                <a:prstClr val="black"/>
              </a:solidFill>
              <a:latin typeface="Times New Roman" panose="02020603050405020304" pitchFamily="18" charset="0"/>
              <a:cs typeface="Times New Roman" panose="02020603050405020304" pitchFamily="18" charset="0"/>
            </a:endParaRPr>
          </a:p>
          <a:p>
            <a:pPr algn="ctr"/>
            <a:endParaRPr lang="ru-RU"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83969" y="260648"/>
            <a:ext cx="4573814" cy="6186309"/>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Образование в интересах людей и планеты: построение устойчивого будущего для всех. Всемирный доклад по мониторингу образования 2016 год.-</a:t>
            </a:r>
            <a:endParaRPr lang="ru-RU" b="1" dirty="0" smtClean="0">
              <a:latin typeface="Times New Roman" panose="02020603050405020304" pitchFamily="18" charset="0"/>
              <a:cs typeface="Times New Roman" panose="02020603050405020304" pitchFamily="18" charset="0"/>
            </a:endParaRPr>
          </a:p>
          <a:p>
            <a:pPr algn="just"/>
            <a:r>
              <a:rPr lang="ru-RU" b="1" dirty="0" smtClean="0">
                <a:latin typeface="Times New Roman" panose="02020603050405020304" pitchFamily="18" charset="0"/>
                <a:cs typeface="Times New Roman" panose="02020603050405020304" pitchFamily="18" charset="0"/>
              </a:rPr>
              <a:t> издательство ЮНЕСКО,    535с..- </a:t>
            </a:r>
            <a:r>
              <a:rPr lang="en-US" b="1" dirty="0" smtClean="0">
                <a:latin typeface="Times New Roman" panose="02020603050405020304" pitchFamily="18" charset="0"/>
                <a:cs typeface="Times New Roman" panose="02020603050405020304" pitchFamily="18" charset="0"/>
              </a:rPr>
              <a:t>URL</a:t>
            </a:r>
            <a:r>
              <a:rPr lang="ru-RU" b="1" dirty="0" smtClean="0">
                <a:latin typeface="Times New Roman" panose="02020603050405020304" pitchFamily="18" charset="0"/>
                <a:cs typeface="Times New Roman" panose="02020603050405020304" pitchFamily="18" charset="0"/>
              </a:rPr>
              <a:t>:</a:t>
            </a:r>
            <a:endParaRPr lang="ru-RU" b="1" dirty="0" smtClean="0">
              <a:latin typeface="Times New Roman" panose="02020603050405020304" pitchFamily="18" charset="0"/>
              <a:cs typeface="Times New Roman" panose="02020603050405020304" pitchFamily="18" charset="0"/>
            </a:endParaRPr>
          </a:p>
          <a:p>
            <a:pPr algn="just"/>
            <a:r>
              <a:rPr lang="en-US" b="1" dirty="0" smtClean="0">
                <a:solidFill>
                  <a:schemeClr val="tx1">
                    <a:lumMod val="85000"/>
                    <a:lumOff val="15000"/>
                  </a:schemeClr>
                </a:solidFill>
                <a:latin typeface="Times New Roman" panose="02020603050405020304" pitchFamily="18" charset="0"/>
                <a:cs typeface="Times New Roman" panose="02020603050405020304" pitchFamily="18" charset="0"/>
                <a:hlinkClick r:id="rId1"/>
              </a:rPr>
              <a:t>https://unesdoc.unesco.org/ark:/48223/pf0000245752_rus?posInSet=2&amp;queryId=d2e3093e-8461-4641-aa5f-1c36d6362109</a:t>
            </a:r>
            <a:endParaRPr lang="ru-RU" b="1" dirty="0" smtClean="0">
              <a:solidFill>
                <a:schemeClr val="tx1">
                  <a:lumMod val="85000"/>
                  <a:lumOff val="15000"/>
                </a:schemeClr>
              </a:solidFill>
              <a:latin typeface="Times New Roman" panose="02020603050405020304" pitchFamily="18" charset="0"/>
              <a:cs typeface="Times New Roman" panose="02020603050405020304" pitchFamily="18" charset="0"/>
            </a:endParaRPr>
          </a:p>
          <a:p>
            <a:pPr algn="just"/>
            <a:r>
              <a:rPr lang="ru-RU" b="1" dirty="0" smtClean="0">
                <a:latin typeface="Times New Roman" panose="02020603050405020304" pitchFamily="18" charset="0"/>
                <a:cs typeface="Times New Roman" panose="02020603050405020304" pitchFamily="18" charset="0"/>
              </a:rPr>
              <a:t>(дата обращения: 07.05.2020). – Текст : электронный.</a:t>
            </a:r>
            <a:endParaRPr lang="ru-RU" b="1" dirty="0" smtClean="0">
              <a:latin typeface="Times New Roman" panose="02020603050405020304" pitchFamily="18" charset="0"/>
              <a:cs typeface="Times New Roman" panose="02020603050405020304" pitchFamily="18" charset="0"/>
            </a:endParaRPr>
          </a:p>
          <a:p>
            <a:pPr algn="just"/>
            <a:r>
              <a:rPr lang="ru-RU" sz="1200" dirty="0" smtClean="0">
                <a:latin typeface="Times New Roman" panose="02020603050405020304" pitchFamily="18" charset="0"/>
                <a:cs typeface="Times New Roman" panose="02020603050405020304" pitchFamily="18" charset="0"/>
              </a:rPr>
              <a:t>          В подготовленном ЮНЕСКО Всемирном докладе по мониторингу образования (ВДМО) показано, как образование может содействовать прогрессу в достижении всего комплекса глобальных целей (ЦУР), установленных в новой Повестке дня в области устойчивого развития на период до 2030 года. В докладе подчеркнуто также, что для реализации всего имеющегося потенциала и соответствия уровню проблем, с которыми сегодня сталкивается человечество и планета в целом, образование нуждается в серьезных реформах. Повестка дня в области устойчивого развития на период до 2030 года требует разработки комплексных и всеобъемлющих ответных мер на множество возникающих перед нами социальных, экономических и экологических проблем</a:t>
            </a:r>
            <a:endParaRPr lang="ru-RU" sz="1200" dirty="0" smtClean="0">
              <a:latin typeface="Times New Roman" panose="02020603050405020304" pitchFamily="18" charset="0"/>
              <a:cs typeface="Times New Roman" panose="02020603050405020304" pitchFamily="18" charset="0"/>
            </a:endParaRPr>
          </a:p>
          <a:p>
            <a:pPr algn="just"/>
            <a:r>
              <a:rPr lang="ru-RU" sz="1200" dirty="0" smtClean="0">
                <a:latin typeface="Times New Roman" panose="02020603050405020304" pitchFamily="18" charset="0"/>
                <a:cs typeface="Times New Roman" panose="02020603050405020304" pitchFamily="18" charset="0"/>
              </a:rPr>
              <a:t>          Весьма актуально стоит проблема воспитания уверенного, мыслящего, заинтересованного и квалифицированного гражданина, стремящегося к обеспечению для всех более безопасной, экологически рациональной и благоприятной жизни на планете. </a:t>
            </a:r>
            <a:endParaRPr lang="ru-RU" sz="1200" b="1" dirty="0" smtClean="0">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a:blip r:embed="rId2" cstate="email"/>
          <a:srcRect/>
          <a:stretch>
            <a:fillRect/>
          </a:stretch>
        </p:blipFill>
        <p:spPr bwMode="auto">
          <a:xfrm>
            <a:off x="4998570" y="6453336"/>
            <a:ext cx="3859213"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04664"/>
            <a:ext cx="3672000" cy="477174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22126</Words>
  <Application>WPS Presentation</Application>
  <PresentationFormat>Экран (4:3)</PresentationFormat>
  <Paragraphs>272</Paragraphs>
  <Slides>26</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26</vt:i4>
      </vt:variant>
    </vt:vector>
  </HeadingPairs>
  <TitlesOfParts>
    <vt:vector size="36" baseType="lpstr">
      <vt:lpstr>Arial</vt:lpstr>
      <vt:lpstr>SimSun</vt:lpstr>
      <vt:lpstr>Wingdings</vt:lpstr>
      <vt:lpstr>Arial Nova Cond</vt:lpstr>
      <vt:lpstr>Calibri</vt:lpstr>
      <vt:lpstr>Times New Roman</vt:lpstr>
      <vt:lpstr>Microsoft YaHei</vt:lpstr>
      <vt:lpstr/>
      <vt:lpstr>Arial Unicode MS</vt:lpstr>
      <vt:lpstr>Тема Office</vt:lpstr>
      <vt:lpstr>  </vt:lpstr>
      <vt:lpstr>                      Состояние окружающей среды в мире остро нуждается в решении экологических проблем, поэтому очень важным является развитие экологического образования. Экологическое образование предполагает непрерывный процесс обучения, главными целями которого являются воспитание, развитие личности, получение знаний и умений применения их на практике.        Предлагаем вашему вниманию виртуальную выставку «Экологическая модель современного образования как образования в интересах устойчивого развития общества» Все представленные издания имеются в фонде библиотеки института и в открытом электронном доступе.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Ольга С. Худякова</dc:creator>
  <cp:lastModifiedBy>User</cp:lastModifiedBy>
  <cp:revision>176</cp:revision>
  <dcterms:created xsi:type="dcterms:W3CDTF">2018-04-23T09:49:00Z</dcterms:created>
  <dcterms:modified xsi:type="dcterms:W3CDTF">2020-05-27T10:22:35Z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1049-11.2.0.9363</vt:lpwstr>
  </property>
</Properties>
</file>