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52" r:id="rId2"/>
    <p:sldId id="334" r:id="rId3"/>
    <p:sldId id="371" r:id="rId4"/>
    <p:sldId id="427" r:id="rId5"/>
    <p:sldId id="439" r:id="rId6"/>
    <p:sldId id="442" r:id="rId7"/>
    <p:sldId id="444" r:id="rId8"/>
    <p:sldId id="443" r:id="rId9"/>
    <p:sldId id="445" r:id="rId10"/>
    <p:sldId id="440" r:id="rId11"/>
    <p:sldId id="441" r:id="rId12"/>
    <p:sldId id="432" r:id="rId13"/>
    <p:sldId id="434" r:id="rId14"/>
    <p:sldId id="433" r:id="rId15"/>
    <p:sldId id="435" r:id="rId16"/>
    <p:sldId id="436" r:id="rId17"/>
    <p:sldId id="437" r:id="rId18"/>
    <p:sldId id="395" r:id="rId19"/>
    <p:sldId id="413" r:id="rId20"/>
    <p:sldId id="409" r:id="rId21"/>
    <p:sldId id="410" r:id="rId22"/>
    <p:sldId id="417" r:id="rId23"/>
    <p:sldId id="418" r:id="rId24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20000"/>
      </a:spcBef>
      <a:spcAft>
        <a:spcPct val="0"/>
      </a:spcAft>
      <a:buFont typeface="Arial" pitchFamily="34" charset="0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Font typeface="Arial" pitchFamily="34" charset="0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Font typeface="Arial" pitchFamily="34" charset="0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Font typeface="Arial" pitchFamily="34" charset="0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Font typeface="Arial" pitchFamily="34" charset="0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C8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27" autoAdjust="0"/>
    <p:restoredTop sz="93972" autoAdjust="0"/>
  </p:normalViewPr>
  <p:slideViewPr>
    <p:cSldViewPr>
      <p:cViewPr varScale="1">
        <p:scale>
          <a:sx n="88" d="100"/>
          <a:sy n="88" d="100"/>
        </p:scale>
        <p:origin x="-13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Font typeface="Arial" pitchFamily="34" charset="0"/>
              <a:buChar char="•"/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 typeface="Arial" pitchFamily="34" charset="0"/>
              <a:buChar char="•"/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C1F07DAB-FA40-4AFA-80E1-26EFA779F0C5}" type="datetimeFigureOut">
              <a:rPr lang="ru-RU"/>
              <a:pPr>
                <a:defRPr/>
              </a:pPr>
              <a:t>08.05.2018</a:t>
            </a:fld>
            <a:endParaRPr lang="ru-RU"/>
          </a:p>
        </p:txBody>
      </p:sp>
      <p:sp>
        <p:nvSpPr>
          <p:cNvPr id="389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buFont typeface="Arial" pitchFamily="34" charset="0"/>
              <a:buChar char="•"/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Font typeface="Arial" pitchFamily="34" charset="0"/>
              <a:buChar char="•"/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59916B50-F7AE-46EE-8EDC-E45A1B03BA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54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32674-7192-492D-8BC8-B14D577A6646}" type="datetimeFigureOut">
              <a:rPr lang="ru-RU"/>
              <a:pPr>
                <a:defRPr/>
              </a:pPr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A40A-5EE6-4416-A056-987840FD82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248215"/>
      </p:ext>
    </p:extLst>
  </p:cSld>
  <p:clrMapOvr>
    <a:masterClrMapping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0A0B8-9CEA-4CD6-8156-C12B96B65939}" type="datetimeFigureOut">
              <a:rPr lang="ru-RU"/>
              <a:pPr>
                <a:defRPr/>
              </a:pPr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B0279-D9EB-46E6-85F0-4B7A1FE1C3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10803"/>
      </p:ext>
    </p:extLst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07BBA-E4A1-4C88-B6BB-B44CB5C383A0}" type="datetimeFigureOut">
              <a:rPr lang="ru-RU"/>
              <a:pPr>
                <a:defRPr/>
              </a:pPr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85A12-E222-4917-A701-920F781F3D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150678"/>
      </p:ext>
    </p:extLst>
  </p:cSld>
  <p:clrMapOvr>
    <a:masterClrMapping/>
  </p:clrMapOvr>
  <p:transition>
    <p:wipe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AA109-F8EA-4DD3-86E6-467F1C313876}" type="datetimeFigureOut">
              <a:rPr lang="ru-RU"/>
              <a:pPr>
                <a:defRPr/>
              </a:pPr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1E345-C6FC-4FE8-BCF8-99E953315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810801"/>
      </p:ext>
    </p:extLst>
  </p:cSld>
  <p:clrMapOvr>
    <a:masterClrMapping/>
  </p:clrMapOvr>
  <p:transition>
    <p:wipe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294B0-FFC5-4B61-9750-E0D5FA3BBD72}" type="datetimeFigureOut">
              <a:rPr lang="ru-RU"/>
              <a:pPr>
                <a:defRPr/>
              </a:pPr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8B31F-E749-4E7B-91FC-23B738C630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8921"/>
      </p:ext>
    </p:extLst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59CDB-8762-4D3C-85D8-10082A636870}" type="datetimeFigureOut">
              <a:rPr lang="ru-RU"/>
              <a:pPr>
                <a:defRPr/>
              </a:pPr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649B3-8A18-49CA-905F-8C9C8DD23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671891"/>
      </p:ext>
    </p:extLst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48029-BFB6-420B-BDEA-2EA537DD749B}" type="datetimeFigureOut">
              <a:rPr lang="ru-RU"/>
              <a:pPr>
                <a:defRPr/>
              </a:pPr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97144-C15E-4383-90DE-86ED0D279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049616"/>
      </p:ext>
    </p:extLst>
  </p:cSld>
  <p:clrMapOvr>
    <a:masterClrMapping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DC4A3-CEC1-4536-AC45-3AFAEF33D0CC}" type="datetimeFigureOut">
              <a:rPr lang="ru-RU"/>
              <a:pPr>
                <a:defRPr/>
              </a:pPr>
              <a:t>08.05.2018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C70DE-4745-45EC-8203-9F2EE33EFD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061719"/>
      </p:ext>
    </p:extLst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3EF93-2FE2-4EE5-8322-F88A8FC7A169}" type="datetimeFigureOut">
              <a:rPr lang="ru-RU"/>
              <a:pPr>
                <a:defRPr/>
              </a:pPr>
              <a:t>08.05.2018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B518E-EAC5-470E-A140-05DFF24AA4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95032"/>
      </p:ext>
    </p:extLst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5208-577A-4122-BC1D-D96CA1AA3B50}" type="datetimeFigureOut">
              <a:rPr lang="ru-RU"/>
              <a:pPr>
                <a:defRPr/>
              </a:pPr>
              <a:t>08.05.2018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BE156-A85D-4F91-A931-2E028EB598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072331"/>
      </p:ext>
    </p:extLst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75C0B-7301-4219-B389-CC689917180B}" type="datetimeFigureOut">
              <a:rPr lang="ru-RU"/>
              <a:pPr>
                <a:defRPr/>
              </a:pPr>
              <a:t>08.05.2018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47870-9F73-4B23-AF47-F062878F67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06500"/>
      </p:ext>
    </p:extLst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F444B-A2F6-4AF6-92EB-E2A8D0E0051B}" type="datetimeFigureOut">
              <a:rPr lang="ru-RU"/>
              <a:pPr>
                <a:defRPr/>
              </a:pPr>
              <a:t>08.05.2018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C93D7-61D7-489B-9DDB-983011C0B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578638"/>
      </p:ext>
    </p:extLst>
  </p:cSld>
  <p:clrMapOvr>
    <a:masterClrMapping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1AA9B-692A-4B9B-BB47-0138B1C456CB}" type="datetimeFigureOut">
              <a:rPr lang="ru-RU"/>
              <a:pPr>
                <a:defRPr/>
              </a:pPr>
              <a:t>08.05.2018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924E4-69E3-4F40-BF40-1AD813C4D4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078693"/>
      </p:ext>
    </p:extLst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9E541-5FD4-45BD-8C64-CD159FFBFA65}" type="datetimeFigureOut">
              <a:rPr lang="ru-RU"/>
              <a:pPr>
                <a:defRPr/>
              </a:pPr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A6B3DB-BABB-4442-9154-9135BF5D8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00113" y="908050"/>
            <a:ext cx="7772400" cy="3529013"/>
          </a:xfrm>
        </p:spPr>
        <p:txBody>
          <a:bodyPr/>
          <a:lstStyle/>
          <a:p>
            <a:pPr eaLnBrk="1" hangingPunct="1"/>
            <a:r>
              <a:rPr lang="en-US" altLang="ru-RU" sz="3600" b="1" smtClean="0"/>
              <a:t> </a:t>
            </a:r>
            <a:r>
              <a:rPr lang="ru-RU" altLang="ru-RU" sz="4000" b="1" smtClean="0"/>
              <a:t>Учебная ситуация</a:t>
            </a:r>
            <a:br>
              <a:rPr lang="ru-RU" altLang="ru-RU" sz="4000" b="1" smtClean="0"/>
            </a:br>
            <a:r>
              <a:rPr lang="ru-RU" altLang="ru-RU" sz="4000" b="1" smtClean="0"/>
              <a:t>как способ реализации деятельностного подхода</a:t>
            </a:r>
            <a:r>
              <a:rPr lang="ru-RU" altLang="ru-RU" smtClean="0"/>
              <a:t> 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3708400" y="4868863"/>
            <a:ext cx="517683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3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3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3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3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80000"/>
              </a:lnSpc>
            </a:pPr>
            <a:r>
              <a:rPr lang="ru-RU" altLang="ru-RU" sz="2000" b="1">
                <a:latin typeface="Calibri" pitchFamily="34" charset="0"/>
              </a:rPr>
              <a:t>      Горовая Оксана Александровна,</a:t>
            </a:r>
          </a:p>
          <a:p>
            <a:pPr algn="just">
              <a:lnSpc>
                <a:spcPct val="80000"/>
              </a:lnSpc>
            </a:pPr>
            <a:r>
              <a:rPr lang="ru-RU" altLang="ru-RU" sz="2000" b="1">
                <a:latin typeface="Calibri" pitchFamily="34" charset="0"/>
              </a:rPr>
              <a:t>     старший  преподаватель</a:t>
            </a:r>
          </a:p>
          <a:p>
            <a:pPr algn="just">
              <a:lnSpc>
                <a:spcPct val="80000"/>
              </a:lnSpc>
            </a:pPr>
            <a:r>
              <a:rPr lang="ru-RU" altLang="ru-RU" sz="2000" b="1">
                <a:latin typeface="Calibri" pitchFamily="34" charset="0"/>
              </a:rPr>
              <a:t>     кафедры начального образования</a:t>
            </a:r>
          </a:p>
          <a:p>
            <a:pPr algn="just">
              <a:lnSpc>
                <a:spcPct val="80000"/>
              </a:lnSpc>
            </a:pPr>
            <a:r>
              <a:rPr lang="ru-RU" altLang="ru-RU" sz="2000" b="1">
                <a:latin typeface="Calibri" pitchFamily="34" charset="0"/>
              </a:rPr>
              <a:t>     ГБУ ДПО ЧИППКРО</a:t>
            </a:r>
          </a:p>
          <a:p>
            <a:pPr>
              <a:lnSpc>
                <a:spcPct val="80000"/>
              </a:lnSpc>
            </a:pPr>
            <a:endParaRPr lang="ru-RU" altLang="ru-RU" sz="2000">
              <a:latin typeface="Calibri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500063" y="142875"/>
            <a:ext cx="8229600" cy="857250"/>
          </a:xfrm>
        </p:spPr>
        <p:txBody>
          <a:bodyPr/>
          <a:lstStyle/>
          <a:p>
            <a:r>
              <a:rPr lang="ru-RU" altLang="ru-RU" sz="2800" b="1" smtClean="0"/>
              <a:t>Ситуации освоения новых способов деятельности </a:t>
            </a:r>
            <a:endParaRPr lang="ru-RU" altLang="ru-RU" sz="2800" b="1" i="1" smtClean="0"/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500063" y="1000125"/>
            <a:ext cx="8229600" cy="5357813"/>
          </a:xfrm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ru-RU" altLang="ru-RU" sz="2800" b="1" i="1" smtClean="0"/>
              <a:t>Литературное чтение</a:t>
            </a:r>
            <a:endParaRPr lang="ru-RU" altLang="ru-RU" sz="2800" b="1" smtClean="0"/>
          </a:p>
          <a:p>
            <a:pPr algn="just">
              <a:buFont typeface="Arial" pitchFamily="34" charset="0"/>
              <a:buNone/>
            </a:pPr>
            <a:r>
              <a:rPr lang="ru-RU" altLang="ru-RU" sz="2800" b="1" smtClean="0"/>
              <a:t>Работа с печатным текстом (</a:t>
            </a:r>
            <a:r>
              <a:rPr lang="ru-RU" altLang="ru-RU" sz="2800" b="1" i="1" smtClean="0"/>
              <a:t>различные типы текстов</a:t>
            </a:r>
            <a:r>
              <a:rPr lang="ru-RU" altLang="ru-RU" sz="2800" b="1" smtClean="0"/>
              <a:t>)</a:t>
            </a:r>
          </a:p>
          <a:p>
            <a:pPr algn="ctr">
              <a:buFont typeface="Arial" pitchFamily="34" charset="0"/>
              <a:buNone/>
            </a:pPr>
            <a:r>
              <a:rPr lang="ru-RU" altLang="ru-RU" sz="2800" b="1" smtClean="0"/>
              <a:t>Сортируем тексты</a:t>
            </a:r>
            <a:endParaRPr lang="ru-RU" altLang="ru-RU" sz="2800" smtClean="0"/>
          </a:p>
          <a:p>
            <a:pPr algn="just"/>
            <a:r>
              <a:rPr lang="ru-RU" altLang="ru-RU" sz="2800" smtClean="0"/>
              <a:t>	Учащиеся читают и сортируют ряд текстов, связанных с изучаемой темой или с другой проблемой, представляющей интерес.</a:t>
            </a:r>
          </a:p>
          <a:p>
            <a:pPr algn="just"/>
            <a:r>
              <a:rPr lang="ru-RU" altLang="ru-RU" sz="2800" smtClean="0"/>
              <a:t>	Для обоснования классификации к каждой группе текстов, они пишут по предложению.</a:t>
            </a:r>
          </a:p>
          <a:p>
            <a:pPr algn="just"/>
            <a:r>
              <a:rPr lang="ru-RU" altLang="ru-RU" sz="2800" smtClean="0"/>
              <a:t>	Учащиеся могут классифицировать тексты и обосновывать предложенную классификацию.</a:t>
            </a:r>
          </a:p>
        </p:txBody>
      </p:sp>
    </p:spTree>
  </p:cSld>
  <p:clrMapOvr>
    <a:masterClrMapping/>
  </p:clrMapOvr>
  <p:transition>
    <p:wipe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altLang="ru-RU" sz="3200" b="1" smtClean="0"/>
              <a:t>Математика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algn="just">
              <a:buFont typeface="Arial" pitchFamily="34" charset="0"/>
              <a:buNone/>
            </a:pPr>
            <a:r>
              <a:rPr lang="ru-RU" altLang="ru-RU" sz="2800" b="1" smtClean="0"/>
              <a:t>Числа и вычисления</a:t>
            </a:r>
          </a:p>
          <a:p>
            <a:pPr algn="ctr">
              <a:buFont typeface="Arial" pitchFamily="34" charset="0"/>
              <a:buNone/>
            </a:pPr>
            <a:r>
              <a:rPr lang="ru-RU" altLang="ru-RU" sz="2800" b="1" smtClean="0"/>
              <a:t>Может ли так быть?</a:t>
            </a:r>
            <a:endParaRPr lang="ru-RU" altLang="ru-RU" sz="2800" smtClean="0"/>
          </a:p>
          <a:p>
            <a:pPr algn="just"/>
            <a:r>
              <a:rPr lang="ru-RU" altLang="ru-RU" sz="2800" smtClean="0"/>
              <a:t>	Учащиеся делятся идеями, имеют возможность их разработать и проверить их правдоподобность.</a:t>
            </a:r>
          </a:p>
          <a:p>
            <a:pPr algn="just"/>
            <a:r>
              <a:rPr lang="ru-RU" altLang="ru-RU" sz="2800" smtClean="0"/>
              <a:t>	Учащиеся могут использовать свое знание чисел, чтобы оценить ответ.</a:t>
            </a:r>
          </a:p>
          <a:p>
            <a:pPr algn="just"/>
            <a:r>
              <a:rPr lang="ru-RU" altLang="ru-RU" sz="2800" smtClean="0"/>
              <a:t>	Они могут проверить свой ответ, соотнеся его с образцом, и прокомментировать правдоподобность (разумность) ответа.</a:t>
            </a:r>
          </a:p>
        </p:txBody>
      </p:sp>
    </p:spTree>
  </p:cSld>
  <p:clrMapOvr>
    <a:masterClrMapping/>
  </p:clrMapOvr>
  <p:transition>
    <p:wipe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 i="1" smtClean="0"/>
              <a:t>Ситуация успеха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sz="2800" smtClean="0"/>
              <a:t>это такое целенаправленное, организованное сочетание условий, при которых создается возможность достичь значительных результатов в деятельности как отдельно взятой личности, так и коллектива в целом. </a:t>
            </a:r>
          </a:p>
          <a:p>
            <a:pPr algn="just">
              <a:lnSpc>
                <a:spcPct val="90000"/>
              </a:lnSpc>
              <a:buFont typeface="Arial" pitchFamily="34" charset="0"/>
              <a:buNone/>
            </a:pPr>
            <a:endParaRPr lang="ru-RU" altLang="ru-RU" sz="2800" smtClean="0"/>
          </a:p>
          <a:p>
            <a:pPr algn="just">
              <a:lnSpc>
                <a:spcPct val="90000"/>
              </a:lnSpc>
            </a:pPr>
            <a:r>
              <a:rPr lang="ru-RU" altLang="ru-RU" sz="2800" smtClean="0"/>
              <a:t>задача учителя состоит в том, чтобы дать каждому из своих воспитанников возможность пережить радость достижения, осознать свои возможности, поверить в себя. </a:t>
            </a:r>
          </a:p>
        </p:txBody>
      </p:sp>
    </p:spTree>
  </p:cSld>
  <p:clrMapOvr>
    <a:masterClrMapping/>
  </p:clrMapOvr>
  <p:transition>
    <p:wipe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 i="1" smtClean="0"/>
              <a:t>Переживание учеником ситуации успеха: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sz="2800" smtClean="0"/>
              <a:t>повышает мотивацию учения и развивает познавательные интересы, позволяет ученику почувствовать удовлетворение от учебной деятельности;</a:t>
            </a:r>
          </a:p>
          <a:p>
            <a:pPr algn="just">
              <a:lnSpc>
                <a:spcPct val="90000"/>
              </a:lnSpc>
            </a:pPr>
            <a:r>
              <a:rPr lang="ru-RU" altLang="ru-RU" sz="2800" smtClean="0"/>
              <a:t>стимулирует к высокой результативности труда;</a:t>
            </a:r>
          </a:p>
          <a:p>
            <a:pPr algn="just">
              <a:lnSpc>
                <a:spcPct val="90000"/>
              </a:lnSpc>
            </a:pPr>
            <a:r>
              <a:rPr lang="ru-RU" altLang="ru-RU" sz="2800" smtClean="0"/>
              <a:t>корректирует личностные особенности такие, как тревожность, неуверенность, самооценку;</a:t>
            </a:r>
          </a:p>
          <a:p>
            <a:pPr algn="just">
              <a:lnSpc>
                <a:spcPct val="90000"/>
              </a:lnSpc>
            </a:pPr>
            <a:r>
              <a:rPr lang="ru-RU" altLang="ru-RU" sz="2800" smtClean="0"/>
              <a:t>развивает инициативность, креативность, активность;</a:t>
            </a:r>
          </a:p>
          <a:p>
            <a:pPr algn="just">
              <a:lnSpc>
                <a:spcPct val="90000"/>
              </a:lnSpc>
            </a:pPr>
            <a:r>
              <a:rPr lang="ru-RU" altLang="ru-RU" sz="2800" smtClean="0"/>
              <a:t>поддерживает в классе благоприятный психологический климат</a:t>
            </a:r>
          </a:p>
        </p:txBody>
      </p:sp>
    </p:spTree>
  </p:cSld>
  <p:clrMapOvr>
    <a:masterClrMapping/>
  </p:clrMapOvr>
  <p:transition>
    <p:wipe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altLang="ru-RU" sz="3200" b="1" i="1" smtClean="0"/>
              <a:t>Технологические операции создания ситуаций успеха</a:t>
            </a:r>
            <a:r>
              <a:rPr lang="ru-RU" altLang="ru-RU" sz="4000" smtClean="0"/>
              <a:t> 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xfrm>
            <a:off x="214313" y="1341438"/>
            <a:ext cx="8472487" cy="5256212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</a:pPr>
            <a:r>
              <a:rPr lang="ru-RU" altLang="ru-RU" sz="2000" smtClean="0"/>
              <a:t>Снятие страха – “Мы все пробуем и ищем, только так может что-то получиться”. “Люди учатся на своих ошибках и находят другие способы решения”.</a:t>
            </a:r>
          </a:p>
          <a:p>
            <a:pPr marL="609600" indent="-609600" algn="just">
              <a:lnSpc>
                <a:spcPct val="90000"/>
              </a:lnSpc>
            </a:pPr>
            <a:r>
              <a:rPr lang="ru-RU" altLang="ru-RU" sz="2000" smtClean="0"/>
              <a:t>Авансирование успешного результата – “У вас обязательно получиться”. “Я даже не сомневаюсь в успешном результате”.</a:t>
            </a:r>
          </a:p>
          <a:p>
            <a:pPr marL="609600" indent="-609600" algn="just">
              <a:lnSpc>
                <a:spcPct val="90000"/>
              </a:lnSpc>
            </a:pPr>
            <a:r>
              <a:rPr lang="ru-RU" altLang="ru-RU" sz="2000" smtClean="0"/>
              <a:t>Скрытое инструктирование ребенка в способах и формах совершения деятельности – “Возможно, лучше всего начать с…..”. “Выполняя работу, не забудьте о…..”.</a:t>
            </a:r>
          </a:p>
          <a:p>
            <a:pPr marL="609600" indent="-609600" algn="just">
              <a:lnSpc>
                <a:spcPct val="90000"/>
              </a:lnSpc>
            </a:pPr>
            <a:r>
              <a:rPr lang="ru-RU" altLang="ru-RU" sz="2000" smtClean="0"/>
              <a:t>Внесение мотива – “Без твоей помощи твоим товарищам не справиться…”</a:t>
            </a:r>
          </a:p>
          <a:p>
            <a:pPr marL="609600" indent="-609600" algn="just">
              <a:lnSpc>
                <a:spcPct val="90000"/>
              </a:lnSpc>
            </a:pPr>
            <a:r>
              <a:rPr lang="ru-RU" altLang="ru-RU" sz="2000" smtClean="0"/>
              <a:t>Персональная исключительность – “Только ты и мог бы….”. “Только тебе я и могу доверить…”. “Ни к кому, кроме тебя, я не могу обратиться с этой просьбой…”</a:t>
            </a:r>
          </a:p>
          <a:p>
            <a:pPr marL="609600" indent="-609600" algn="just">
              <a:lnSpc>
                <a:spcPct val="90000"/>
              </a:lnSpc>
            </a:pPr>
            <a:r>
              <a:rPr lang="ru-RU" altLang="ru-RU" sz="2000" smtClean="0"/>
              <a:t>Мобилизация активности или педагогическое внушение – “Нам уже не терпится начать работу…”. “Так хочется поскорее увидеть…”</a:t>
            </a:r>
          </a:p>
          <a:p>
            <a:pPr marL="609600" indent="-609600" algn="just">
              <a:lnSpc>
                <a:spcPct val="90000"/>
              </a:lnSpc>
            </a:pPr>
            <a:r>
              <a:rPr lang="ru-RU" altLang="ru-RU" sz="2000" smtClean="0"/>
              <a:t>Высокая оценка детали – “Тебе особенно удалось то объяснение”. “Больше всего мне в твоей работе понравилось…”. </a:t>
            </a:r>
            <a:r>
              <a:rPr lang="ru-RU" altLang="ru-RU" sz="2000" b="1" smtClean="0"/>
              <a:t>“</a:t>
            </a:r>
            <a:r>
              <a:rPr lang="ru-RU" altLang="ru-RU" sz="2000" smtClean="0"/>
              <a:t>Наивысшей похвалы заслуживает эта часть твоей работы”.</a:t>
            </a:r>
          </a:p>
        </p:txBody>
      </p:sp>
    </p:spTree>
  </p:cSld>
  <p:clrMapOvr>
    <a:masterClrMapping/>
  </p:clrMapOvr>
  <p:transition>
    <p:wipe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altLang="ru-RU" sz="3200" b="1" i="1" smtClean="0"/>
              <a:t>Ситуация выбора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sz="2800" i="1" smtClean="0"/>
              <a:t>Ситуация самостоятельного </a:t>
            </a:r>
            <a:r>
              <a:rPr lang="ru-RU" altLang="ru-RU" sz="2800" smtClean="0"/>
              <a:t>и </a:t>
            </a:r>
            <a:r>
              <a:rPr lang="ru-RU" altLang="ru-RU" sz="2800" i="1" smtClean="0"/>
              <a:t>осознанного выбора</a:t>
            </a:r>
            <a:r>
              <a:rPr lang="ru-RU" altLang="ru-RU" sz="2800" smtClean="0"/>
              <a:t> способствует реализации индивидуального подхода.</a:t>
            </a:r>
          </a:p>
          <a:p>
            <a:pPr algn="just">
              <a:lnSpc>
                <a:spcPct val="90000"/>
              </a:lnSpc>
            </a:pPr>
            <a:endParaRPr lang="ru-RU" altLang="ru-RU" sz="2800" smtClean="0"/>
          </a:p>
          <a:p>
            <a:pPr algn="just">
              <a:lnSpc>
                <a:spcPct val="90000"/>
              </a:lnSpc>
            </a:pPr>
            <a:r>
              <a:rPr lang="ru-RU" altLang="ru-RU" sz="2800" smtClean="0"/>
              <a:t>Она заключается в </a:t>
            </a:r>
            <a:r>
              <a:rPr lang="ru-RU" altLang="ru-RU" sz="2800" i="1" smtClean="0"/>
              <a:t>обучении на основе личной активности каждого ученика</a:t>
            </a:r>
            <a:r>
              <a:rPr lang="ru-RU" altLang="ru-RU" sz="2800" smtClean="0"/>
              <a:t>, которая проявляется, в частности, в индивидуальной избирательности детей к содержанию, виду, форме учебного материала и способам учебной работы. </a:t>
            </a:r>
          </a:p>
        </p:txBody>
      </p:sp>
    </p:spTree>
  </p:cSld>
  <p:clrMapOvr>
    <a:masterClrMapping/>
  </p:clrMapOvr>
  <p:transition>
    <p:wipe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altLang="ru-RU" sz="3200" b="1" i="1" smtClean="0"/>
              <a:t>Создание ситуации выбора</a:t>
            </a:r>
          </a:p>
        </p:txBody>
      </p:sp>
      <p:sp>
        <p:nvSpPr>
          <p:cNvPr id="30723" name="Rectangle 7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400675"/>
          </a:xfrm>
        </p:spPr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ru-RU" altLang="ru-RU" sz="2000" b="1" i="1" u="sng" smtClean="0"/>
              <a:t>Ситуация выбора</a:t>
            </a:r>
          </a:p>
          <a:p>
            <a:pPr algn="just">
              <a:lnSpc>
                <a:spcPct val="80000"/>
              </a:lnSpc>
            </a:pPr>
            <a:r>
              <a:rPr lang="ru-RU" altLang="ru-RU" sz="2000" smtClean="0"/>
              <a:t>Выбор содержания обучения</a:t>
            </a:r>
          </a:p>
          <a:p>
            <a:pPr algn="just">
              <a:lnSpc>
                <a:spcPct val="80000"/>
              </a:lnSpc>
              <a:buFont typeface="Arial" pitchFamily="34" charset="0"/>
              <a:buNone/>
            </a:pPr>
            <a:endParaRPr lang="ru-RU" altLang="ru-RU" sz="2000" smtClean="0"/>
          </a:p>
          <a:p>
            <a:pPr algn="just">
              <a:lnSpc>
                <a:spcPct val="80000"/>
              </a:lnSpc>
              <a:buFont typeface="Arial" pitchFamily="34" charset="0"/>
              <a:buNone/>
            </a:pPr>
            <a:endParaRPr lang="ru-RU" altLang="ru-RU" sz="2000" smtClean="0"/>
          </a:p>
          <a:p>
            <a:pPr algn="just">
              <a:lnSpc>
                <a:spcPct val="80000"/>
              </a:lnSpc>
              <a:buFont typeface="Arial" pitchFamily="34" charset="0"/>
              <a:buNone/>
            </a:pPr>
            <a:endParaRPr lang="ru-RU" altLang="ru-RU" sz="2000" smtClean="0"/>
          </a:p>
          <a:p>
            <a:pPr algn="just">
              <a:lnSpc>
                <a:spcPct val="80000"/>
              </a:lnSpc>
              <a:buFont typeface="Arial" pitchFamily="34" charset="0"/>
              <a:buNone/>
            </a:pPr>
            <a:endParaRPr lang="ru-RU" altLang="ru-RU" sz="2000" smtClean="0"/>
          </a:p>
          <a:p>
            <a:pPr algn="just">
              <a:lnSpc>
                <a:spcPct val="80000"/>
              </a:lnSpc>
              <a:buFont typeface="Arial" pitchFamily="34" charset="0"/>
              <a:buNone/>
            </a:pPr>
            <a:endParaRPr lang="ru-RU" altLang="ru-RU" sz="2000" smtClean="0"/>
          </a:p>
          <a:p>
            <a:pPr algn="just">
              <a:lnSpc>
                <a:spcPct val="80000"/>
              </a:lnSpc>
            </a:pPr>
            <a:r>
              <a:rPr lang="ru-RU" altLang="ru-RU" sz="2000" smtClean="0"/>
              <a:t>Выбор методов обучения</a:t>
            </a:r>
          </a:p>
          <a:p>
            <a:pPr algn="just">
              <a:lnSpc>
                <a:spcPct val="80000"/>
              </a:lnSpc>
            </a:pPr>
            <a:endParaRPr lang="ru-RU" altLang="ru-RU" sz="2000" smtClean="0"/>
          </a:p>
          <a:p>
            <a:pPr algn="just">
              <a:lnSpc>
                <a:spcPct val="80000"/>
              </a:lnSpc>
            </a:pPr>
            <a:endParaRPr lang="ru-RU" altLang="ru-RU" sz="2000" smtClean="0"/>
          </a:p>
          <a:p>
            <a:pPr algn="just">
              <a:lnSpc>
                <a:spcPct val="80000"/>
              </a:lnSpc>
            </a:pPr>
            <a:r>
              <a:rPr lang="ru-RU" altLang="ru-RU" sz="2000" smtClean="0"/>
              <a:t>Выбор формы обучения</a:t>
            </a:r>
          </a:p>
          <a:p>
            <a:pPr algn="just">
              <a:lnSpc>
                <a:spcPct val="80000"/>
              </a:lnSpc>
            </a:pPr>
            <a:endParaRPr lang="ru-RU" altLang="ru-RU" sz="2000" smtClean="0"/>
          </a:p>
          <a:p>
            <a:pPr algn="just">
              <a:lnSpc>
                <a:spcPct val="80000"/>
              </a:lnSpc>
            </a:pPr>
            <a:endParaRPr lang="ru-RU" altLang="ru-RU" sz="2000" smtClean="0"/>
          </a:p>
          <a:p>
            <a:pPr algn="just">
              <a:lnSpc>
                <a:spcPct val="80000"/>
              </a:lnSpc>
            </a:pPr>
            <a:endParaRPr lang="ru-RU" altLang="ru-RU" sz="2000" smtClean="0"/>
          </a:p>
          <a:p>
            <a:pPr algn="just">
              <a:lnSpc>
                <a:spcPct val="80000"/>
              </a:lnSpc>
            </a:pPr>
            <a:endParaRPr lang="ru-RU" altLang="ru-RU" sz="2000" smtClean="0"/>
          </a:p>
          <a:p>
            <a:pPr algn="just">
              <a:lnSpc>
                <a:spcPct val="80000"/>
              </a:lnSpc>
            </a:pPr>
            <a:r>
              <a:rPr lang="ru-RU" altLang="ru-RU" sz="2000" smtClean="0"/>
              <a:t>Право выбора предоставления учеником своих знаний для оценки</a:t>
            </a:r>
          </a:p>
        </p:txBody>
      </p:sp>
      <p:sp>
        <p:nvSpPr>
          <p:cNvPr id="30724" name="Rectangle 8"/>
          <p:cNvSpPr>
            <a:spLocks noGrp="1"/>
          </p:cNvSpPr>
          <p:nvPr>
            <p:ph type="body" sz="half" idx="2"/>
          </p:nvPr>
        </p:nvSpPr>
        <p:spPr>
          <a:xfrm>
            <a:off x="4648200" y="1196975"/>
            <a:ext cx="4038600" cy="5327650"/>
          </a:xfrm>
        </p:spPr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ru-RU" altLang="ru-RU" sz="2000" b="1" i="1" u="sng" smtClean="0"/>
              <a:t>Пример </a:t>
            </a:r>
          </a:p>
          <a:p>
            <a:pPr algn="just">
              <a:lnSpc>
                <a:spcPct val="80000"/>
              </a:lnSpc>
            </a:pPr>
            <a:r>
              <a:rPr lang="ru-RU" altLang="ru-RU" sz="2000" smtClean="0"/>
              <a:t>Выбор содержания домашнего задания</a:t>
            </a:r>
          </a:p>
          <a:p>
            <a:pPr algn="just">
              <a:lnSpc>
                <a:spcPct val="80000"/>
              </a:lnSpc>
            </a:pPr>
            <a:r>
              <a:rPr lang="ru-RU" altLang="ru-RU" sz="2000" smtClean="0"/>
              <a:t>Выбор задачи или упражнения для выполнения в классе</a:t>
            </a:r>
          </a:p>
          <a:p>
            <a:pPr algn="just">
              <a:lnSpc>
                <a:spcPct val="80000"/>
              </a:lnSpc>
            </a:pPr>
            <a:r>
              <a:rPr lang="ru-RU" altLang="ru-RU" sz="2000" smtClean="0"/>
              <a:t>Выбор уровня сложности задания</a:t>
            </a:r>
          </a:p>
          <a:p>
            <a:pPr algn="just">
              <a:lnSpc>
                <a:spcPct val="80000"/>
              </a:lnSpc>
              <a:buFont typeface="Arial" pitchFamily="34" charset="0"/>
              <a:buNone/>
            </a:pPr>
            <a:endParaRPr lang="ru-RU" altLang="ru-RU" sz="2000" smtClean="0"/>
          </a:p>
          <a:p>
            <a:pPr algn="just">
              <a:lnSpc>
                <a:spcPct val="80000"/>
              </a:lnSpc>
            </a:pPr>
            <a:r>
              <a:rPr lang="ru-RU" altLang="ru-RU" sz="2000" smtClean="0"/>
              <a:t>Изучение с помощью учителя или самостоятельно</a:t>
            </a:r>
          </a:p>
          <a:p>
            <a:pPr algn="just">
              <a:lnSpc>
                <a:spcPct val="80000"/>
              </a:lnSpc>
              <a:buFont typeface="Arial" pitchFamily="34" charset="0"/>
              <a:buNone/>
            </a:pPr>
            <a:endParaRPr lang="ru-RU" altLang="ru-RU" sz="2000" smtClean="0"/>
          </a:p>
          <a:p>
            <a:pPr algn="just">
              <a:lnSpc>
                <a:spcPct val="80000"/>
              </a:lnSpc>
            </a:pPr>
            <a:r>
              <a:rPr lang="ru-RU" altLang="ru-RU" sz="2000" smtClean="0"/>
              <a:t>Работа индивидуально, в паре, в группе</a:t>
            </a:r>
          </a:p>
          <a:p>
            <a:pPr algn="just">
              <a:lnSpc>
                <a:spcPct val="80000"/>
              </a:lnSpc>
            </a:pPr>
            <a:r>
              <a:rPr lang="ru-RU" altLang="ru-RU" sz="2000" smtClean="0"/>
              <a:t>Работа в классе или на учебной прогулке</a:t>
            </a:r>
          </a:p>
          <a:p>
            <a:pPr algn="just">
              <a:lnSpc>
                <a:spcPct val="80000"/>
              </a:lnSpc>
              <a:buFont typeface="Arial" pitchFamily="34" charset="0"/>
              <a:buNone/>
            </a:pPr>
            <a:endParaRPr lang="ru-RU" altLang="ru-RU" sz="2000" smtClean="0"/>
          </a:p>
          <a:p>
            <a:pPr algn="just">
              <a:lnSpc>
                <a:spcPct val="80000"/>
              </a:lnSpc>
            </a:pPr>
            <a:r>
              <a:rPr lang="ru-RU" altLang="ru-RU" sz="2000" smtClean="0"/>
              <a:t>Место на сомнение и место на оценку</a:t>
            </a:r>
          </a:p>
          <a:p>
            <a:pPr algn="just">
              <a:lnSpc>
                <a:spcPct val="80000"/>
              </a:lnSpc>
              <a:buFont typeface="Arial" pitchFamily="34" charset="0"/>
              <a:buNone/>
            </a:pPr>
            <a:endParaRPr lang="ru-RU" altLang="ru-RU" sz="2000" smtClean="0"/>
          </a:p>
        </p:txBody>
      </p:sp>
    </p:spTree>
  </p:cSld>
  <p:clrMapOvr>
    <a:masterClrMapping/>
  </p:clrMapOvr>
  <p:transition>
    <p:wipe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 i="1" smtClean="0"/>
              <a:t>Учебная задача и проблемная ситуация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altLang="ru-RU" sz="2800" smtClean="0"/>
              <a:t>Учебная задача  и проблемная ситуация предполагают наличие проблемы, т. е. соотношения нового и известного, учебно-познавательной потребности обучающегося и его способности и возможности решать эту задачу</a:t>
            </a:r>
          </a:p>
        </p:txBody>
      </p:sp>
    </p:spTree>
  </p:cSld>
  <p:clrMapOvr>
    <a:masterClrMapping/>
  </p:clrMapOvr>
  <p:transition>
    <p:wipe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364" name="Group 20"/>
          <p:cNvGraphicFramePr>
            <a:graphicFrameLocks noGrp="1"/>
          </p:cNvGraphicFramePr>
          <p:nvPr/>
        </p:nvGraphicFramePr>
        <p:xfrm>
          <a:off x="785813" y="642938"/>
          <a:ext cx="7643812" cy="4205287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3357562"/>
                <a:gridCol w="2000250"/>
              </a:tblGrid>
              <a:tr h="8228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Lucida Sans Unicode" pitchFamily="34" charset="0"/>
                        </a:rPr>
                        <a:t>Вид УУД</a:t>
                      </a:r>
                    </a:p>
                  </a:txBody>
                  <a:tcPr marL="67311" marR="6731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Lucida Sans Unicode" pitchFamily="34" charset="0"/>
                        </a:rPr>
                        <a:t>Состав-ляющие</a:t>
                      </a:r>
                    </a:p>
                  </a:txBody>
                  <a:tcPr marL="67311" marR="6731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Lucida Sans Unicode" pitchFamily="34" charset="0"/>
                        </a:rPr>
                        <a:t>Типовые задачи</a:t>
                      </a:r>
                    </a:p>
                  </a:txBody>
                  <a:tcPr marL="67311" marR="6731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76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Lucida Sans Unicode" pitchFamily="34" charset="0"/>
                        </a:rPr>
                        <a:t>Связь с учебными предметами</a:t>
                      </a:r>
                    </a:p>
                  </a:txBody>
                  <a:tcPr marL="67311" marR="6731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2451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NewtonCSanPin-Regular"/>
                          <a:cs typeface="NewtonCSanPin-Regular"/>
                        </a:rPr>
                        <a:t>Регуля-тивные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Lucida Sans Unicode" pitchFamily="34" charset="0"/>
                      </a:endParaRPr>
                    </a:p>
                  </a:txBody>
                  <a:tcPr marL="67311" marR="6731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Lucida Sans Unicode" pitchFamily="34" charset="0"/>
                        </a:rPr>
                        <a:t>Целепо-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Lucida Sans Unicode" pitchFamily="34" charset="0"/>
                        </a:rPr>
                        <a:t>лагание</a:t>
                      </a:r>
                    </a:p>
                  </a:txBody>
                  <a:tcPr marL="67311" marR="6731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NewtonCSanPin-Regular"/>
                          <a:cs typeface="NewtonCSanPin-Regular"/>
                        </a:rPr>
                        <a:t>Постановка учебной задачи (выход учащихся  в коллективно-распределенной деятельности на новый способ действия через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NewtonCSanPin-Regular"/>
                          <a:cs typeface="NewtonCSanPin-Regular"/>
                        </a:rPr>
                        <a:t>«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NewtonCSanPin-Regular"/>
                          <a:cs typeface="NewtonCSanPin-Regular"/>
                        </a:rPr>
                        <a:t>интеллектуальный конфликт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NewtonCSanPin-Regular"/>
                          <a:cs typeface="NewtonCSanPin-Regular"/>
                        </a:rPr>
                        <a:t>»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NewtonCSanPin-Regular"/>
                          <a:cs typeface="NewtonCSanPin-Regular"/>
                        </a:rPr>
                        <a:t>).</a:t>
                      </a:r>
                    </a:p>
                    <a:p>
                      <a:pPr marL="182563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NewtonCSanPin-Regular"/>
                          <a:cs typeface="NewtonCSanPin-Regular"/>
                        </a:rPr>
                        <a:t>Индивидуальное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NewtonCSanPin-Regular"/>
                          <a:cs typeface="NewtonCSanPin-Regular"/>
                        </a:rPr>
                        <a:t>целеполагание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NewtonCSanPin-Regular"/>
                          <a:cs typeface="NewtonCSanPin-Regular"/>
                        </a:rPr>
                        <a:t> на этапе контроля и работы над причинами ошибок.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Lucida Sans Unicode" pitchFamily="34" charset="0"/>
                      </a:endParaRPr>
                    </a:p>
                  </a:txBody>
                  <a:tcPr marL="67311" marR="6731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76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NewtonCSanPin-Regular"/>
                          <a:cs typeface="NewtonCSanPin-Regular"/>
                        </a:rPr>
                        <a:t>Учебные предметы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Lucida Sans Unicode" pitchFamily="34" charset="0"/>
                      </a:endParaRPr>
                    </a:p>
                  </a:txBody>
                  <a:tcPr marL="67311" marR="6731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928688" y="5143500"/>
            <a:ext cx="7345362" cy="863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3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3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3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3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/>
              <a:t>Что такое учебная задача?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596900"/>
          </a:xfrm>
        </p:spPr>
        <p:txBody>
          <a:bodyPr/>
          <a:lstStyle/>
          <a:p>
            <a:r>
              <a:rPr lang="ru-RU" altLang="ru-RU" sz="2400" b="1" i="1" smtClean="0"/>
              <a:t>Учебная задача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2000250" y="714375"/>
            <a:ext cx="6586538" cy="5738813"/>
          </a:xfrm>
        </p:spPr>
        <p:txBody>
          <a:bodyPr/>
          <a:lstStyle/>
          <a:p>
            <a:pPr algn="just"/>
            <a:endParaRPr lang="ru-RU" altLang="ru-RU" sz="2000" smtClean="0">
              <a:latin typeface="Arial" pitchFamily="34" charset="0"/>
            </a:endParaRPr>
          </a:p>
          <a:p>
            <a:pPr algn="just"/>
            <a:r>
              <a:rPr lang="ru-RU" altLang="ru-RU" sz="2000" smtClean="0">
                <a:latin typeface="Arial" pitchFamily="34" charset="0"/>
              </a:rPr>
              <a:t>не просто задание, которое выполняет ученик на уроке или дома, это цель по овладению обобщенными способами действий, задача, которая ставится перед учащимися в форме проблемы.</a:t>
            </a:r>
          </a:p>
          <a:p>
            <a:pPr algn="just">
              <a:buFont typeface="Arial" pitchFamily="34" charset="0"/>
              <a:buNone/>
            </a:pPr>
            <a:endParaRPr lang="ru-RU" altLang="ru-RU" sz="2400" smtClean="0">
              <a:latin typeface="Arial" pitchFamily="34" charset="0"/>
            </a:endParaRPr>
          </a:p>
          <a:p>
            <a:pPr algn="just">
              <a:buFont typeface="Arial" pitchFamily="34" charset="0"/>
              <a:buNone/>
            </a:pPr>
            <a:endParaRPr lang="ru-RU" altLang="ru-RU" sz="2400" smtClean="0">
              <a:latin typeface="Arial" pitchFamily="34" charset="0"/>
            </a:endParaRPr>
          </a:p>
          <a:p>
            <a:pPr algn="just">
              <a:buFont typeface="Arial" pitchFamily="34" charset="0"/>
              <a:buNone/>
            </a:pPr>
            <a:endParaRPr lang="ru-RU" altLang="ru-RU" sz="2400" smtClean="0">
              <a:latin typeface="Arial" pitchFamily="34" charset="0"/>
            </a:endParaRPr>
          </a:p>
          <a:p>
            <a:pPr algn="just"/>
            <a:r>
              <a:rPr lang="ru-RU" altLang="ru-RU" sz="2000" smtClean="0">
                <a:latin typeface="Arial" pitchFamily="34" charset="0"/>
              </a:rPr>
              <a:t>учебная задача отличается от конкретно-практической задачи тем, что целью второй является получение результата-ответа, а целью первой является овладение учеником общим способом решения всех задач данного вида. </a:t>
            </a:r>
          </a:p>
        </p:txBody>
      </p:sp>
      <p:pic>
        <p:nvPicPr>
          <p:cNvPr id="33796" name="Picture 2" descr="C:\Documents and Settings\gorovaya_oa.CHIPPKRO2\Рабочий стол\видео\скачанные файлы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8" y="642938"/>
            <a:ext cx="1500187" cy="193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Прямоугольник 4"/>
          <p:cNvSpPr>
            <a:spLocks noChangeArrowheads="1"/>
          </p:cNvSpPr>
          <p:nvPr/>
        </p:nvSpPr>
        <p:spPr bwMode="auto">
          <a:xfrm>
            <a:off x="0" y="2571750"/>
            <a:ext cx="20716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3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3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3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3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ru-RU" altLang="ru-RU" sz="2000" b="1" i="1">
                <a:solidFill>
                  <a:srgbClr val="000000"/>
                </a:solidFill>
              </a:rPr>
              <a:t>      </a:t>
            </a:r>
            <a:r>
              <a:rPr lang="ru-RU" altLang="ru-RU" sz="1800" b="1" i="1">
                <a:solidFill>
                  <a:srgbClr val="000000"/>
                </a:solidFill>
              </a:rPr>
              <a:t>Элькони Даниил Борисович</a:t>
            </a:r>
          </a:p>
        </p:txBody>
      </p:sp>
      <p:pic>
        <p:nvPicPr>
          <p:cNvPr id="33798" name="Picture 2" descr="C:\Users\ПК\Pictures\i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3500438"/>
            <a:ext cx="157162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9" name="Прямоугольник 6"/>
          <p:cNvSpPr>
            <a:spLocks noChangeArrowheads="1"/>
          </p:cNvSpPr>
          <p:nvPr/>
        </p:nvSpPr>
        <p:spPr bwMode="auto">
          <a:xfrm>
            <a:off x="0" y="5715000"/>
            <a:ext cx="192881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3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3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3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3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80000"/>
              </a:lnSpc>
            </a:pPr>
            <a:r>
              <a:rPr lang="ru-RU" altLang="ru-RU" sz="1800" b="1" i="1">
                <a:solidFill>
                  <a:srgbClr val="000000"/>
                </a:solidFill>
              </a:rPr>
              <a:t>      Леонтьев Алексей Николаевич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altLang="ru-RU" sz="3600" smtClean="0"/>
              <a:t>Обучение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7931150" cy="4784725"/>
          </a:xfrm>
        </p:spPr>
        <p:txBody>
          <a:bodyPr/>
          <a:lstStyle/>
          <a:p>
            <a:pPr marL="609600" indent="-609600" algn="just">
              <a:lnSpc>
                <a:spcPct val="95000"/>
              </a:lnSpc>
            </a:pPr>
            <a:r>
              <a:rPr lang="ru-RU" altLang="ru-RU" sz="2800" smtClean="0"/>
              <a:t>рассматривается как специально организованный процесс, в ходе которого ребенок осуществляет учебную деятельность – выполняет учебные действия на материале учебного предмета, и в ходе психологического процесса интериоризации («вращивания») эти внешние предметные действия превращаются во внутренние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ru-RU" altLang="ru-RU" sz="2400" b="1" i="1" smtClean="0">
                <a:latin typeface="Arial" pitchFamily="34" charset="0"/>
              </a:rPr>
              <a:t>Постановка учебной задачи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457200" y="714375"/>
            <a:ext cx="8229600" cy="5572125"/>
          </a:xfrm>
        </p:spPr>
        <p:txBody>
          <a:bodyPr/>
          <a:lstStyle/>
          <a:p>
            <a:pPr algn="just">
              <a:lnSpc>
                <a:spcPct val="90000"/>
              </a:lnSpc>
              <a:buFont typeface="Arial" pitchFamily="34" charset="0"/>
              <a:buNone/>
            </a:pPr>
            <a:r>
              <a:rPr lang="ru-RU" altLang="ru-RU" sz="2400" smtClean="0">
                <a:latin typeface="Arial" pitchFamily="34" charset="0"/>
              </a:rPr>
              <a:t>    </a:t>
            </a:r>
            <a:r>
              <a:rPr lang="ru-RU" altLang="ru-RU" sz="2000" b="1" i="1" smtClean="0">
                <a:latin typeface="Arial" pitchFamily="34" charset="0"/>
              </a:rPr>
              <a:t>Задание</a:t>
            </a:r>
          </a:p>
          <a:p>
            <a:pPr algn="just">
              <a:lnSpc>
                <a:spcPct val="90000"/>
              </a:lnSpc>
              <a:buFont typeface="Arial" pitchFamily="34" charset="0"/>
              <a:buNone/>
            </a:pPr>
            <a:r>
              <a:rPr lang="ru-RU" altLang="ru-RU" sz="2400" smtClean="0">
                <a:latin typeface="Arial" pitchFamily="34" charset="0"/>
              </a:rPr>
              <a:t>    </a:t>
            </a:r>
            <a:r>
              <a:rPr lang="ru-RU" altLang="ru-RU" sz="2000" smtClean="0">
                <a:latin typeface="Arial" pitchFamily="34" charset="0"/>
              </a:rPr>
              <a:t>П…льто, в…р…бьи, к…ньки, с…л…вьи, м…рковь, м…двежьи, пом…щь</a:t>
            </a:r>
          </a:p>
          <a:p>
            <a:pPr algn="just">
              <a:lnSpc>
                <a:spcPct val="90000"/>
              </a:lnSpc>
              <a:buFont typeface="Arial" pitchFamily="34" charset="0"/>
              <a:buNone/>
            </a:pPr>
            <a:r>
              <a:rPr lang="ru-RU" altLang="ru-RU" sz="2000" smtClean="0">
                <a:latin typeface="Arial" pitchFamily="34" charset="0"/>
              </a:rPr>
              <a:t>    (Слова на доске и на карточках у детей)</a:t>
            </a:r>
          </a:p>
          <a:p>
            <a:pPr algn="just">
              <a:lnSpc>
                <a:spcPct val="90000"/>
              </a:lnSpc>
              <a:buFont typeface="Arial" pitchFamily="34" charset="0"/>
              <a:buNone/>
            </a:pPr>
            <a:endParaRPr lang="ru-RU" altLang="ru-RU" sz="2400" smtClean="0">
              <a:latin typeface="Aria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ru-RU" sz="2000" smtClean="0">
                <a:latin typeface="Arial" pitchFamily="34" charset="0"/>
              </a:rPr>
              <a:t>У. Прочитайте слова. Вставьте пропущенные буквы. Объясните написание орфограмм. </a:t>
            </a:r>
          </a:p>
          <a:p>
            <a:pPr algn="just">
              <a:lnSpc>
                <a:spcPct val="90000"/>
              </a:lnSpc>
            </a:pPr>
            <a:r>
              <a:rPr lang="ru-RU" altLang="ru-RU" sz="2000" smtClean="0">
                <a:latin typeface="Arial" pitchFamily="34" charset="0"/>
              </a:rPr>
              <a:t>У. Какие еще орфограммы встретились в этих словах?</a:t>
            </a:r>
          </a:p>
          <a:p>
            <a:pPr algn="just">
              <a:lnSpc>
                <a:spcPct val="90000"/>
              </a:lnSpc>
            </a:pPr>
            <a:r>
              <a:rPr lang="ru-RU" altLang="ru-RU" sz="2000" smtClean="0">
                <a:latin typeface="Arial" pitchFamily="34" charset="0"/>
              </a:rPr>
              <a:t>У. Выпишите слова в два столбика. </a:t>
            </a:r>
          </a:p>
          <a:p>
            <a:pPr algn="just">
              <a:lnSpc>
                <a:spcPct val="90000"/>
              </a:lnSpc>
            </a:pPr>
            <a:r>
              <a:rPr lang="ru-RU" altLang="ru-RU" sz="2000" smtClean="0">
                <a:latin typeface="Arial" pitchFamily="34" charset="0"/>
              </a:rPr>
              <a:t>У. По каким признакам распределили слова? (проверка)</a:t>
            </a:r>
          </a:p>
          <a:p>
            <a:pPr algn="just">
              <a:lnSpc>
                <a:spcPct val="90000"/>
              </a:lnSpc>
            </a:pPr>
            <a:r>
              <a:rPr lang="ru-RU" altLang="ru-RU" sz="2000" smtClean="0">
                <a:latin typeface="Arial" pitchFamily="34" charset="0"/>
              </a:rPr>
              <a:t>Д. В один столбик выписали слова, где мягкий знак выступает как показатель мягкости, а в другой столбик с разделительным мягким знаком</a:t>
            </a:r>
          </a:p>
          <a:p>
            <a:pPr algn="just">
              <a:lnSpc>
                <a:spcPct val="90000"/>
              </a:lnSpc>
            </a:pPr>
            <a:r>
              <a:rPr lang="ru-RU" altLang="ru-RU" sz="2000" smtClean="0">
                <a:latin typeface="Arial" pitchFamily="34" charset="0"/>
              </a:rPr>
              <a:t>У. Зачитайте слова первого столбика.(Дети зачитывают слова)</a:t>
            </a:r>
          </a:p>
          <a:p>
            <a:pPr algn="just">
              <a:lnSpc>
                <a:spcPct val="90000"/>
              </a:lnSpc>
            </a:pPr>
            <a:r>
              <a:rPr lang="ru-RU" altLang="ru-RU" sz="2000" smtClean="0">
                <a:latin typeface="Arial" pitchFamily="34" charset="0"/>
              </a:rPr>
              <a:t>У. Зачитайте слова второго столбика.(Дети зачитывают слова)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/>
          </p:cNvSpPr>
          <p:nvPr>
            <p:ph type="body" idx="1"/>
          </p:nvPr>
        </p:nvSpPr>
        <p:spPr>
          <a:xfrm>
            <a:off x="214313" y="665163"/>
            <a:ext cx="8642350" cy="5764212"/>
          </a:xfrm>
        </p:spPr>
        <p:txBody>
          <a:bodyPr/>
          <a:lstStyle/>
          <a:p>
            <a:pPr algn="just">
              <a:lnSpc>
                <a:spcPct val="95000"/>
              </a:lnSpc>
            </a:pPr>
            <a:r>
              <a:rPr lang="ru-RU" altLang="ru-RU" sz="2000" smtClean="0">
                <a:latin typeface="Arial" pitchFamily="34" charset="0"/>
              </a:rPr>
              <a:t>У. О чем задумались во время работы? С какой проблемой столкнулись?</a:t>
            </a:r>
          </a:p>
          <a:p>
            <a:pPr algn="just">
              <a:lnSpc>
                <a:spcPct val="95000"/>
              </a:lnSpc>
            </a:pPr>
            <a:r>
              <a:rPr lang="ru-RU" altLang="ru-RU" sz="2000" smtClean="0">
                <a:latin typeface="Arial" pitchFamily="34" charset="0"/>
              </a:rPr>
              <a:t>Д.  Я не понял, куда выписать слово «помощь». </a:t>
            </a:r>
          </a:p>
          <a:p>
            <a:pPr algn="just">
              <a:lnSpc>
                <a:spcPct val="95000"/>
              </a:lnSpc>
            </a:pPr>
            <a:r>
              <a:rPr lang="ru-RU" altLang="ru-RU" sz="2000" smtClean="0">
                <a:latin typeface="Arial" pitchFamily="34" charset="0"/>
              </a:rPr>
              <a:t>Д. Я думаю в первый столбик, как показатель мягкости.</a:t>
            </a:r>
          </a:p>
          <a:p>
            <a:pPr algn="just">
              <a:lnSpc>
                <a:spcPct val="95000"/>
              </a:lnSpc>
            </a:pPr>
            <a:r>
              <a:rPr lang="ru-RU" altLang="ru-RU" sz="2000" smtClean="0">
                <a:latin typeface="Arial" pitchFamily="34" charset="0"/>
              </a:rPr>
              <a:t>Д. А я не согласен, ведь [щ</a:t>
            </a:r>
            <a:r>
              <a:rPr lang="ru-RU" altLang="ru-RU" sz="2000" baseline="30000" smtClean="0">
                <a:latin typeface="Arial" pitchFamily="34" charset="0"/>
              </a:rPr>
              <a:t>,</a:t>
            </a:r>
            <a:r>
              <a:rPr lang="ru-RU" altLang="ru-RU" sz="2000" smtClean="0">
                <a:latin typeface="Arial" pitchFamily="34" charset="0"/>
              </a:rPr>
              <a:t>] всегда мягкий, зачем ему показатель мягкости</a:t>
            </a:r>
          </a:p>
          <a:p>
            <a:pPr algn="just">
              <a:lnSpc>
                <a:spcPct val="95000"/>
              </a:lnSpc>
            </a:pPr>
            <a:r>
              <a:rPr lang="ru-RU" altLang="ru-RU" sz="2000" smtClean="0">
                <a:latin typeface="Arial" pitchFamily="34" charset="0"/>
              </a:rPr>
              <a:t>Д. Но и в первый столбик это слово не подходит, ведь здесь нет разделительного мягкого знака</a:t>
            </a:r>
          </a:p>
          <a:p>
            <a:pPr algn="just">
              <a:lnSpc>
                <a:spcPct val="95000"/>
              </a:lnSpc>
            </a:pPr>
            <a:r>
              <a:rPr lang="ru-RU" altLang="ru-RU" sz="2000" smtClean="0">
                <a:latin typeface="Arial" pitchFamily="34" charset="0"/>
              </a:rPr>
              <a:t>Д. А может он здесь выполняет какую-нибудь другую работу, о которой мы еще не знаем?</a:t>
            </a:r>
          </a:p>
          <a:p>
            <a:pPr algn="just">
              <a:lnSpc>
                <a:spcPct val="95000"/>
              </a:lnSpc>
            </a:pPr>
            <a:r>
              <a:rPr lang="ru-RU" altLang="ru-RU" sz="2000" smtClean="0">
                <a:latin typeface="Arial" pitchFamily="34" charset="0"/>
              </a:rPr>
              <a:t>Д.  А я думаю, что мы будем сегодня на уроке заниматься новой темой и узнаем,  для чего ещё нужен мягкий знак, узнаем о нем что-то новое. </a:t>
            </a:r>
          </a:p>
          <a:p>
            <a:pPr algn="just">
              <a:lnSpc>
                <a:spcPct val="95000"/>
              </a:lnSpc>
            </a:pPr>
            <a:r>
              <a:rPr lang="ru-RU" altLang="ru-RU" sz="2000" smtClean="0">
                <a:latin typeface="Arial" pitchFamily="34" charset="0"/>
              </a:rPr>
              <a:t>У. Мы видим, что ваши мнения о работе мягкого знака (ь) разошлись. Попробуйте сформулировать проблему нашего урока. 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sz="2800" i="1" smtClean="0"/>
              <a:t>Проблемная ситуация</a:t>
            </a:r>
            <a:r>
              <a:rPr lang="ru-RU" altLang="ru-RU" sz="2800" smtClean="0"/>
              <a:t> в учебно-воспитательном процессе создается постановкой перед обучаемыми учебно-познавательной задачи, требующей для своего решения мобилизации личных знаний, приведения в состояние повышенной активности мыслительных способностей. Она разрешается учащимися самостоятельно или с помощью педагога.</a:t>
            </a:r>
          </a:p>
          <a:p>
            <a:pPr algn="just">
              <a:lnSpc>
                <a:spcPct val="90000"/>
              </a:lnSpc>
            </a:pPr>
            <a:r>
              <a:rPr lang="ru-RU" altLang="ru-RU" sz="2800" i="1" smtClean="0"/>
              <a:t>Главная функция проблемной ситуации</a:t>
            </a:r>
            <a:r>
              <a:rPr lang="ru-RU" altLang="ru-RU" sz="2800" smtClean="0"/>
              <a:t> состоит в том, чтобы обеспечить наиболее глубокое овладение учебным материалом в условиях повышенной трудности, вовлечение умственных сил учащихся в состояние деятельности.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ru-RU" altLang="ru-RU" sz="3200" smtClean="0"/>
              <a:t>Проблемно-поисковый подход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smtClean="0">
                <a:cs typeface="Times New Roman" pitchFamily="18" charset="0"/>
              </a:rPr>
              <a:t>   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mtClean="0">
                <a:cs typeface="Times New Roman" pitchFamily="18" charset="0"/>
              </a:rPr>
              <a:t>создание проблемных ситуаций</a:t>
            </a:r>
            <a:endParaRPr lang="ru-RU" altLang="ru-RU" smtClean="0"/>
          </a:p>
          <a:p>
            <a:pPr algn="just">
              <a:lnSpc>
                <a:spcPct val="90000"/>
              </a:lnSpc>
            </a:pPr>
            <a:endParaRPr lang="ru-RU" altLang="ru-RU" smtClean="0"/>
          </a:p>
          <a:p>
            <a:pPr algn="just">
              <a:lnSpc>
                <a:spcPct val="90000"/>
              </a:lnSpc>
            </a:pPr>
            <a:r>
              <a:rPr lang="ru-RU" altLang="ru-RU" smtClean="0">
                <a:cs typeface="Times New Roman" pitchFamily="18" charset="0"/>
              </a:rPr>
              <a:t>    выдвижение предположений</a:t>
            </a:r>
            <a:endParaRPr lang="ru-RU" altLang="ru-RU" smtClean="0"/>
          </a:p>
          <a:p>
            <a:pPr algn="just">
              <a:lnSpc>
                <a:spcPct val="90000"/>
              </a:lnSpc>
            </a:pPr>
            <a:endParaRPr lang="ru-RU" altLang="ru-RU" smtClean="0"/>
          </a:p>
          <a:p>
            <a:pPr algn="just">
              <a:lnSpc>
                <a:spcPct val="90000"/>
              </a:lnSpc>
            </a:pPr>
            <a:r>
              <a:rPr lang="ru-RU" altLang="ru-RU" smtClean="0">
                <a:cs typeface="Times New Roman" pitchFamily="18" charset="0"/>
              </a:rPr>
              <a:t>   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mtClean="0">
                <a:cs typeface="Times New Roman" pitchFamily="18" charset="0"/>
              </a:rPr>
              <a:t>поиск доказательств</a:t>
            </a:r>
            <a:endParaRPr lang="ru-RU" altLang="ru-RU" smtClean="0"/>
          </a:p>
          <a:p>
            <a:pPr algn="just">
              <a:lnSpc>
                <a:spcPct val="90000"/>
              </a:lnSpc>
            </a:pPr>
            <a:endParaRPr lang="ru-RU" altLang="ru-RU" smtClean="0"/>
          </a:p>
          <a:p>
            <a:pPr algn="just">
              <a:lnSpc>
                <a:spcPct val="90000"/>
              </a:lnSpc>
            </a:pPr>
            <a:r>
              <a:rPr lang="ru-RU" altLang="ru-RU" smtClean="0">
                <a:cs typeface="Times New Roman" pitchFamily="18" charset="0"/>
              </a:rPr>
              <a:t>   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mtClean="0">
                <a:cs typeface="Times New Roman" pitchFamily="18" charset="0"/>
              </a:rPr>
              <a:t>формулирование выводов</a:t>
            </a:r>
            <a:endParaRPr lang="ru-RU" altLang="ru-RU" smtClean="0"/>
          </a:p>
          <a:p>
            <a:pPr algn="just">
              <a:lnSpc>
                <a:spcPct val="90000"/>
              </a:lnSpc>
            </a:pPr>
            <a:endParaRPr lang="ru-RU" altLang="ru-RU" smtClean="0"/>
          </a:p>
          <a:p>
            <a:pPr algn="just">
              <a:lnSpc>
                <a:spcPct val="90000"/>
              </a:lnSpc>
            </a:pPr>
            <a:r>
              <a:rPr lang="ru-RU" altLang="ru-RU" smtClean="0">
                <a:cs typeface="Times New Roman" pitchFamily="18" charset="0"/>
              </a:rPr>
              <a:t>    сопоставление результатов с эталоном.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endParaRPr lang="ru-RU" altLang="ru-RU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468313" y="981075"/>
            <a:ext cx="8229600" cy="4857750"/>
          </a:xfrm>
        </p:spPr>
        <p:txBody>
          <a:bodyPr/>
          <a:lstStyle/>
          <a:p>
            <a:pPr>
              <a:buFont typeface="Arial" pitchFamily="34" charset="0"/>
              <a:buNone/>
            </a:pPr>
            <a:endParaRPr lang="ru-RU" altLang="ru-RU" sz="2800" smtClean="0"/>
          </a:p>
          <a:p>
            <a:pPr algn="ctr">
              <a:buFont typeface="Arial" pitchFamily="34" charset="0"/>
              <a:buNone/>
            </a:pPr>
            <a:r>
              <a:rPr lang="ru-RU" altLang="ru-RU" b="1" i="1" smtClean="0"/>
              <a:t>Деятельность</a:t>
            </a:r>
            <a:r>
              <a:rPr lang="ru-RU" altLang="ru-RU" smtClean="0"/>
              <a:t> выступает как </a:t>
            </a:r>
            <a:r>
              <a:rPr lang="ru-RU" altLang="ru-RU" b="1" i="1" smtClean="0"/>
              <a:t>внешнее условие</a:t>
            </a:r>
            <a:r>
              <a:rPr lang="ru-RU" altLang="ru-RU" smtClean="0"/>
              <a:t> развития у ребенка познавательных процессов</a:t>
            </a:r>
          </a:p>
          <a:p>
            <a:pPr algn="ctr">
              <a:buFont typeface="Arial" pitchFamily="34" charset="0"/>
              <a:buNone/>
            </a:pPr>
            <a:endParaRPr lang="ru-RU" altLang="ru-RU" smtClean="0"/>
          </a:p>
          <a:p>
            <a:pPr algn="ctr">
              <a:buFont typeface="Arial" pitchFamily="34" charset="0"/>
              <a:buNone/>
            </a:pPr>
            <a:r>
              <a:rPr lang="ru-RU" altLang="ru-RU" smtClean="0"/>
              <a:t>Образовательная задача состоит в </a:t>
            </a:r>
            <a:r>
              <a:rPr lang="ru-RU" altLang="ru-RU" b="1" i="1" smtClean="0"/>
              <a:t>организации  условий, провоцирующих детское действие</a:t>
            </a:r>
            <a:endParaRPr lang="ru-RU" altLang="ru-RU" sz="4400" b="1" i="1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060575"/>
            <a:ext cx="8137525" cy="2405063"/>
          </a:xfrm>
        </p:spPr>
        <p:txBody>
          <a:bodyPr/>
          <a:lstStyle/>
          <a:p>
            <a:pPr marL="0" indent="446088" algn="ctr" eaLnBrk="1" hangingPunct="1">
              <a:lnSpc>
                <a:spcPct val="120000"/>
              </a:lnSpc>
              <a:buFont typeface="Arial" pitchFamily="34" charset="0"/>
              <a:buNone/>
              <a:defRPr/>
            </a:pPr>
            <a:r>
              <a:rPr lang="ru-RU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Основа современного</a:t>
            </a:r>
          </a:p>
          <a:p>
            <a:pPr marL="0" indent="446088" algn="ctr" eaLnBrk="1" hangingPunct="1">
              <a:lnSpc>
                <a:spcPct val="120000"/>
              </a:lnSpc>
              <a:buFont typeface="Arial" pitchFamily="34" charset="0"/>
              <a:buNone/>
              <a:defRPr/>
            </a:pPr>
            <a:r>
              <a:rPr lang="ru-RU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личностно-ориентированного урока</a:t>
            </a:r>
          </a:p>
          <a:p>
            <a:pPr marL="0" indent="446088" algn="ctr" eaLnBrk="1" hangingPunct="1">
              <a:lnSpc>
                <a:spcPct val="120000"/>
              </a:lnSpc>
              <a:buFont typeface="Arial" pitchFamily="34" charset="0"/>
              <a:buNone/>
              <a:defRPr/>
            </a:pPr>
            <a:r>
              <a:rPr lang="ru-RU" sz="2800" dirty="0" smtClean="0"/>
              <a:t> - </a:t>
            </a:r>
            <a:r>
              <a:rPr lang="ru-RU" sz="2800" dirty="0" smtClean="0">
                <a:solidFill>
                  <a:schemeClr val="accent2"/>
                </a:solidFill>
              </a:rPr>
              <a:t>учебная ситуация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404813"/>
            <a:ext cx="8675688" cy="882650"/>
          </a:xfrm>
        </p:spPr>
        <p:txBody>
          <a:bodyPr/>
          <a:lstStyle/>
          <a:p>
            <a:pPr marL="762000" indent="-762000" eaLnBrk="1" hangingPunct="1"/>
            <a:r>
              <a:rPr lang="ru-RU" altLang="ru-RU" sz="3200" b="1" i="1" smtClean="0">
                <a:solidFill>
                  <a:srgbClr val="002060"/>
                </a:solidFill>
              </a:rPr>
              <a:t>Учебная ситуация</a:t>
            </a:r>
            <a:endParaRPr lang="ru-RU" altLang="ru-RU" sz="3200" i="1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700213"/>
            <a:ext cx="8362950" cy="4713287"/>
          </a:xfrm>
        </p:spPr>
        <p:txBody>
          <a:bodyPr/>
          <a:lstStyle/>
          <a:p>
            <a:pPr marL="609600" indent="-609600" algn="just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ru-RU" altLang="ru-RU" sz="2800" smtClean="0"/>
              <a:t>       это такая особая единица учебного процесса, в которой дети с помощью учителя обнаруживают предмет своего действия, исследуют его, совершая разнообразные учебные действия, преобразуют его, например, переформулируют, или предлагают свое описание и т.д., частично – запоминают. </a:t>
            </a:r>
          </a:p>
          <a:p>
            <a:pPr marL="609600" indent="-609600" algn="just" eaLnBrk="1" hangingPunct="1">
              <a:buFont typeface="Arial" pitchFamily="34" charset="0"/>
              <a:buNone/>
            </a:pPr>
            <a:endParaRPr lang="ru-RU" altLang="ru-RU" sz="280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354137"/>
          </a:xfrm>
        </p:spPr>
        <p:txBody>
          <a:bodyPr/>
          <a:lstStyle/>
          <a:p>
            <a:pPr algn="just"/>
            <a:r>
              <a:rPr lang="ru-RU" altLang="ru-RU" sz="2400" smtClean="0">
                <a:latin typeface="Arial" pitchFamily="34" charset="0"/>
              </a:rPr>
              <a:t>Учебная ситуация является особой структурной единицей учебной деятельности, содержащей ее полный замкнутый цикл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428625" y="1643063"/>
            <a:ext cx="8229600" cy="4679950"/>
          </a:xfrm>
        </p:spPr>
        <p:txBody>
          <a:bodyPr/>
          <a:lstStyle/>
          <a:p>
            <a:pPr algn="just"/>
            <a:r>
              <a:rPr lang="ru-RU" altLang="ru-RU" sz="2400" smtClean="0"/>
              <a:t>наличие у детей познавательного мотива (желания узнать, открыть, научиться) и конкретной учебной цели (понимания того, что именно нужно выяснить, освоить);</a:t>
            </a:r>
          </a:p>
          <a:p>
            <a:pPr algn="just"/>
            <a:r>
              <a:rPr lang="ru-RU" altLang="ru-RU" sz="2400" smtClean="0"/>
              <a:t>выполнение учениками определенных действий для приобретения недостающих знаний;</a:t>
            </a:r>
          </a:p>
          <a:p>
            <a:pPr algn="just"/>
            <a:r>
              <a:rPr lang="ru-RU" altLang="ru-RU" sz="2400" smtClean="0"/>
              <a:t>выявление и освоение учащимися способа действия, позволяющего осознанно применять приобретённые знания;</a:t>
            </a:r>
          </a:p>
          <a:p>
            <a:pPr algn="just"/>
            <a:r>
              <a:rPr lang="ru-RU" altLang="ru-RU" sz="2400" smtClean="0"/>
              <a:t>формирование у школьников умения контролировать свои действия (как после их завершения, так и по ходу);</a:t>
            </a:r>
          </a:p>
          <a:p>
            <a:pPr algn="just"/>
            <a:r>
              <a:rPr lang="ru-RU" altLang="ru-RU" sz="2400" smtClean="0"/>
              <a:t>включение содержания обучения в контекст решения значимых жизненных задач.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44450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Конструирование учебной ситуации: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268413"/>
            <a:ext cx="8248650" cy="5473700"/>
          </a:xfrm>
        </p:spPr>
        <p:txBody>
          <a:bodyPr/>
          <a:lstStyle/>
          <a:p>
            <a:pPr algn="just" eaLnBrk="1" hangingPunct="1"/>
            <a:r>
              <a:rPr lang="ru-RU" altLang="ru-RU" sz="2800" smtClean="0"/>
              <a:t>выявление субъектного опыта учащихся и работа с ним на уроке;</a:t>
            </a:r>
          </a:p>
          <a:p>
            <a:pPr algn="just" eaLnBrk="1" hangingPunct="1"/>
            <a:r>
              <a:rPr lang="ru-RU" altLang="ru-RU" sz="2800" smtClean="0"/>
              <a:t>разработка содержания учебной программы в виде специального дидактического материала;</a:t>
            </a:r>
          </a:p>
          <a:p>
            <a:pPr algn="just" eaLnBrk="1" hangingPunct="1"/>
            <a:r>
              <a:rPr lang="ru-RU" altLang="ru-RU" sz="2800" smtClean="0"/>
              <a:t>применение диалога как особой образовательной среды, обеспечивающей субъектно-смысловое общение, рефлексию, самореализацию ученика на уроке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684213" y="188913"/>
            <a:ext cx="7772400" cy="863600"/>
          </a:xfrm>
        </p:spPr>
        <p:txBody>
          <a:bodyPr/>
          <a:lstStyle/>
          <a:p>
            <a:r>
              <a:rPr lang="ru-RU" altLang="ru-RU" sz="2800" b="1" i="1" smtClean="0"/>
              <a:t>Выбор </a:t>
            </a:r>
            <a:r>
              <a:rPr lang="ru-RU" altLang="ru-RU" sz="2800" b="1" smtClean="0"/>
              <a:t> учебных ситуаций </a:t>
            </a:r>
            <a:r>
              <a:rPr lang="ru-RU" altLang="ru-RU" sz="2800" b="1" i="1" smtClean="0"/>
              <a:t>зависит от</a:t>
            </a:r>
            <a:endParaRPr lang="ru-RU" altLang="ru-RU" sz="2800" b="1" smtClean="0"/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99745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sz="2400" smtClean="0"/>
              <a:t>возраст ребенка (то, что провоцирует на действие младшего школьника, оставляет равнодушным и пассивным подростка);</a:t>
            </a:r>
          </a:p>
          <a:p>
            <a:pPr algn="just">
              <a:lnSpc>
                <a:spcPct val="90000"/>
              </a:lnSpc>
              <a:buFont typeface="Arial" pitchFamily="34" charset="0"/>
              <a:buNone/>
            </a:pPr>
            <a:endParaRPr lang="ru-RU" altLang="ru-RU" sz="2400" smtClean="0"/>
          </a:p>
          <a:p>
            <a:pPr algn="just">
              <a:lnSpc>
                <a:spcPct val="90000"/>
              </a:lnSpc>
            </a:pPr>
            <a:r>
              <a:rPr lang="ru-RU" altLang="ru-RU" sz="2400" smtClean="0"/>
              <a:t>специфика учебного предмета (учебная ситуация в математике качественно отличается от учебной ситуации в чтении или естественнонаучной / обществоведческой части окружающего типами формируемых умений);</a:t>
            </a:r>
          </a:p>
          <a:p>
            <a:pPr algn="just">
              <a:lnSpc>
                <a:spcPct val="90000"/>
              </a:lnSpc>
              <a:buFont typeface="Arial" pitchFamily="34" charset="0"/>
              <a:buNone/>
            </a:pPr>
            <a:endParaRPr lang="ru-RU" altLang="ru-RU" sz="2400" smtClean="0"/>
          </a:p>
          <a:p>
            <a:pPr algn="just">
              <a:lnSpc>
                <a:spcPct val="90000"/>
              </a:lnSpc>
            </a:pPr>
            <a:r>
              <a:rPr lang="ru-RU" altLang="ru-RU" sz="2400" smtClean="0"/>
              <a:t>мера сформированности действий учащихся (исполнительских, не требующих активного содействия педагога, или ориентировочных, которые могут осуществляться, особенно поначалу, только при активном участии учителя)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 smtClean="0"/>
              <a:t>ситуации стимулирования; 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ситуации выбора; 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ситуации успеха; 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конфликтные ситуации; 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проблемные учебные ситуации, ситуации решения проблемных учебных задач; 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ситуации критики и самокритики; 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ситуации помощи и взаимопомощи;  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ситуации самооценки; 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ситуации общения; 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ситуации соревнования и соперничества; 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ситуации сопереживания; 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ситуации проявления невнимания; 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игровые ситуации; 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ситуации ответственных решений; 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ситуации освоения новых способов деятельности; 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ситуации выражения веры и доверия; 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ситуации предъявления требований; 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1913</TotalTime>
  <Words>1319</Words>
  <Application>Microsoft Office PowerPoint</Application>
  <PresentationFormat>Экран (4:3)</PresentationFormat>
  <Paragraphs>166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Lucida Sans Unicode</vt:lpstr>
      <vt:lpstr>NewtonCSanPin-Regular</vt:lpstr>
      <vt:lpstr>Times New Roman</vt:lpstr>
      <vt:lpstr>Тема Office</vt:lpstr>
      <vt:lpstr> Учебная ситуация как способ реализации деятельностного подхода </vt:lpstr>
      <vt:lpstr>Обучение</vt:lpstr>
      <vt:lpstr>Презентация PowerPoint</vt:lpstr>
      <vt:lpstr>Презентация PowerPoint</vt:lpstr>
      <vt:lpstr>Учебная ситуация</vt:lpstr>
      <vt:lpstr>Учебная ситуация является особой структурной единицей учебной деятельности, содержащей ее полный замкнутый цикл</vt:lpstr>
      <vt:lpstr>Конструирование учебной ситуации:</vt:lpstr>
      <vt:lpstr>Выбор  учебных ситуаций зависит от</vt:lpstr>
      <vt:lpstr>Презентация PowerPoint</vt:lpstr>
      <vt:lpstr>Ситуации освоения новых способов деятельности </vt:lpstr>
      <vt:lpstr>Математика</vt:lpstr>
      <vt:lpstr>Ситуация успеха</vt:lpstr>
      <vt:lpstr>Переживание учеником ситуации успеха:</vt:lpstr>
      <vt:lpstr>Технологические операции создания ситуаций успеха </vt:lpstr>
      <vt:lpstr>Ситуация выбора</vt:lpstr>
      <vt:lpstr>Создание ситуации выбора</vt:lpstr>
      <vt:lpstr>Учебная задача и проблемная ситуация</vt:lpstr>
      <vt:lpstr>Презентация PowerPoint</vt:lpstr>
      <vt:lpstr>Учебная задача</vt:lpstr>
      <vt:lpstr>Постановка учебной задачи</vt:lpstr>
      <vt:lpstr>Презентация PowerPoint</vt:lpstr>
      <vt:lpstr>Презентация PowerPoint</vt:lpstr>
      <vt:lpstr>Проблемно-поисковый подход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сопровождение апробации материалов федеральных государственных образовательных стандартов общего образования</dc:title>
  <dc:creator>Скрипова Н.Е.</dc:creator>
  <cp:lastModifiedBy>Павел А.Сафронов</cp:lastModifiedBy>
  <cp:revision>125</cp:revision>
  <dcterms:created xsi:type="dcterms:W3CDTF">2008-08-19T14:18:40Z</dcterms:created>
  <dcterms:modified xsi:type="dcterms:W3CDTF">2018-05-08T07:44:40Z</dcterms:modified>
</cp:coreProperties>
</file>