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61" r:id="rId4"/>
    <p:sldId id="263" r:id="rId5"/>
    <p:sldId id="264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850" autoAdjust="0"/>
  </p:normalViewPr>
  <p:slideViewPr>
    <p:cSldViewPr>
      <p:cViewPr>
        <p:scale>
          <a:sx n="70" d="100"/>
          <a:sy n="70" d="100"/>
        </p:scale>
        <p:origin x="-12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explosion val="19"/>
          </c:dPt>
          <c:dLbls>
            <c:dLbl>
              <c:idx val="0"/>
              <c:layout>
                <c:manualLayout>
                  <c:x val="-2.5535092933628691E-2"/>
                  <c:y val="3.612519484367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 соответствует</c:v>
                </c:pt>
                <c:pt idx="1">
                  <c:v>Соответсвует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0.19</c:v>
                </c:pt>
                <c:pt idx="1">
                  <c:v>0.81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4575392006252175"/>
          <c:y val="0.10085702728186896"/>
          <c:w val="0.28908446099795349"/>
          <c:h val="0.780482724141762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6"/>
          </c:dPt>
          <c:dPt>
            <c:idx val="1"/>
            <c:bubble3D val="0"/>
            <c:explosion val="10"/>
          </c:dPt>
          <c:dPt>
            <c:idx val="2"/>
            <c:bubble3D val="0"/>
            <c:explosion val="11"/>
          </c:dPt>
          <c:dPt>
            <c:idx val="3"/>
            <c:bubble3D val="0"/>
            <c:explosion val="8"/>
          </c:dPt>
          <c:dLbls>
            <c:dLbl>
              <c:idx val="0"/>
              <c:layout>
                <c:manualLayout>
                  <c:x val="3.30066295315846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510576411050116E-2"/>
                  <c:y val="-5.0214862166312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625359634370127E-2"/>
                  <c:y val="-6.8382003139252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0955001324520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Представлены</c:v>
                </c:pt>
                <c:pt idx="1">
                  <c:v>Отсутствуют документы</c:v>
                </c:pt>
                <c:pt idx="2">
                  <c:v>Невозможно определить направленность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0.03</c:v>
                </c:pt>
                <c:pt idx="1">
                  <c:v>0.65</c:v>
                </c:pt>
                <c:pt idx="2">
                  <c:v>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5.1279623145321016E-2"/>
          <c:y val="0.33672327006400998"/>
          <c:w val="0.56603373092644882"/>
          <c:h val="0.482195354362335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explosion val="19"/>
          </c:dPt>
          <c:dLbls>
            <c:dLbl>
              <c:idx val="0"/>
              <c:layout>
                <c:manualLayout>
                  <c:x val="-2.5535092933628691E-2"/>
                  <c:y val="3.612519484367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1"/>
                <c:pt idx="0">
                  <c:v>Отсутствуют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0.13</c:v>
                </c:pt>
                <c:pt idx="1">
                  <c:v>0.87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516942561937561E-2"/>
          <c:y val="8.6514217364437818E-2"/>
          <c:w val="0.38864107691737954"/>
          <c:h val="0.82155716668618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деятельность не регламентирована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положения не наделяют полномомочиями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содержание частично соответствует требованиям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63104"/>
        <c:axId val="39038976"/>
      </c:barChart>
      <c:catAx>
        <c:axId val="34463104"/>
        <c:scaling>
          <c:orientation val="minMax"/>
        </c:scaling>
        <c:delete val="1"/>
        <c:axPos val="b"/>
        <c:majorTickMark val="out"/>
        <c:minorTickMark val="none"/>
        <c:tickLblPos val="nextTo"/>
        <c:crossAx val="39038976"/>
        <c:crosses val="autoZero"/>
        <c:auto val="1"/>
        <c:lblAlgn val="ctr"/>
        <c:lblOffset val="100"/>
        <c:noMultiLvlLbl val="0"/>
      </c:catAx>
      <c:valAx>
        <c:axId val="390389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463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0613771959061082"/>
          <c:y val="6.8670194967733175E-2"/>
          <c:w val="0.46212470056933247"/>
          <c:h val="0.836302776068168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explosion val="30"/>
          </c:dPt>
          <c:dLbls>
            <c:dLbl>
              <c:idx val="0"/>
              <c:layout>
                <c:manualLayout>
                  <c:x val="-2.5535092933628691E-2"/>
                  <c:y val="3.612519484367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1"/>
                <c:pt idx="0">
                  <c:v>Отсутствуют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0.16</c:v>
                </c:pt>
                <c:pt idx="1">
                  <c:v>0.84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3"/>
          </c:dPt>
          <c:dPt>
            <c:idx val="1"/>
            <c:bubble3D val="0"/>
            <c:explosion val="3"/>
          </c:dPt>
          <c:dPt>
            <c:idx val="2"/>
            <c:bubble3D val="0"/>
            <c:explosion val="14"/>
          </c:dPt>
          <c:dLbls>
            <c:dLbl>
              <c:idx val="0"/>
              <c:layout>
                <c:manualLayout>
                  <c:x val="7.0615400877788115E-2"/>
                  <c:y val="-7.4793850066042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9344004927176377E-2"/>
                  <c:y val="1.59118122677727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3424786674188288E-2"/>
                  <c:y val="-1.0966065498895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Имеются</c:v>
                </c:pt>
                <c:pt idx="1">
                  <c:v>Отсутствуют</c:v>
                </c:pt>
                <c:pt idx="2">
                  <c:v>Заменены другой информацией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0.39</c:v>
                </c:pt>
                <c:pt idx="1">
                  <c:v>0.39</c:v>
                </c:pt>
                <c:pt idx="2">
                  <c:v>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051057973062319"/>
          <c:y val="0.31057413373822662"/>
          <c:w val="0.35855549491264727"/>
          <c:h val="0.56450301818316473"/>
        </c:manualLayout>
      </c:layout>
      <c:overlay val="0"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3"/>
          </c:dPt>
          <c:dPt>
            <c:idx val="1"/>
            <c:bubble3D val="0"/>
            <c:explosion val="3"/>
          </c:dPt>
          <c:dPt>
            <c:idx val="2"/>
            <c:bubble3D val="0"/>
            <c:explosion val="14"/>
          </c:dPt>
          <c:dLbls>
            <c:dLbl>
              <c:idx val="0"/>
              <c:layout>
                <c:manualLayout>
                  <c:x val="7.2247291609369949E-2"/>
                  <c:y val="6.6483891970659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5042591385763313"/>
                  <c:y val="-2.14575641466193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3866113030966131E-2"/>
                  <c:y val="-0.142089832395883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Не согласованы</c:v>
                </c:pt>
                <c:pt idx="1">
                  <c:v>Отсутствуют</c:v>
                </c:pt>
                <c:pt idx="2">
                  <c:v>Не соответсвуют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0.65</c:v>
                </c:pt>
                <c:pt idx="1">
                  <c:v>0.03</c:v>
                </c:pt>
                <c:pt idx="2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981442279360269"/>
          <c:y val="9.449079301266268E-2"/>
          <c:w val="0.29177485080532883"/>
          <c:h val="0.46652001878136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6664056684693451"/>
          <c:y val="0.10937525425521528"/>
          <c:w val="0.24715355747020276"/>
          <c:h val="0.530335005121322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6"/>
          </c:dPt>
          <c:dPt>
            <c:idx val="1"/>
            <c:bubble3D val="0"/>
            <c:explosion val="10"/>
          </c:dPt>
          <c:dPt>
            <c:idx val="2"/>
            <c:bubble3D val="0"/>
            <c:explosion val="11"/>
          </c:dPt>
          <c:dPt>
            <c:idx val="3"/>
            <c:bubble3D val="0"/>
            <c:explosion val="8"/>
          </c:dPt>
          <c:dLbls>
            <c:dLbl>
              <c:idx val="0"/>
              <c:layout>
                <c:manualLayout>
                  <c:x val="4.0101782438608756E-2"/>
                  <c:y val="-7.1141372001822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908515853744186E-2"/>
                  <c:y val="2.9377535916332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023248955998188E-2"/>
                  <c:y val="-5.2028793491030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87719581403089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Отсутствует анализ</c:v>
                </c:pt>
                <c:pt idx="1">
                  <c:v>Отсутствуют отчеты</c:v>
                </c:pt>
                <c:pt idx="2">
                  <c:v>Отчет только за 2015-2016</c:v>
                </c:pt>
                <c:pt idx="3">
                  <c:v>Отсутствует информация по показателям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0.78</c:v>
                </c:pt>
                <c:pt idx="1">
                  <c:v>0.06</c:v>
                </c:pt>
                <c:pt idx="2">
                  <c:v>0.1</c:v>
                </c:pt>
                <c:pt idx="3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2725491011907919"/>
          <c:y val="0.60478315081198941"/>
          <c:w val="0.58808929201743299"/>
          <c:h val="0.3198227974669481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43371453548876"/>
          <c:y val="0.17408517109210089"/>
          <c:w val="0.22878884796233945"/>
          <c:h val="0.694905774358404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6"/>
          </c:dPt>
          <c:dPt>
            <c:idx val="1"/>
            <c:bubble3D val="0"/>
            <c:explosion val="10"/>
          </c:dPt>
          <c:dPt>
            <c:idx val="2"/>
            <c:bubble3D val="0"/>
            <c:explosion val="11"/>
          </c:dPt>
          <c:dPt>
            <c:idx val="3"/>
            <c:bubble3D val="0"/>
            <c:explosion val="8"/>
          </c:dPt>
          <c:dLbls>
            <c:dLbl>
              <c:idx val="0"/>
              <c:layout>
                <c:manualLayout>
                  <c:x val="5.0625115448837701E-2"/>
                  <c:y val="4.8501555382735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803668392531536E-2"/>
                  <c:y val="-1.0305452171980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023248955998188E-2"/>
                  <c:y val="-5.2028793491030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232412912712422E-2"/>
                  <c:y val="-4.40923230752138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Нарушения не выявлены</c:v>
                </c:pt>
                <c:pt idx="1">
                  <c:v>Отсутсвуют предписания</c:v>
                </c:pt>
                <c:pt idx="2">
                  <c:v>Отсутсвуют отчеты об устранении предписаний</c:v>
                </c:pt>
                <c:pt idx="3">
                  <c:v>Имеются отчеты об устранении предписаний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0.06</c:v>
                </c:pt>
                <c:pt idx="1">
                  <c:v>0.57999999999999996</c:v>
                </c:pt>
                <c:pt idx="2">
                  <c:v>0.23</c:v>
                </c:pt>
                <c:pt idx="3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1366925668323038"/>
          <c:y val="9.8109585046105993E-2"/>
          <c:w val="0.4602004420433119"/>
          <c:h val="0.759688159648927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8375984629987621"/>
          <c:y val="9.6334666518534978E-2"/>
          <c:w val="0.28908446099795349"/>
          <c:h val="0.780482724141762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6"/>
          </c:dPt>
          <c:dPt>
            <c:idx val="1"/>
            <c:bubble3D val="0"/>
            <c:explosion val="10"/>
          </c:dPt>
          <c:dPt>
            <c:idx val="2"/>
            <c:bubble3D val="0"/>
            <c:explosion val="11"/>
          </c:dPt>
          <c:dPt>
            <c:idx val="3"/>
            <c:bubble3D val="0"/>
            <c:explosion val="8"/>
          </c:dPt>
          <c:dLbls>
            <c:dLbl>
              <c:idx val="0"/>
              <c:layout>
                <c:manualLayout>
                  <c:x val="2.3884079929816338E-2"/>
                  <c:y val="-5.7226048957523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347176942025597E-2"/>
                  <c:y val="7.640941129997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3911308705163028E-2"/>
                  <c:y val="-0.173527632732165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0955001324520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Не размещены аннотации к РП</c:v>
                </c:pt>
                <c:pt idx="1">
                  <c:v>Не размещены ООП</c:v>
                </c:pt>
                <c:pt idx="2">
                  <c:v>Структура ООП не соответсвует требованиям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0.26</c:v>
                </c:pt>
                <c:pt idx="1">
                  <c:v>0.13</c:v>
                </c:pt>
                <c:pt idx="2">
                  <c:v>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3.3036918311758465E-2"/>
          <c:y val="0.19758082435284968"/>
          <c:w val="0.45672634647636423"/>
          <c:h val="0.647058968756557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82387-F7AC-4CBA-A525-D900DF8BBFD3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1D372-E9DE-4E92-B18F-F3A3981A6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559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1D372-E9DE-4E92-B18F-F3A3981A623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494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1D372-E9DE-4E92-B18F-F3A3981A623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462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1D372-E9DE-4E92-B18F-F3A3981A623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067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1D372-E9DE-4E92-B18F-F3A3981A623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067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1D372-E9DE-4E92-B18F-F3A3981A623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067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1D372-E9DE-4E92-B18F-F3A3981A623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067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1D372-E9DE-4E92-B18F-F3A3981A623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067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7316-8FF5-4D1F-97FF-F070DACF70FF}" type="datetime1">
              <a:rPr lang="ru-RU" smtClean="0"/>
              <a:t>31.10.2017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81-2E5B-4F62-8F00-8755CFD5A319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1EDF-12E1-4C5F-9526-373ABF4ECDFB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D47B-3C63-4596-A9B1-5E484D2E677B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BD71-CDD5-4FCE-873F-395A3E8DC132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E94C-F7B4-4D4B-9024-0C637A075796}" type="datetime1">
              <a:rPr lang="ru-RU" smtClean="0"/>
              <a:t>31.10.2017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AF78-B4D8-430E-8CAD-E8698A0A0E4F}" type="datetime1">
              <a:rPr lang="ru-RU" smtClean="0"/>
              <a:t>31.10.2017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4F40-9992-4779-956E-7807BBCBB3BC}" type="datetime1">
              <a:rPr lang="ru-RU" smtClean="0"/>
              <a:t>31.10.2017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D861-9EB5-4EFC-AAD7-72F898D315E9}" type="datetime1">
              <a:rPr lang="ru-RU" smtClean="0"/>
              <a:t>31.10.2017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6307-FE18-4F52-A364-45D24FFB8D83}" type="datetime1">
              <a:rPr lang="ru-RU" smtClean="0"/>
              <a:t>31.10.2017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C776-EF19-4424-9BB6-94A7E85D6892}" type="datetime1">
              <a:rPr lang="ru-RU" smtClean="0"/>
              <a:t>31.10.2017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687D190-65D5-4D61-8843-4074EB6F7349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531367"/>
          </a:xfrm>
        </p:spPr>
        <p:txBody>
          <a:bodyPr/>
          <a:lstStyle/>
          <a:p>
            <a:r>
              <a:rPr lang="ru-RU" sz="3600" b="1" dirty="0" smtClean="0">
                <a:effectLst/>
              </a:rPr>
              <a:t>НАПРАВЛЕНИЯ СОВЕРШЕНСТВОВАНИЯ СИСТЕМЫ УПРАВЛЕНИЯ КАЧЕСТВОМ ОБРАЗОВАНИЯ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136904" cy="20951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600" b="1" dirty="0" smtClean="0">
                <a:solidFill>
                  <a:schemeClr val="tx1"/>
                </a:solidFill>
              </a:rPr>
              <a:t>(по </a:t>
            </a:r>
            <a:r>
              <a:rPr lang="ru-RU" sz="2600" b="1" dirty="0">
                <a:solidFill>
                  <a:schemeClr val="tx1"/>
                </a:solidFill>
              </a:rPr>
              <a:t>итогам аудита качества управления 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2600" b="1" dirty="0" smtClean="0">
                <a:solidFill>
                  <a:schemeClr val="tx1"/>
                </a:solidFill>
              </a:rPr>
              <a:t>в </a:t>
            </a:r>
            <a:r>
              <a:rPr lang="ru-RU" sz="2600" b="1" dirty="0">
                <a:solidFill>
                  <a:schemeClr val="tx1"/>
                </a:solidFill>
              </a:rPr>
              <a:t>школах с низкими результатами обучения 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2600" b="1" dirty="0" smtClean="0">
                <a:solidFill>
                  <a:schemeClr val="tx1"/>
                </a:solidFill>
              </a:rPr>
              <a:t>и </a:t>
            </a:r>
            <a:r>
              <a:rPr lang="ru-RU" sz="2600" b="1" dirty="0">
                <a:solidFill>
                  <a:schemeClr val="tx1"/>
                </a:solidFill>
              </a:rPr>
              <a:t>школах, функционирующих в неблагоприятных </a:t>
            </a:r>
            <a:r>
              <a:rPr lang="ru-RU" sz="2600" b="1">
                <a:solidFill>
                  <a:schemeClr val="tx1"/>
                </a:solidFill>
              </a:rPr>
              <a:t>социальных </a:t>
            </a:r>
            <a:r>
              <a:rPr lang="ru-RU" sz="2600" b="1" smtClean="0">
                <a:solidFill>
                  <a:schemeClr val="tx1"/>
                </a:solidFill>
              </a:rPr>
              <a:t>условиях)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02A-BFB6-4B29-8FD7-DBB4966E0237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62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424936" cy="2952328"/>
          </a:xfrm>
        </p:spPr>
        <p:txBody>
          <a:bodyPr>
            <a:noAutofit/>
          </a:bodyPr>
          <a:lstStyle/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</a:rPr>
              <a:t>Положение </a:t>
            </a:r>
            <a:r>
              <a:rPr lang="ru-RU" sz="1900" dirty="0">
                <a:solidFill>
                  <a:schemeClr val="tx1"/>
                </a:solidFill>
              </a:rPr>
              <a:t>о текущем </a:t>
            </a:r>
            <a:r>
              <a:rPr lang="ru-RU" sz="1900" dirty="0" smtClean="0">
                <a:solidFill>
                  <a:schemeClr val="tx1"/>
                </a:solidFill>
              </a:rPr>
              <a:t>контроле </a:t>
            </a:r>
            <a:r>
              <a:rPr lang="ru-RU" sz="1900" dirty="0">
                <a:solidFill>
                  <a:schemeClr val="tx1"/>
                </a:solidFill>
              </a:rPr>
              <a:t>успеваемости и промежуточной аттестации </a:t>
            </a:r>
            <a:r>
              <a:rPr lang="ru-RU" sz="1900" b="1" dirty="0">
                <a:solidFill>
                  <a:schemeClr val="tx1"/>
                </a:solidFill>
              </a:rPr>
              <a:t>отсутствует на сайте только одной школы </a:t>
            </a:r>
            <a:r>
              <a:rPr lang="ru-RU" sz="1900" dirty="0">
                <a:solidFill>
                  <a:schemeClr val="tx1"/>
                </a:solidFill>
              </a:rPr>
              <a:t>(3%). </a:t>
            </a:r>
            <a:endParaRPr lang="ru-RU" sz="1900" dirty="0" smtClean="0">
              <a:solidFill>
                <a:schemeClr val="tx1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 smtClean="0">
                <a:solidFill>
                  <a:schemeClr val="tx1"/>
                </a:solidFill>
              </a:rPr>
              <a:t>В </a:t>
            </a:r>
            <a:r>
              <a:rPr lang="ru-RU" sz="1900" dirty="0">
                <a:solidFill>
                  <a:schemeClr val="tx1"/>
                </a:solidFill>
              </a:rPr>
              <a:t>остальных </a:t>
            </a:r>
            <a:r>
              <a:rPr lang="ru-RU" sz="1900" dirty="0" smtClean="0">
                <a:solidFill>
                  <a:schemeClr val="tx1"/>
                </a:solidFill>
              </a:rPr>
              <a:t>случаях:</a:t>
            </a:r>
            <a:endParaRPr lang="ru-RU" sz="1900" dirty="0">
              <a:solidFill>
                <a:schemeClr val="tx1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 smtClean="0">
                <a:solidFill>
                  <a:schemeClr val="tx1"/>
                </a:solidFill>
              </a:rPr>
              <a:t>1</a:t>
            </a:r>
            <a:r>
              <a:rPr lang="ru-RU" sz="1900" dirty="0">
                <a:solidFill>
                  <a:schemeClr val="tx1"/>
                </a:solidFill>
              </a:rPr>
              <a:t>) </a:t>
            </a:r>
            <a:r>
              <a:rPr lang="ru-RU" sz="1900" b="1" dirty="0">
                <a:solidFill>
                  <a:schemeClr val="tx1"/>
                </a:solidFill>
              </a:rPr>
              <a:t>локальные акты 35% </a:t>
            </a:r>
            <a:r>
              <a:rPr lang="ru-RU" sz="1900" dirty="0">
                <a:solidFill>
                  <a:schemeClr val="tx1"/>
                </a:solidFill>
              </a:rPr>
              <a:t>школ (11 ОО) </a:t>
            </a:r>
            <a:r>
              <a:rPr lang="ru-RU" sz="1900" b="1" dirty="0">
                <a:solidFill>
                  <a:schemeClr val="tx1"/>
                </a:solidFill>
              </a:rPr>
              <a:t>не соответствуют требованиям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smtClean="0">
                <a:solidFill>
                  <a:schemeClr val="tx1"/>
                </a:solidFill>
              </a:rPr>
              <a:t>действующего законодательства;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>
                <a:solidFill>
                  <a:schemeClr val="tx1"/>
                </a:solidFill>
              </a:rPr>
              <a:t>2) </a:t>
            </a:r>
            <a:r>
              <a:rPr lang="ru-RU" sz="1900" b="1" dirty="0">
                <a:solidFill>
                  <a:schemeClr val="tx1"/>
                </a:solidFill>
              </a:rPr>
              <a:t>локальные акты 62% школ </a:t>
            </a:r>
            <a:r>
              <a:rPr lang="ru-RU" sz="1900" dirty="0">
                <a:solidFill>
                  <a:schemeClr val="tx1"/>
                </a:solidFill>
              </a:rPr>
              <a:t>(18 ОО) </a:t>
            </a:r>
            <a:r>
              <a:rPr lang="ru-RU" sz="1900" b="1" dirty="0">
                <a:solidFill>
                  <a:schemeClr val="tx1"/>
                </a:solidFill>
              </a:rPr>
              <a:t>соответствуют требованиям</a:t>
            </a:r>
            <a:r>
              <a:rPr lang="ru-RU" sz="1900" dirty="0">
                <a:solidFill>
                  <a:schemeClr val="tx1"/>
                </a:solidFill>
              </a:rPr>
              <a:t> действующего законодательства, но </a:t>
            </a:r>
            <a:r>
              <a:rPr lang="ru-RU" sz="1900" b="1" dirty="0" smtClean="0">
                <a:solidFill>
                  <a:schemeClr val="tx1"/>
                </a:solidFill>
              </a:rPr>
              <a:t>не согласованы с </a:t>
            </a:r>
            <a:r>
              <a:rPr lang="ru-RU" sz="1900" b="1" dirty="0">
                <a:solidFill>
                  <a:schemeClr val="tx1"/>
                </a:solidFill>
              </a:rPr>
              <a:t>другими </a:t>
            </a:r>
            <a:r>
              <a:rPr lang="ru-RU" sz="1900" b="1" dirty="0" smtClean="0">
                <a:solidFill>
                  <a:schemeClr val="tx1"/>
                </a:solidFill>
              </a:rPr>
              <a:t>локальными актами</a:t>
            </a:r>
            <a:r>
              <a:rPr lang="ru-RU" sz="1900" dirty="0" smtClean="0">
                <a:solidFill>
                  <a:schemeClr val="tx1"/>
                </a:solidFill>
              </a:rPr>
              <a:t>.</a:t>
            </a:r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205172" y="116632"/>
            <a:ext cx="858964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/>
              <a:t>6.3</a:t>
            </a:r>
            <a:r>
              <a:rPr lang="ru-RU" sz="2400" b="1" dirty="0"/>
              <a:t>. Положение о текущем контроле успеваемости и промежуточной </a:t>
            </a:r>
            <a:r>
              <a:rPr lang="ru-RU" sz="2400" b="1" dirty="0" smtClean="0"/>
              <a:t>аттестации </a:t>
            </a:r>
            <a:r>
              <a:rPr lang="ru-RU" sz="2400" b="1" dirty="0"/>
              <a:t>обучающихся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83704025"/>
              </p:ext>
            </p:extLst>
          </p:nvPr>
        </p:nvGraphicFramePr>
        <p:xfrm>
          <a:off x="827584" y="3861048"/>
          <a:ext cx="8028384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29215-CCE4-4212-81AC-0C5F1B7B8DFB}" type="datetime1">
              <a:rPr lang="ru-RU" smtClean="0"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638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95471" y="703902"/>
            <a:ext cx="8424936" cy="2592288"/>
          </a:xfrm>
        </p:spPr>
        <p:txBody>
          <a:bodyPr>
            <a:noAutofit/>
          </a:bodyPr>
          <a:lstStyle/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>
                <a:solidFill>
                  <a:schemeClr val="tx1"/>
                </a:solidFill>
              </a:rPr>
              <a:t>1)	</a:t>
            </a:r>
            <a:r>
              <a:rPr lang="ru-RU" sz="1900" b="1" dirty="0">
                <a:solidFill>
                  <a:schemeClr val="tx1"/>
                </a:solidFill>
              </a:rPr>
              <a:t>на сайтах 2-х школ </a:t>
            </a:r>
            <a:r>
              <a:rPr lang="ru-RU" sz="1900" dirty="0">
                <a:solidFill>
                  <a:schemeClr val="tx1"/>
                </a:solidFill>
              </a:rPr>
              <a:t>отчеты о </a:t>
            </a:r>
            <a:r>
              <a:rPr lang="ru-RU" sz="1900" dirty="0" err="1">
                <a:solidFill>
                  <a:schemeClr val="tx1"/>
                </a:solidFill>
              </a:rPr>
              <a:t>самообследовании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b="1" dirty="0">
                <a:solidFill>
                  <a:schemeClr val="tx1"/>
                </a:solidFill>
              </a:rPr>
              <a:t>отсутствуют</a:t>
            </a:r>
            <a:r>
              <a:rPr lang="ru-RU" sz="1900" dirty="0">
                <a:solidFill>
                  <a:schemeClr val="tx1"/>
                </a:solidFill>
              </a:rPr>
              <a:t> (6%);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>
                <a:solidFill>
                  <a:schemeClr val="tx1"/>
                </a:solidFill>
              </a:rPr>
              <a:t>2)	</a:t>
            </a:r>
            <a:r>
              <a:rPr lang="ru-RU" sz="1900" b="1" dirty="0">
                <a:solidFill>
                  <a:schemeClr val="tx1"/>
                </a:solidFill>
              </a:rPr>
              <a:t>на сайтах 3-х школ </a:t>
            </a:r>
            <a:r>
              <a:rPr lang="ru-RU" sz="1900" dirty="0">
                <a:solidFill>
                  <a:schemeClr val="tx1"/>
                </a:solidFill>
              </a:rPr>
              <a:t>размещены отчеты о </a:t>
            </a:r>
            <a:r>
              <a:rPr lang="ru-RU" sz="1900" dirty="0" err="1">
                <a:solidFill>
                  <a:schemeClr val="tx1"/>
                </a:solidFill>
              </a:rPr>
              <a:t>самообследовании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b="1" dirty="0">
                <a:solidFill>
                  <a:schemeClr val="tx1"/>
                </a:solidFill>
              </a:rPr>
              <a:t>только за 2015-2016</a:t>
            </a:r>
            <a:r>
              <a:rPr lang="ru-RU" sz="1900" dirty="0">
                <a:solidFill>
                  <a:schemeClr val="tx1"/>
                </a:solidFill>
              </a:rPr>
              <a:t> учебный год (10%);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>
                <a:solidFill>
                  <a:schemeClr val="tx1"/>
                </a:solidFill>
              </a:rPr>
              <a:t>3)	</a:t>
            </a:r>
            <a:r>
              <a:rPr lang="ru-RU" sz="1900" b="1" dirty="0">
                <a:solidFill>
                  <a:schemeClr val="tx1"/>
                </a:solidFill>
              </a:rPr>
              <a:t>на сайтах 2-х школ </a:t>
            </a:r>
            <a:r>
              <a:rPr lang="ru-RU" sz="1900" dirty="0">
                <a:solidFill>
                  <a:schemeClr val="tx1"/>
                </a:solidFill>
              </a:rPr>
              <a:t>представлены отчеты о </a:t>
            </a:r>
            <a:r>
              <a:rPr lang="ru-RU" sz="1900" dirty="0" err="1">
                <a:solidFill>
                  <a:schemeClr val="tx1"/>
                </a:solidFill>
              </a:rPr>
              <a:t>самообследовании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b="1" dirty="0">
                <a:solidFill>
                  <a:schemeClr val="tx1"/>
                </a:solidFill>
              </a:rPr>
              <a:t>за 2016-2017</a:t>
            </a:r>
            <a:r>
              <a:rPr lang="ru-RU" sz="1900" dirty="0">
                <a:solidFill>
                  <a:schemeClr val="tx1"/>
                </a:solidFill>
              </a:rPr>
              <a:t> учебный </a:t>
            </a:r>
            <a:r>
              <a:rPr lang="ru-RU" sz="1900" dirty="0" smtClean="0">
                <a:solidFill>
                  <a:schemeClr val="tx1"/>
                </a:solidFill>
              </a:rPr>
              <a:t>год, в </a:t>
            </a:r>
            <a:r>
              <a:rPr lang="ru-RU" sz="1900" dirty="0">
                <a:solidFill>
                  <a:schemeClr val="tx1"/>
                </a:solidFill>
              </a:rPr>
              <a:t>которых </a:t>
            </a:r>
            <a:r>
              <a:rPr lang="ru-RU" sz="1900" b="1" dirty="0">
                <a:solidFill>
                  <a:schemeClr val="tx1"/>
                </a:solidFill>
              </a:rPr>
              <a:t>отсутствует информация по показателям, </a:t>
            </a:r>
            <a:r>
              <a:rPr lang="ru-RU" sz="1900" b="1" dirty="0" smtClean="0">
                <a:solidFill>
                  <a:schemeClr val="tx1"/>
                </a:solidFill>
              </a:rPr>
              <a:t>утвержденным </a:t>
            </a:r>
            <a:r>
              <a:rPr lang="ru-RU" sz="1900" b="1" dirty="0">
                <a:solidFill>
                  <a:schemeClr val="tx1"/>
                </a:solidFill>
              </a:rPr>
              <a:t>на федеральном уровне </a:t>
            </a:r>
            <a:r>
              <a:rPr lang="ru-RU" sz="1900" dirty="0" smtClean="0">
                <a:solidFill>
                  <a:schemeClr val="tx1"/>
                </a:solidFill>
              </a:rPr>
              <a:t>(</a:t>
            </a:r>
            <a:r>
              <a:rPr lang="ru-RU" sz="1900" dirty="0">
                <a:solidFill>
                  <a:schemeClr val="tx1"/>
                </a:solidFill>
              </a:rPr>
              <a:t>6%);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19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205172" y="116632"/>
            <a:ext cx="8589640" cy="5040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/>
              <a:t>6.4. </a:t>
            </a:r>
            <a:r>
              <a:rPr lang="ru-RU" sz="2800" b="1" dirty="0"/>
              <a:t>Отчет о результатах </a:t>
            </a:r>
            <a:r>
              <a:rPr lang="ru-RU" sz="2800" b="1" dirty="0" err="1"/>
              <a:t>самообследования</a:t>
            </a:r>
            <a:endParaRPr lang="ru-RU" sz="28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13038239"/>
              </p:ext>
            </p:extLst>
          </p:nvPr>
        </p:nvGraphicFramePr>
        <p:xfrm>
          <a:off x="395536" y="2852936"/>
          <a:ext cx="8748464" cy="39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92070" y="3212976"/>
            <a:ext cx="5072018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sz="1900" dirty="0">
                <a:solidFill>
                  <a:prstClr val="black"/>
                </a:solidFill>
                <a:latin typeface="Century Gothic"/>
              </a:rPr>
              <a:t>4)	</a:t>
            </a:r>
            <a:r>
              <a:rPr lang="ru-RU" sz="1900" b="1" dirty="0">
                <a:solidFill>
                  <a:prstClr val="black"/>
                </a:solidFill>
                <a:latin typeface="Century Gothic"/>
              </a:rPr>
              <a:t>на сайтах 24-х школ </a:t>
            </a:r>
            <a:r>
              <a:rPr lang="ru-RU" sz="1900" dirty="0">
                <a:solidFill>
                  <a:prstClr val="black"/>
                </a:solidFill>
                <a:latin typeface="Century Gothic"/>
              </a:rPr>
              <a:t>(78%) </a:t>
            </a:r>
            <a:r>
              <a:rPr lang="ru-RU" sz="1900" dirty="0" smtClean="0">
                <a:solidFill>
                  <a:prstClr val="black"/>
                </a:solidFill>
                <a:latin typeface="Century Gothic"/>
              </a:rPr>
              <a:t>отчеты </a:t>
            </a:r>
            <a:r>
              <a:rPr lang="ru-RU" sz="1900" dirty="0">
                <a:solidFill>
                  <a:prstClr val="black"/>
                </a:solidFill>
                <a:latin typeface="Century Gothic"/>
              </a:rPr>
              <a:t>о </a:t>
            </a:r>
            <a:r>
              <a:rPr lang="ru-RU" sz="1900" dirty="0" err="1">
                <a:solidFill>
                  <a:prstClr val="black"/>
                </a:solidFill>
                <a:latin typeface="Century Gothic"/>
              </a:rPr>
              <a:t>самообследовании</a:t>
            </a:r>
            <a:r>
              <a:rPr lang="ru-RU" sz="1900" dirty="0">
                <a:solidFill>
                  <a:prstClr val="black"/>
                </a:solidFill>
                <a:latin typeface="Century Gothic"/>
              </a:rPr>
              <a:t> </a:t>
            </a:r>
            <a:r>
              <a:rPr lang="ru-RU" sz="1900" b="1" dirty="0">
                <a:solidFill>
                  <a:prstClr val="black"/>
                </a:solidFill>
                <a:latin typeface="Century Gothic"/>
              </a:rPr>
              <a:t>за 2016-2017 </a:t>
            </a:r>
            <a:r>
              <a:rPr lang="ru-RU" sz="1900" dirty="0">
                <a:solidFill>
                  <a:prstClr val="black"/>
                </a:solidFill>
                <a:latin typeface="Century Gothic"/>
              </a:rPr>
              <a:t>учебный год размещены, </a:t>
            </a:r>
            <a:r>
              <a:rPr lang="ru-RU" sz="1900" b="1" dirty="0" smtClean="0">
                <a:solidFill>
                  <a:prstClr val="black"/>
                </a:solidFill>
                <a:latin typeface="Century Gothic"/>
              </a:rPr>
              <a:t>но отсутствует проблемно-ориентированный анализ сложившейся образовательной ситуации.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2277-C2BF-41C8-9461-A7D31B8F23A4}" type="datetime1">
              <a:rPr lang="ru-RU" smtClean="0"/>
              <a:t>31.10.2017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60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836712"/>
            <a:ext cx="8496944" cy="3384376"/>
          </a:xfrm>
        </p:spPr>
        <p:txBody>
          <a:bodyPr>
            <a:noAutofit/>
          </a:bodyPr>
          <a:lstStyle/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1) </a:t>
            </a:r>
            <a:r>
              <a:rPr lang="ru-RU" sz="1800" b="1" dirty="0" smtClean="0">
                <a:solidFill>
                  <a:schemeClr val="tx1"/>
                </a:solidFill>
              </a:rPr>
              <a:t>в </a:t>
            </a:r>
            <a:r>
              <a:rPr lang="ru-RU" sz="1800" b="1" dirty="0">
                <a:solidFill>
                  <a:schemeClr val="tx1"/>
                </a:solidFill>
              </a:rPr>
              <a:t>58% сайтов </a:t>
            </a:r>
            <a:r>
              <a:rPr lang="ru-RU" sz="1800" dirty="0">
                <a:solidFill>
                  <a:schemeClr val="tx1"/>
                </a:solidFill>
              </a:rPr>
              <a:t>(18 ОО) </a:t>
            </a:r>
            <a:r>
              <a:rPr lang="ru-RU" sz="1800" b="1" dirty="0">
                <a:solidFill>
                  <a:schemeClr val="tx1"/>
                </a:solidFill>
              </a:rPr>
              <a:t>предписания либо отсутствуют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b="1" dirty="0">
                <a:solidFill>
                  <a:schemeClr val="tx1"/>
                </a:solidFill>
              </a:rPr>
              <a:t>либо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образовательные </a:t>
            </a:r>
            <a:r>
              <a:rPr lang="ru-RU" sz="1800" dirty="0">
                <a:solidFill>
                  <a:schemeClr val="tx1"/>
                </a:solidFill>
              </a:rPr>
              <a:t>организации их </a:t>
            </a:r>
            <a:r>
              <a:rPr lang="ru-RU" sz="1800" b="1" dirty="0">
                <a:solidFill>
                  <a:schemeClr val="tx1"/>
                </a:solidFill>
              </a:rPr>
              <a:t>не разместили</a:t>
            </a:r>
            <a:r>
              <a:rPr lang="ru-RU" sz="1800" dirty="0">
                <a:solidFill>
                  <a:schemeClr val="tx1"/>
                </a:solidFill>
              </a:rPr>
              <a:t>;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2) </a:t>
            </a:r>
            <a:r>
              <a:rPr lang="ru-RU" sz="1800" b="1" dirty="0" smtClean="0">
                <a:solidFill>
                  <a:schemeClr val="tx1"/>
                </a:solidFill>
              </a:rPr>
              <a:t>на </a:t>
            </a:r>
            <a:r>
              <a:rPr lang="ru-RU" sz="1800" b="1" dirty="0">
                <a:solidFill>
                  <a:schemeClr val="tx1"/>
                </a:solidFill>
              </a:rPr>
              <a:t>сайтах 2-х школ </a:t>
            </a:r>
            <a:r>
              <a:rPr lang="ru-RU" sz="1800" dirty="0" smtClean="0">
                <a:solidFill>
                  <a:schemeClr val="tx1"/>
                </a:solidFill>
              </a:rPr>
              <a:t>отчет </a:t>
            </a:r>
            <a:r>
              <a:rPr lang="ru-RU" sz="1800" dirty="0">
                <a:solidFill>
                  <a:schemeClr val="tx1"/>
                </a:solidFill>
              </a:rPr>
              <a:t>об устранении предписаний </a:t>
            </a:r>
            <a:r>
              <a:rPr lang="ru-RU" sz="1800" dirty="0" smtClean="0">
                <a:solidFill>
                  <a:schemeClr val="tx1"/>
                </a:solidFill>
              </a:rPr>
              <a:t>отсутствует</a:t>
            </a:r>
            <a:r>
              <a:rPr lang="ru-RU" sz="1800" dirty="0">
                <a:solidFill>
                  <a:schemeClr val="tx1"/>
                </a:solidFill>
              </a:rPr>
              <a:t>, так как во время проверок </a:t>
            </a:r>
            <a:r>
              <a:rPr lang="ru-RU" sz="1800" b="1" dirty="0">
                <a:solidFill>
                  <a:schemeClr val="tx1"/>
                </a:solidFill>
              </a:rPr>
              <a:t>нарушения не выявлены </a:t>
            </a:r>
            <a:r>
              <a:rPr lang="ru-RU" sz="1800" dirty="0">
                <a:solidFill>
                  <a:schemeClr val="tx1"/>
                </a:solidFill>
              </a:rPr>
              <a:t>(6%);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3) </a:t>
            </a:r>
            <a:r>
              <a:rPr lang="ru-RU" sz="1800" b="1" dirty="0" smtClean="0">
                <a:solidFill>
                  <a:schemeClr val="tx1"/>
                </a:solidFill>
              </a:rPr>
              <a:t>на </a:t>
            </a:r>
            <a:r>
              <a:rPr lang="ru-RU" sz="1800" b="1" dirty="0">
                <a:solidFill>
                  <a:schemeClr val="tx1"/>
                </a:solidFill>
              </a:rPr>
              <a:t>сайтах 23% школ </a:t>
            </a:r>
            <a:r>
              <a:rPr lang="ru-RU" sz="1800" dirty="0">
                <a:solidFill>
                  <a:schemeClr val="tx1"/>
                </a:solidFill>
              </a:rPr>
              <a:t>(7 ОО) </a:t>
            </a:r>
            <a:r>
              <a:rPr lang="ru-RU" sz="1800" b="1" dirty="0">
                <a:solidFill>
                  <a:schemeClr val="tx1"/>
                </a:solidFill>
              </a:rPr>
              <a:t>размещена информация о выявленных </a:t>
            </a:r>
            <a:r>
              <a:rPr lang="ru-RU" sz="1800" b="1" dirty="0" smtClean="0">
                <a:solidFill>
                  <a:schemeClr val="tx1"/>
                </a:solidFill>
              </a:rPr>
              <a:t>нарушениях</a:t>
            </a:r>
            <a:r>
              <a:rPr lang="ru-RU" sz="1800" dirty="0" smtClean="0">
                <a:solidFill>
                  <a:schemeClr val="tx1"/>
                </a:solidFill>
              </a:rPr>
              <a:t>,  </a:t>
            </a:r>
            <a:r>
              <a:rPr lang="ru-RU" sz="1800" b="1" dirty="0">
                <a:solidFill>
                  <a:schemeClr val="tx1"/>
                </a:solidFill>
              </a:rPr>
              <a:t>но планы мероприятий </a:t>
            </a:r>
            <a:r>
              <a:rPr lang="ru-RU" sz="1800" dirty="0">
                <a:solidFill>
                  <a:schemeClr val="tx1"/>
                </a:solidFill>
              </a:rPr>
              <a:t>/ </a:t>
            </a:r>
            <a:r>
              <a:rPr lang="ru-RU" sz="1800" b="1" dirty="0">
                <a:solidFill>
                  <a:schemeClr val="tx1"/>
                </a:solidFill>
              </a:rPr>
              <a:t>отчеты об устранении предписаний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либо </a:t>
            </a:r>
            <a:r>
              <a:rPr lang="ru-RU" sz="1800" b="1" dirty="0">
                <a:solidFill>
                  <a:schemeClr val="tx1"/>
                </a:solidFill>
              </a:rPr>
              <a:t>отсутствуют</a:t>
            </a:r>
            <a:r>
              <a:rPr lang="ru-RU" sz="1800" dirty="0">
                <a:solidFill>
                  <a:schemeClr val="tx1"/>
                </a:solidFill>
              </a:rPr>
              <a:t>, либо просто не размещены на сайте;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4) </a:t>
            </a:r>
            <a:r>
              <a:rPr lang="ru-RU" sz="1800" dirty="0">
                <a:solidFill>
                  <a:schemeClr val="tx1"/>
                </a:solidFill>
              </a:rPr>
              <a:t>на остальных сайтах (</a:t>
            </a:r>
            <a:r>
              <a:rPr lang="ru-RU" sz="1800" b="1" dirty="0">
                <a:solidFill>
                  <a:schemeClr val="tx1"/>
                </a:solidFill>
              </a:rPr>
              <a:t>13%; </a:t>
            </a:r>
            <a:r>
              <a:rPr lang="ru-RU" sz="1800" dirty="0">
                <a:solidFill>
                  <a:schemeClr val="tx1"/>
                </a:solidFill>
              </a:rPr>
              <a:t>4 ОО) </a:t>
            </a:r>
            <a:r>
              <a:rPr lang="ru-RU" sz="1800" b="1" dirty="0">
                <a:solidFill>
                  <a:schemeClr val="tx1"/>
                </a:solidFill>
              </a:rPr>
              <a:t>отчеты об устранении предписаний об устранении нарушений имеются и деятельность осуществляется в плановом </a:t>
            </a:r>
            <a:r>
              <a:rPr lang="ru-RU" sz="1800" b="1" dirty="0" smtClean="0">
                <a:solidFill>
                  <a:schemeClr val="tx1"/>
                </a:solidFill>
              </a:rPr>
              <a:t>порядке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и в установленные сроки.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205172" y="116632"/>
            <a:ext cx="858964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200" b="1" dirty="0"/>
              <a:t>6.5. Предписания органов, осуществляющих государственный контроль (надзор) в сфере образования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46833306"/>
              </p:ext>
            </p:extLst>
          </p:nvPr>
        </p:nvGraphicFramePr>
        <p:xfrm>
          <a:off x="0" y="4077072"/>
          <a:ext cx="874846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39F2-F9FC-4F59-94D4-8BFDAD93FCF9}" type="datetime1">
              <a:rPr lang="ru-RU" smtClean="0"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963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764704"/>
            <a:ext cx="8424936" cy="2952328"/>
          </a:xfrm>
        </p:spPr>
        <p:txBody>
          <a:bodyPr>
            <a:noAutofit/>
          </a:bodyPr>
          <a:lstStyle/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 smtClean="0">
                <a:solidFill>
                  <a:schemeClr val="tx1"/>
                </a:solidFill>
              </a:rPr>
              <a:t>1) На </a:t>
            </a:r>
            <a:r>
              <a:rPr lang="ru-RU" sz="1900" dirty="0">
                <a:solidFill>
                  <a:schemeClr val="tx1"/>
                </a:solidFill>
              </a:rPr>
              <a:t>сайтах 4-х школ (</a:t>
            </a:r>
            <a:r>
              <a:rPr lang="ru-RU" sz="1900" b="1" dirty="0">
                <a:solidFill>
                  <a:schemeClr val="tx1"/>
                </a:solidFill>
              </a:rPr>
              <a:t>13% ОО</a:t>
            </a:r>
            <a:r>
              <a:rPr lang="ru-RU" sz="1900" dirty="0">
                <a:solidFill>
                  <a:schemeClr val="tx1"/>
                </a:solidFill>
              </a:rPr>
              <a:t>) </a:t>
            </a:r>
            <a:r>
              <a:rPr lang="ru-RU" sz="1900" b="1" dirty="0" smtClean="0">
                <a:solidFill>
                  <a:schemeClr val="tx1"/>
                </a:solidFill>
              </a:rPr>
              <a:t>ООП </a:t>
            </a:r>
            <a:r>
              <a:rPr lang="ru-RU" sz="1900" b="1" dirty="0">
                <a:solidFill>
                  <a:schemeClr val="tx1"/>
                </a:solidFill>
              </a:rPr>
              <a:t>не размещены</a:t>
            </a:r>
            <a:r>
              <a:rPr lang="ru-RU" sz="1900" dirty="0">
                <a:solidFill>
                  <a:schemeClr val="tx1"/>
                </a:solidFill>
              </a:rPr>
              <a:t>.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 smtClean="0">
                <a:solidFill>
                  <a:schemeClr val="tx1"/>
                </a:solidFill>
              </a:rPr>
              <a:t>2) </a:t>
            </a:r>
            <a:r>
              <a:rPr lang="ru-RU" sz="1900" b="1" dirty="0" smtClean="0">
                <a:solidFill>
                  <a:schemeClr val="tx1"/>
                </a:solidFill>
              </a:rPr>
              <a:t>Структура </a:t>
            </a:r>
            <a:r>
              <a:rPr lang="ru-RU" sz="1900" b="1" dirty="0">
                <a:solidFill>
                  <a:schemeClr val="tx1"/>
                </a:solidFill>
              </a:rPr>
              <a:t>ООП</a:t>
            </a:r>
            <a:r>
              <a:rPr lang="ru-RU" sz="1900" dirty="0">
                <a:solidFill>
                  <a:schemeClr val="tx1"/>
                </a:solidFill>
              </a:rPr>
              <a:t> на сайтах 19-ти школ (</a:t>
            </a:r>
            <a:r>
              <a:rPr lang="ru-RU" sz="1900" b="1" dirty="0">
                <a:solidFill>
                  <a:schemeClr val="tx1"/>
                </a:solidFill>
              </a:rPr>
              <a:t>61%</a:t>
            </a:r>
            <a:r>
              <a:rPr lang="ru-RU" sz="1900" dirty="0">
                <a:solidFill>
                  <a:schemeClr val="tx1"/>
                </a:solidFill>
              </a:rPr>
              <a:t>)</a:t>
            </a:r>
            <a:r>
              <a:rPr lang="ru-RU" sz="1900" b="1" dirty="0">
                <a:solidFill>
                  <a:schemeClr val="tx1"/>
                </a:solidFill>
              </a:rPr>
              <a:t> не соответствует установленным требованиям</a:t>
            </a:r>
            <a:r>
              <a:rPr lang="ru-RU" sz="1900" dirty="0">
                <a:solidFill>
                  <a:schemeClr val="tx1"/>
                </a:solidFill>
              </a:rPr>
              <a:t>, и их корректировка в соответствии с изменениями в нормативных документах не осуществлялась.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 smtClean="0">
                <a:solidFill>
                  <a:schemeClr val="tx1"/>
                </a:solidFill>
              </a:rPr>
              <a:t>3) На </a:t>
            </a:r>
            <a:r>
              <a:rPr lang="ru-RU" sz="1900" dirty="0">
                <a:solidFill>
                  <a:schemeClr val="tx1"/>
                </a:solidFill>
              </a:rPr>
              <a:t>сайтах 8-ми школ (</a:t>
            </a:r>
            <a:r>
              <a:rPr lang="ru-RU" sz="1900" b="1" dirty="0">
                <a:solidFill>
                  <a:schemeClr val="tx1"/>
                </a:solidFill>
              </a:rPr>
              <a:t>26%</a:t>
            </a:r>
            <a:r>
              <a:rPr lang="ru-RU" sz="1900" dirty="0">
                <a:solidFill>
                  <a:schemeClr val="tx1"/>
                </a:solidFill>
              </a:rPr>
              <a:t>) структура представленных основных </a:t>
            </a:r>
            <a:r>
              <a:rPr lang="ru-RU" sz="1900" dirty="0" smtClean="0">
                <a:solidFill>
                  <a:schemeClr val="tx1"/>
                </a:solidFill>
              </a:rPr>
              <a:t>образовательных </a:t>
            </a:r>
            <a:r>
              <a:rPr lang="ru-RU" sz="1900" dirty="0">
                <a:solidFill>
                  <a:schemeClr val="tx1"/>
                </a:solidFill>
              </a:rPr>
              <a:t>программ </a:t>
            </a:r>
            <a:r>
              <a:rPr lang="ru-RU" sz="1900" b="1" dirty="0">
                <a:solidFill>
                  <a:schemeClr val="tx1"/>
                </a:solidFill>
              </a:rPr>
              <a:t>в целом соответствует установленным </a:t>
            </a:r>
            <a:r>
              <a:rPr lang="ru-RU" sz="1900" b="1" dirty="0" smtClean="0">
                <a:solidFill>
                  <a:schemeClr val="tx1"/>
                </a:solidFill>
              </a:rPr>
              <a:t>требованиям.</a:t>
            </a:r>
            <a:endParaRPr lang="ru-RU" sz="19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205172" y="116632"/>
            <a:ext cx="8589640" cy="5040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/>
              <a:t>6.6. Основные образовательные программы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79489323"/>
              </p:ext>
            </p:extLst>
          </p:nvPr>
        </p:nvGraphicFramePr>
        <p:xfrm>
          <a:off x="395536" y="3356992"/>
          <a:ext cx="835292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FEE1-83AF-4A55-A92B-AFC93AB1FC51}" type="datetime1">
              <a:rPr lang="ru-RU" smtClean="0"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233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24744"/>
            <a:ext cx="8424936" cy="4248472"/>
          </a:xfrm>
        </p:spPr>
        <p:txBody>
          <a:bodyPr>
            <a:noAutofit/>
          </a:bodyPr>
          <a:lstStyle/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 smtClean="0">
                <a:solidFill>
                  <a:schemeClr val="tx1"/>
                </a:solidFill>
              </a:rPr>
              <a:t>1) документы, </a:t>
            </a:r>
            <a:r>
              <a:rPr lang="ru-RU" sz="1900" dirty="0">
                <a:solidFill>
                  <a:schemeClr val="tx1"/>
                </a:solidFill>
              </a:rPr>
              <a:t>позволяющие определить направленность методической работы на повышение профессиональной компетентности педагогических работников в части достижения качества </a:t>
            </a:r>
            <a:r>
              <a:rPr lang="ru-RU" sz="1900" dirty="0" smtClean="0">
                <a:solidFill>
                  <a:schemeClr val="tx1"/>
                </a:solidFill>
              </a:rPr>
              <a:t>образования, </a:t>
            </a:r>
            <a:r>
              <a:rPr lang="ru-RU" sz="1900" b="1" dirty="0">
                <a:solidFill>
                  <a:schemeClr val="tx1"/>
                </a:solidFill>
              </a:rPr>
              <a:t>представлены на сайте </a:t>
            </a:r>
            <a:r>
              <a:rPr lang="ru-RU" sz="1900" b="1" dirty="0" smtClean="0">
                <a:solidFill>
                  <a:schemeClr val="tx1"/>
                </a:solidFill>
              </a:rPr>
              <a:t>только одной школы </a:t>
            </a:r>
            <a:r>
              <a:rPr lang="ru-RU" sz="1900" dirty="0" smtClean="0">
                <a:solidFill>
                  <a:schemeClr val="tx1"/>
                </a:solidFill>
              </a:rPr>
              <a:t>(3%);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>
                <a:solidFill>
                  <a:schemeClr val="tx1"/>
                </a:solidFill>
              </a:rPr>
              <a:t>2) </a:t>
            </a:r>
            <a:r>
              <a:rPr lang="ru-RU" sz="1900" b="1" dirty="0">
                <a:solidFill>
                  <a:schemeClr val="tx1"/>
                </a:solidFill>
              </a:rPr>
              <a:t>на 32% сайтов школ </a:t>
            </a:r>
            <a:r>
              <a:rPr lang="ru-RU" sz="1900" dirty="0">
                <a:solidFill>
                  <a:schemeClr val="tx1"/>
                </a:solidFill>
              </a:rPr>
              <a:t>(10 ОО) по имеющимся документам </a:t>
            </a:r>
            <a:r>
              <a:rPr lang="ru-RU" sz="1900" b="1" dirty="0">
                <a:solidFill>
                  <a:schemeClr val="tx1"/>
                </a:solidFill>
              </a:rPr>
              <a:t>невозможно определить направленность </a:t>
            </a:r>
            <a:r>
              <a:rPr lang="ru-RU" sz="1900" b="1" dirty="0" smtClean="0">
                <a:solidFill>
                  <a:schemeClr val="tx1"/>
                </a:solidFill>
              </a:rPr>
              <a:t>методической</a:t>
            </a:r>
            <a:r>
              <a:rPr lang="ru-RU" sz="1900" dirty="0" smtClean="0">
                <a:solidFill>
                  <a:schemeClr val="tx1"/>
                </a:solidFill>
              </a:rPr>
              <a:t>;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>
                <a:solidFill>
                  <a:schemeClr val="tx1"/>
                </a:solidFill>
              </a:rPr>
              <a:t>3) </a:t>
            </a:r>
            <a:r>
              <a:rPr lang="ru-RU" sz="1900" b="1" dirty="0">
                <a:solidFill>
                  <a:schemeClr val="tx1"/>
                </a:solidFill>
              </a:rPr>
              <a:t>документы методического </a:t>
            </a:r>
            <a:endParaRPr lang="ru-RU" sz="1900" b="1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</a:rPr>
              <a:t>характера </a:t>
            </a:r>
            <a:r>
              <a:rPr lang="ru-RU" sz="1900" b="1" dirty="0">
                <a:solidFill>
                  <a:schemeClr val="tx1"/>
                </a:solidFill>
              </a:rPr>
              <a:t>отсутствуют на сайтах </a:t>
            </a:r>
            <a:endParaRPr lang="ru-RU" sz="1900" b="1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</a:rPr>
              <a:t>65</a:t>
            </a:r>
            <a:r>
              <a:rPr lang="ru-RU" sz="1900" b="1" dirty="0">
                <a:solidFill>
                  <a:schemeClr val="tx1"/>
                </a:solidFill>
              </a:rPr>
              <a:t>% школ</a:t>
            </a:r>
            <a:r>
              <a:rPr lang="ru-RU" sz="1900" dirty="0">
                <a:solidFill>
                  <a:schemeClr val="tx1"/>
                </a:solidFill>
              </a:rPr>
              <a:t> (20 ОО</a:t>
            </a:r>
            <a:r>
              <a:rPr lang="ru-RU" sz="1900" dirty="0" smtClean="0">
                <a:solidFill>
                  <a:schemeClr val="tx1"/>
                </a:solidFill>
              </a:rPr>
              <a:t>).</a:t>
            </a:r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205172" y="116632"/>
            <a:ext cx="8589640" cy="10081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/>
              <a:t>6.7. Методические и иные документы, разработанные образовательной </a:t>
            </a:r>
            <a:r>
              <a:rPr lang="ru-RU" sz="2400" b="1" dirty="0" smtClean="0"/>
              <a:t>организацией </a:t>
            </a:r>
            <a:r>
              <a:rPr lang="ru-RU" sz="2400" b="1" dirty="0"/>
              <a:t>для обеспечения образовательного процесса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39640230"/>
              </p:ext>
            </p:extLst>
          </p:nvPr>
        </p:nvGraphicFramePr>
        <p:xfrm>
          <a:off x="539552" y="3933056"/>
          <a:ext cx="835292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B1BB-F2FA-4658-8CB2-E386F56C1FC4}" type="datetime1">
              <a:rPr lang="ru-RU" smtClean="0"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412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/>
              <a:t>7. Рекомендации по совершенствованию качества управления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196752"/>
            <a:ext cx="8064896" cy="5400600"/>
          </a:xfrm>
        </p:spPr>
        <p:txBody>
          <a:bodyPr>
            <a:noAutofit/>
          </a:bodyPr>
          <a:lstStyle/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>
                <a:solidFill>
                  <a:schemeClr val="tx1"/>
                </a:solidFill>
              </a:rPr>
              <a:t>1. Регулярно и своевременно </a:t>
            </a:r>
            <a:r>
              <a:rPr lang="ru-RU" sz="2000" dirty="0" smtClean="0">
                <a:solidFill>
                  <a:schemeClr val="tx1"/>
                </a:solidFill>
              </a:rPr>
              <a:t>размещать/обновлять </a:t>
            </a:r>
            <a:r>
              <a:rPr lang="ru-RU" sz="2000" dirty="0">
                <a:solidFill>
                  <a:schemeClr val="tx1"/>
                </a:solidFill>
              </a:rPr>
              <a:t>информацию об </a:t>
            </a:r>
            <a:r>
              <a:rPr lang="ru-RU" sz="2000" dirty="0" smtClean="0">
                <a:solidFill>
                  <a:schemeClr val="tx1"/>
                </a:solidFill>
              </a:rPr>
              <a:t>образовательной </a:t>
            </a:r>
            <a:r>
              <a:rPr lang="ru-RU" sz="2000" dirty="0">
                <a:solidFill>
                  <a:schemeClr val="tx1"/>
                </a:solidFill>
              </a:rPr>
              <a:t>организации в информационно-телекоммуникационной сети «Интернет» в соответствии с нормативными требованиями.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>
                <a:solidFill>
                  <a:schemeClr val="tx1"/>
                </a:solidFill>
              </a:rPr>
              <a:t>2. Определить регламент работ по внесению изменений и дополнений в </a:t>
            </a:r>
            <a:r>
              <a:rPr lang="ru-RU" sz="2000" dirty="0" smtClean="0">
                <a:solidFill>
                  <a:schemeClr val="tx1"/>
                </a:solidFill>
              </a:rPr>
              <a:t>локальные </a:t>
            </a:r>
            <a:r>
              <a:rPr lang="ru-RU" sz="2000" dirty="0">
                <a:solidFill>
                  <a:schemeClr val="tx1"/>
                </a:solidFill>
              </a:rPr>
              <a:t>акты </a:t>
            </a:r>
            <a:r>
              <a:rPr lang="ru-RU" sz="2000" dirty="0" smtClean="0">
                <a:solidFill>
                  <a:schemeClr val="tx1"/>
                </a:solidFill>
              </a:rPr>
              <a:t>школы, </a:t>
            </a:r>
            <a:r>
              <a:rPr lang="ru-RU" sz="2000" dirty="0">
                <a:solidFill>
                  <a:schemeClr val="tx1"/>
                </a:solidFill>
              </a:rPr>
              <a:t>несоответствующие современному законодательству  и </a:t>
            </a:r>
            <a:r>
              <a:rPr lang="ru-RU" sz="2000" dirty="0" smtClean="0">
                <a:solidFill>
                  <a:schemeClr val="tx1"/>
                </a:solidFill>
              </a:rPr>
              <a:t>имеющие </a:t>
            </a:r>
            <a:r>
              <a:rPr lang="ru-RU" sz="2000" dirty="0">
                <a:solidFill>
                  <a:schemeClr val="tx1"/>
                </a:solidFill>
              </a:rPr>
              <a:t>ссылки на утратившие силу документы. Привести оформление </a:t>
            </a:r>
            <a:r>
              <a:rPr lang="ru-RU" sz="2000" dirty="0" smtClean="0">
                <a:solidFill>
                  <a:schemeClr val="tx1"/>
                </a:solidFill>
              </a:rPr>
              <a:t>локальных актов </a:t>
            </a:r>
            <a:r>
              <a:rPr lang="ru-RU" sz="2000" dirty="0">
                <a:solidFill>
                  <a:schemeClr val="tx1"/>
                </a:solidFill>
              </a:rPr>
              <a:t>в соответствие с установленными требованиями. 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  <a:tabLst>
                <a:tab pos="804863" algn="l"/>
              </a:tabLst>
            </a:pPr>
            <a:r>
              <a:rPr lang="ru-RU" sz="2000" dirty="0">
                <a:solidFill>
                  <a:schemeClr val="tx1"/>
                </a:solidFill>
              </a:rPr>
              <a:t>3. Разработать структуру управления </a:t>
            </a: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>
                <a:solidFill>
                  <a:schemeClr val="tx1"/>
                </a:solidFill>
              </a:rPr>
              <a:t>соответствии с указанными в Уставе </a:t>
            </a:r>
            <a:r>
              <a:rPr lang="ru-RU" sz="2000" dirty="0" smtClean="0">
                <a:solidFill>
                  <a:schemeClr val="tx1"/>
                </a:solidFill>
              </a:rPr>
              <a:t>школы органами </a:t>
            </a:r>
            <a:r>
              <a:rPr lang="ru-RU" sz="2000" dirty="0">
                <a:solidFill>
                  <a:schemeClr val="tx1"/>
                </a:solidFill>
              </a:rPr>
              <a:t>управления. Обеспечить наличие на сайте Положений, регламентирующих деятельность данных органов, наделив их полномочиями по принятию </a:t>
            </a:r>
            <a:r>
              <a:rPr lang="ru-RU" sz="2000" dirty="0" smtClean="0">
                <a:solidFill>
                  <a:schemeClr val="tx1"/>
                </a:solidFill>
              </a:rPr>
              <a:t>решений, направленных на достижение нормативных требований к качеству образования.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1089-1DBE-49E9-B7E6-5DC8FCA31ED6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729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/>
              <a:t>7. Рекомендации по совершенствованию качества управления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196752"/>
            <a:ext cx="8064896" cy="5400600"/>
          </a:xfrm>
        </p:spPr>
        <p:txBody>
          <a:bodyPr>
            <a:noAutofit/>
          </a:bodyPr>
          <a:lstStyle/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</a:t>
            </a:r>
            <a:r>
              <a:rPr lang="ru-RU" sz="2000" dirty="0">
                <a:solidFill>
                  <a:schemeClr val="tx1"/>
                </a:solidFill>
              </a:rPr>
              <a:t>. Продолжить разработку в образовательных организациях внутренней </a:t>
            </a:r>
            <a:r>
              <a:rPr lang="ru-RU" sz="2000" dirty="0" smtClean="0">
                <a:solidFill>
                  <a:schemeClr val="tx1"/>
                </a:solidFill>
              </a:rPr>
              <a:t>системы </a:t>
            </a:r>
            <a:r>
              <a:rPr lang="ru-RU" sz="2000" dirty="0">
                <a:solidFill>
                  <a:schemeClr val="tx1"/>
                </a:solidFill>
              </a:rPr>
              <a:t>оценки качества образования, обеспечивающей информационное </a:t>
            </a:r>
            <a:r>
              <a:rPr lang="ru-RU" sz="2000" dirty="0" smtClean="0">
                <a:solidFill>
                  <a:schemeClr val="tx1"/>
                </a:solidFill>
              </a:rPr>
              <a:t>сопровождение </a:t>
            </a:r>
            <a:r>
              <a:rPr lang="ru-RU" sz="2000" dirty="0">
                <a:solidFill>
                  <a:schemeClr val="tx1"/>
                </a:solidFill>
              </a:rPr>
              <a:t>процесса принятия управленческих </a:t>
            </a:r>
            <a:r>
              <a:rPr lang="ru-RU" sz="2000" dirty="0" smtClean="0">
                <a:solidFill>
                  <a:schemeClr val="tx1"/>
                </a:solidFill>
              </a:rPr>
              <a:t>решений а вех уровнях управления школой.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>
                <a:solidFill>
                  <a:schemeClr val="tx1"/>
                </a:solidFill>
              </a:rPr>
              <a:t>5. Привести структуру </a:t>
            </a:r>
            <a:r>
              <a:rPr lang="ru-RU" sz="2000" dirty="0" smtClean="0">
                <a:solidFill>
                  <a:schemeClr val="tx1"/>
                </a:solidFill>
              </a:rPr>
              <a:t>основной </a:t>
            </a:r>
            <a:r>
              <a:rPr lang="ru-RU" sz="2000" smtClean="0">
                <a:solidFill>
                  <a:schemeClr val="tx1"/>
                </a:solidFill>
              </a:rPr>
              <a:t>образовательной программы </a:t>
            </a:r>
            <a:r>
              <a:rPr lang="ru-RU" sz="2000" dirty="0">
                <a:solidFill>
                  <a:schemeClr val="tx1"/>
                </a:solidFill>
              </a:rPr>
              <a:t>в соответствие с установленными требованиями. Согласовать содержание разделов «Система оценки достижения планируемых </a:t>
            </a:r>
            <a:r>
              <a:rPr lang="ru-RU" sz="2000" dirty="0" smtClean="0">
                <a:solidFill>
                  <a:schemeClr val="tx1"/>
                </a:solidFill>
              </a:rPr>
              <a:t>результатов </a:t>
            </a:r>
            <a:r>
              <a:rPr lang="ru-RU" sz="2000" dirty="0">
                <a:solidFill>
                  <a:schemeClr val="tx1"/>
                </a:solidFill>
              </a:rPr>
              <a:t>освоения образовательной программ…» с требованиями локальных </a:t>
            </a:r>
            <a:r>
              <a:rPr lang="ru-RU" sz="2000" dirty="0" smtClean="0">
                <a:solidFill>
                  <a:schemeClr val="tx1"/>
                </a:solidFill>
              </a:rPr>
              <a:t>актов</a:t>
            </a:r>
            <a:r>
              <a:rPr lang="ru-RU" sz="2000" dirty="0">
                <a:solidFill>
                  <a:schemeClr val="tx1"/>
                </a:solidFill>
              </a:rPr>
              <a:t>: Положением о проведении текущего контроля успеваемости и промежуточной аттестации обучающихся, Положением о внутренней системе оценки качества </a:t>
            </a:r>
            <a:r>
              <a:rPr lang="ru-RU" sz="2000" dirty="0" smtClean="0">
                <a:solidFill>
                  <a:schemeClr val="tx1"/>
                </a:solidFill>
              </a:rPr>
              <a:t>образования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68F8-CF93-4EA0-9B77-D7B2E236FEB0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85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4320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/>
              <a:t>1. Основание проведения аудита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531" y="692696"/>
            <a:ext cx="8229600" cy="273630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</a:rPr>
              <a:t>Аудит </a:t>
            </a:r>
            <a:r>
              <a:rPr lang="ru-RU" sz="2200" dirty="0" smtClean="0">
                <a:solidFill>
                  <a:schemeClr val="tx1"/>
                </a:solidFill>
              </a:rPr>
              <a:t>осуществлялся </a:t>
            </a:r>
            <a:r>
              <a:rPr lang="ru-RU" sz="2200" dirty="0">
                <a:solidFill>
                  <a:schemeClr val="tx1"/>
                </a:solidFill>
              </a:rPr>
              <a:t>в соответствии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tx1"/>
                </a:solidFill>
              </a:rPr>
              <a:t>с </a:t>
            </a:r>
            <a:r>
              <a:rPr lang="ru-RU" sz="2200" b="1" dirty="0">
                <a:solidFill>
                  <a:schemeClr val="tx1"/>
                </a:solidFill>
              </a:rPr>
              <a:t>приказом ГБУ ДПО ЧИППКРО от 26.06.2017 № 409 </a:t>
            </a:r>
            <a:r>
              <a:rPr lang="ru-RU" sz="2200" dirty="0">
                <a:solidFill>
                  <a:schemeClr val="tx1"/>
                </a:solidFill>
              </a:rPr>
              <a:t>«О регламенте работ по соглашению </a:t>
            </a:r>
            <a:r>
              <a:rPr lang="ru-RU" sz="2200" dirty="0" smtClean="0">
                <a:solidFill>
                  <a:schemeClr val="tx1"/>
                </a:solidFill>
              </a:rPr>
              <a:t>№368 </a:t>
            </a:r>
            <a:r>
              <a:rPr lang="ru-RU" sz="2200" dirty="0">
                <a:solidFill>
                  <a:schemeClr val="tx1"/>
                </a:solidFill>
              </a:rPr>
              <a:t>от 23.06.2017» </a:t>
            </a:r>
            <a:r>
              <a:rPr lang="ru-RU" sz="22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</a:rPr>
              <a:t>с </a:t>
            </a:r>
            <a:r>
              <a:rPr lang="ru-RU" sz="2200" b="1" dirty="0">
                <a:solidFill>
                  <a:schemeClr val="tx1"/>
                </a:solidFill>
              </a:rPr>
              <a:t>решением Экспертного совета </a:t>
            </a:r>
            <a:r>
              <a:rPr lang="ru-RU" sz="2200" dirty="0">
                <a:solidFill>
                  <a:schemeClr val="tx1"/>
                </a:solidFill>
              </a:rPr>
              <a:t>по апробации и распространению моделей управления качеством образования в общеобразовательных организациях с низкими результатами общего образования и в общеобразовательных организациях, функционирующих в неблагоприятных социальных условиях (</a:t>
            </a:r>
            <a:r>
              <a:rPr lang="ru-RU" sz="2200" b="1" dirty="0">
                <a:solidFill>
                  <a:schemeClr val="tx1"/>
                </a:solidFill>
              </a:rPr>
              <a:t>Протокол заседания от 05.09.2017 </a:t>
            </a:r>
            <a:r>
              <a:rPr lang="ru-RU" sz="2200" b="1" dirty="0" smtClean="0">
                <a:solidFill>
                  <a:schemeClr val="tx1"/>
                </a:solidFill>
              </a:rPr>
              <a:t>№ 1</a:t>
            </a:r>
            <a:r>
              <a:rPr lang="ru-RU" sz="2200" dirty="0">
                <a:solidFill>
                  <a:schemeClr val="tx1"/>
                </a:solidFill>
              </a:rPr>
              <a:t>)</a:t>
            </a:r>
            <a:endParaRPr lang="ru-RU" sz="22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650032" y="3311224"/>
            <a:ext cx="8229600" cy="11967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800" b="1" dirty="0" smtClean="0"/>
              <a:t>2. Характеристика базы аудита качества управления</a:t>
            </a:r>
            <a:endParaRPr lang="ru-RU" sz="2800" b="1" dirty="0"/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457531" y="4509120"/>
            <a:ext cx="8229600" cy="1982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450850" algn="just">
              <a:spcAft>
                <a:spcPts val="600"/>
              </a:spcAft>
              <a:buFont typeface="Arial" pitchFamily="34" charset="0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соответствии с проведенной идентификацией аудит качества управления был проведен в </a:t>
            </a:r>
            <a:r>
              <a:rPr lang="ru-RU" sz="2000" b="1" dirty="0" smtClean="0">
                <a:solidFill>
                  <a:schemeClr val="tx1"/>
                </a:solidFill>
              </a:rPr>
              <a:t>31 общеобразовательном учреждении</a:t>
            </a:r>
            <a:r>
              <a:rPr lang="ru-RU" sz="2000" dirty="0" smtClean="0">
                <a:solidFill>
                  <a:schemeClr val="tx1"/>
                </a:solidFill>
              </a:rPr>
              <a:t>, отнесенном к категории школ с низкими результатами обучения и школ, функционирующих в неблагоприятных социальных условиях, из </a:t>
            </a:r>
            <a:r>
              <a:rPr lang="ru-RU" sz="2000" b="1" dirty="0" smtClean="0">
                <a:solidFill>
                  <a:schemeClr val="tx1"/>
                </a:solidFill>
              </a:rPr>
              <a:t>10 муниципальных образований </a:t>
            </a:r>
            <a:r>
              <a:rPr lang="ru-RU" sz="2000" dirty="0" smtClean="0">
                <a:solidFill>
                  <a:schemeClr val="tx1"/>
                </a:solidFill>
              </a:rPr>
              <a:t>Челябинской области.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5B78-1D6B-488F-AD0A-31BE8B966E03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33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b="1" dirty="0"/>
              <a:t>3. Цель и содержание аудита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/>
          </a:bodyPr>
          <a:lstStyle/>
          <a:p>
            <a:pPr marL="0" indent="450850" algn="just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Цель </a:t>
            </a:r>
            <a:r>
              <a:rPr lang="ru-RU" sz="2000" b="1" dirty="0">
                <a:solidFill>
                  <a:schemeClr val="tx1"/>
                </a:solidFill>
              </a:rPr>
              <a:t>аудита </a:t>
            </a:r>
            <a:r>
              <a:rPr lang="ru-RU" sz="2000" dirty="0" smtClean="0">
                <a:solidFill>
                  <a:schemeClr val="tx1"/>
                </a:solidFill>
              </a:rPr>
              <a:t>– выявление </a:t>
            </a:r>
            <a:r>
              <a:rPr lang="ru-RU" sz="2000" dirty="0">
                <a:solidFill>
                  <a:schemeClr val="tx1"/>
                </a:solidFill>
              </a:rPr>
              <a:t>наиболее актуальных проблем в </a:t>
            </a:r>
            <a:r>
              <a:rPr lang="ru-RU" sz="2000" dirty="0" smtClean="0">
                <a:solidFill>
                  <a:schemeClr val="tx1"/>
                </a:solidFill>
              </a:rPr>
              <a:t>управлении </a:t>
            </a:r>
            <a:r>
              <a:rPr lang="ru-RU" sz="2000" dirty="0">
                <a:solidFill>
                  <a:schemeClr val="tx1"/>
                </a:solidFill>
              </a:rPr>
              <a:t>качеством образования в школах – участниках проекта и подготовка рекомендаций по совершенствованию системы управления в указанных школах.</a:t>
            </a:r>
          </a:p>
          <a:p>
            <a:pPr marL="0" indent="45085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Перечень</a:t>
            </a:r>
            <a:r>
              <a:rPr lang="ru-RU" sz="2000" b="1" dirty="0" smtClean="0">
                <a:solidFill>
                  <a:schemeClr val="tx1"/>
                </a:solidFill>
              </a:rPr>
              <a:t> объектов </a:t>
            </a:r>
            <a:r>
              <a:rPr lang="ru-RU" sz="2000" b="1" dirty="0">
                <a:solidFill>
                  <a:schemeClr val="tx1"/>
                </a:solidFill>
              </a:rPr>
              <a:t>аудита </a:t>
            </a:r>
            <a:r>
              <a:rPr lang="ru-RU" sz="2000" dirty="0">
                <a:solidFill>
                  <a:schemeClr val="tx1"/>
                </a:solidFill>
              </a:rPr>
              <a:t>был определен на основании пункта 2 статьи 30 «Локальные нормативные акты, содержащие нормы, регулирующие </a:t>
            </a:r>
            <a:r>
              <a:rPr lang="ru-RU" sz="2000" dirty="0" smtClean="0">
                <a:solidFill>
                  <a:schemeClr val="tx1"/>
                </a:solidFill>
              </a:rPr>
              <a:t>образовательные </a:t>
            </a:r>
            <a:r>
              <a:rPr lang="ru-RU" sz="2000" dirty="0">
                <a:solidFill>
                  <a:schemeClr val="tx1"/>
                </a:solidFill>
              </a:rPr>
              <a:t>отношения» Федерального закона «Об образовании в </a:t>
            </a:r>
            <a:r>
              <a:rPr lang="ru-RU" sz="2000" dirty="0" smtClean="0">
                <a:solidFill>
                  <a:schemeClr val="tx1"/>
                </a:solidFill>
              </a:rPr>
              <a:t>РФ», </a:t>
            </a:r>
            <a:r>
              <a:rPr lang="ru-RU" sz="2000" dirty="0">
                <a:solidFill>
                  <a:schemeClr val="tx1"/>
                </a:solidFill>
              </a:rPr>
              <a:t>а также в соответствии с Постановлением Правительства РФ от 17.05.2017 № 575 «О внесении изменений в пункт 3 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</a:t>
            </a:r>
            <a:r>
              <a:rPr lang="ru-RU" sz="2000" dirty="0" smtClean="0">
                <a:solidFill>
                  <a:schemeClr val="tx1"/>
                </a:solidFill>
              </a:rPr>
              <a:t>».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5A0A-B07A-47D6-8FBF-1BE009596076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2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040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/>
              <a:t>4. Источники получения информации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7992888" cy="3672408"/>
          </a:xfrm>
        </p:spPr>
        <p:txBody>
          <a:bodyPr>
            <a:noAutofit/>
          </a:bodyPr>
          <a:lstStyle/>
          <a:p>
            <a:pPr marL="0" indent="450850" algn="just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</a:rPr>
              <a:t>В соответствии с частью 1 статьи 29 «Информационная открытость </a:t>
            </a:r>
            <a:r>
              <a:rPr lang="ru-RU" sz="2000" dirty="0" smtClean="0">
                <a:solidFill>
                  <a:schemeClr val="tx1"/>
                </a:solidFill>
              </a:rPr>
              <a:t>образовательной </a:t>
            </a:r>
            <a:r>
              <a:rPr lang="ru-RU" sz="2000" dirty="0">
                <a:solidFill>
                  <a:schemeClr val="tx1"/>
                </a:solidFill>
              </a:rPr>
              <a:t>организации» Федерального закона от 29.12.2012 №ФЗ-273 «Об </a:t>
            </a:r>
            <a:r>
              <a:rPr lang="ru-RU" sz="2000" dirty="0" smtClean="0">
                <a:solidFill>
                  <a:schemeClr val="tx1"/>
                </a:solidFill>
              </a:rPr>
              <a:t>образовании </a:t>
            </a: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РФ» образовательные </a:t>
            </a:r>
            <a:r>
              <a:rPr lang="ru-RU" sz="2000" dirty="0">
                <a:solidFill>
                  <a:schemeClr val="tx1"/>
                </a:solidFill>
              </a:rPr>
              <a:t>организации формируют открытые и общедоступные информационные ресурсы, содержащие информацию об их деятельности, и обеспечивают доступ к таким ресурсам посредством размещения их в информационно-телекоммуникационных сетях, в том числе на официальном сайте образовательной организации в сети «Интернет».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B616-68B1-452C-8877-C8101BE7D849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2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/>
              <a:t>5. Организационно-технологические решения подготовки и проведения аудита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12776"/>
            <a:ext cx="7992888" cy="4536504"/>
          </a:xfrm>
        </p:spPr>
        <p:txBody>
          <a:bodyPr>
            <a:noAutofit/>
          </a:bodyPr>
          <a:lstStyle/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>
                <a:solidFill>
                  <a:schemeClr val="tx1"/>
                </a:solidFill>
              </a:rPr>
              <a:t>Результаты аудита отражены в </a:t>
            </a:r>
            <a:r>
              <a:rPr lang="ru-RU" sz="2000" b="1" dirty="0">
                <a:solidFill>
                  <a:schemeClr val="tx1"/>
                </a:solidFill>
              </a:rPr>
              <a:t>информационных картах </a:t>
            </a:r>
            <a:r>
              <a:rPr lang="ru-RU" sz="2000" dirty="0">
                <a:solidFill>
                  <a:schemeClr val="tx1"/>
                </a:solidFill>
              </a:rPr>
              <a:t>состояния качества управления в школах – участниках проекта, которые представляют табличную </a:t>
            </a:r>
            <a:r>
              <a:rPr lang="ru-RU" sz="2000" dirty="0" smtClean="0">
                <a:solidFill>
                  <a:schemeClr val="tx1"/>
                </a:solidFill>
              </a:rPr>
              <a:t>форму </a:t>
            </a:r>
            <a:r>
              <a:rPr lang="ru-RU" sz="2000" dirty="0">
                <a:solidFill>
                  <a:schemeClr val="tx1"/>
                </a:solidFill>
              </a:rPr>
              <a:t>и содержат:</a:t>
            </a:r>
          </a:p>
          <a:p>
            <a:pPr marL="7048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сведения </a:t>
            </a:r>
            <a:r>
              <a:rPr lang="ru-RU" sz="2000" dirty="0">
                <a:solidFill>
                  <a:schemeClr val="tx1"/>
                </a:solidFill>
              </a:rPr>
              <a:t>об объектах и предмете аудита; </a:t>
            </a:r>
          </a:p>
          <a:p>
            <a:pPr marL="7048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выводы </a:t>
            </a:r>
            <a:r>
              <a:rPr lang="ru-RU" sz="2000" dirty="0">
                <a:solidFill>
                  <a:schemeClr val="tx1"/>
                </a:solidFill>
              </a:rPr>
              <a:t>по результатам аудита;</a:t>
            </a:r>
          </a:p>
          <a:p>
            <a:pPr marL="7048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рекомендации </a:t>
            </a:r>
            <a:r>
              <a:rPr lang="ru-RU" sz="2000" dirty="0">
                <a:solidFill>
                  <a:schemeClr val="tx1"/>
                </a:solidFill>
              </a:rPr>
              <a:t>по совершенствованию качества управления в </a:t>
            </a:r>
            <a:r>
              <a:rPr lang="ru-RU" sz="2000" dirty="0" smtClean="0">
                <a:solidFill>
                  <a:schemeClr val="tx1"/>
                </a:solidFill>
              </a:rPr>
              <a:t>общеобразовательной </a:t>
            </a:r>
            <a:r>
              <a:rPr lang="ru-RU" sz="2000" dirty="0">
                <a:solidFill>
                  <a:schemeClr val="tx1"/>
                </a:solidFill>
              </a:rPr>
              <a:t>организации.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4A6C-AA14-4DEF-9D73-CFF0FDF5A0C8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02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200" b="1" dirty="0"/>
              <a:t>6.1. Информация о структуре и об органах управления образовательной </a:t>
            </a:r>
            <a:r>
              <a:rPr lang="ru-RU" sz="2200" b="1" dirty="0" smtClean="0"/>
              <a:t>организацией</a:t>
            </a:r>
            <a:r>
              <a:rPr lang="ru-RU" sz="2200" b="1" dirty="0"/>
              <a:t>, в том числе сведении о наличии положений о структурных </a:t>
            </a:r>
            <a:r>
              <a:rPr lang="ru-RU" sz="2200" b="1" dirty="0" smtClean="0"/>
              <a:t>подразделениях</a:t>
            </a:r>
            <a:endParaRPr lang="ru-RU" sz="22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6" cy="1656184"/>
          </a:xfrm>
        </p:spPr>
        <p:txBody>
          <a:bodyPr>
            <a:noAutofit/>
          </a:bodyPr>
          <a:lstStyle/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>
                <a:solidFill>
                  <a:schemeClr val="tx1"/>
                </a:solidFill>
              </a:rPr>
              <a:t>Структуры управления </a:t>
            </a:r>
            <a:r>
              <a:rPr lang="ru-RU" sz="2000" b="1" dirty="0">
                <a:solidFill>
                  <a:schemeClr val="tx1"/>
                </a:solidFill>
              </a:rPr>
              <a:t>опубликованы</a:t>
            </a:r>
            <a:r>
              <a:rPr lang="ru-RU" sz="2000" dirty="0">
                <a:solidFill>
                  <a:schemeClr val="tx1"/>
                </a:solidFill>
              </a:rPr>
              <a:t> на сайтах 29 школ (</a:t>
            </a:r>
            <a:r>
              <a:rPr lang="ru-RU" sz="2000" b="1" dirty="0">
                <a:solidFill>
                  <a:schemeClr val="tx1"/>
                </a:solidFill>
              </a:rPr>
              <a:t>93%</a:t>
            </a:r>
            <a:r>
              <a:rPr lang="ru-RU" sz="2000" dirty="0">
                <a:solidFill>
                  <a:schemeClr val="tx1"/>
                </a:solidFill>
              </a:rPr>
              <a:t>). 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Аудиторы </a:t>
            </a:r>
            <a:r>
              <a:rPr lang="ru-RU" sz="2000" dirty="0">
                <a:solidFill>
                  <a:schemeClr val="tx1"/>
                </a:solidFill>
              </a:rPr>
              <a:t>выявили следующие  несоответствия, не позволяющие получить объективное представление о системе управления в школе</a:t>
            </a:r>
            <a:r>
              <a:rPr lang="ru-RU" sz="2000" dirty="0" smtClean="0">
                <a:solidFill>
                  <a:schemeClr val="tx1"/>
                </a:solidFill>
              </a:rPr>
              <a:t>: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3501008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spcAft>
                <a:spcPts val="600"/>
              </a:spcAft>
            </a:pPr>
            <a:r>
              <a:rPr lang="ru-RU" dirty="0">
                <a:latin typeface="+mj-lt"/>
              </a:rPr>
              <a:t>1)	</a:t>
            </a:r>
            <a:r>
              <a:rPr lang="ru-RU" b="1" dirty="0">
                <a:latin typeface="+mj-lt"/>
              </a:rPr>
              <a:t>описательная часть</a:t>
            </a:r>
            <a:r>
              <a:rPr lang="ru-RU" dirty="0">
                <a:latin typeface="+mj-lt"/>
              </a:rPr>
              <a:t> структур управления </a:t>
            </a:r>
            <a:r>
              <a:rPr lang="ru-RU" b="1" dirty="0">
                <a:latin typeface="+mj-lt"/>
              </a:rPr>
              <a:t>не соответствует</a:t>
            </a:r>
            <a:r>
              <a:rPr lang="ru-RU" dirty="0">
                <a:latin typeface="+mj-lt"/>
              </a:rPr>
              <a:t> схематической, и требует корректировки с точки зрения управленческой </a:t>
            </a:r>
            <a:r>
              <a:rPr lang="ru-RU" dirty="0" smtClean="0">
                <a:latin typeface="+mj-lt"/>
              </a:rPr>
              <a:t>иерархии </a:t>
            </a:r>
            <a:r>
              <a:rPr lang="ru-RU" dirty="0" smtClean="0"/>
              <a:t>(</a:t>
            </a:r>
            <a:r>
              <a:rPr lang="ru-RU" b="1" dirty="0"/>
              <a:t>19%</a:t>
            </a:r>
            <a:r>
              <a:rPr lang="ru-RU" dirty="0"/>
              <a:t>)</a:t>
            </a:r>
            <a:r>
              <a:rPr lang="ru-RU" dirty="0" smtClean="0">
                <a:latin typeface="+mj-lt"/>
              </a:rPr>
              <a:t>;</a:t>
            </a:r>
            <a:endParaRPr lang="ru-RU" dirty="0">
              <a:latin typeface="+mj-lt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043967087"/>
              </p:ext>
            </p:extLst>
          </p:nvPr>
        </p:nvGraphicFramePr>
        <p:xfrm>
          <a:off x="179512" y="3212976"/>
          <a:ext cx="309634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717233276"/>
              </p:ext>
            </p:extLst>
          </p:nvPr>
        </p:nvGraphicFramePr>
        <p:xfrm>
          <a:off x="6096236" y="4803469"/>
          <a:ext cx="2952328" cy="2054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646524" y="5445224"/>
            <a:ext cx="4536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spcAft>
                <a:spcPts val="600"/>
              </a:spcAft>
            </a:pPr>
            <a:r>
              <a:rPr lang="ru-RU" dirty="0">
                <a:latin typeface="+mj-lt"/>
              </a:rPr>
              <a:t>2)	указанные в Уставе школы </a:t>
            </a:r>
            <a:r>
              <a:rPr lang="ru-RU" b="1" dirty="0">
                <a:latin typeface="+mj-lt"/>
              </a:rPr>
              <a:t>органы управления отсутствуют</a:t>
            </a:r>
            <a:r>
              <a:rPr lang="ru-RU" dirty="0">
                <a:latin typeface="+mj-lt"/>
              </a:rPr>
              <a:t> в </a:t>
            </a:r>
            <a:r>
              <a:rPr lang="ru-RU" dirty="0" smtClean="0">
                <a:latin typeface="+mj-lt"/>
              </a:rPr>
              <a:t>представленных </a:t>
            </a:r>
            <a:r>
              <a:rPr lang="ru-RU" dirty="0">
                <a:latin typeface="+mj-lt"/>
              </a:rPr>
              <a:t>схемах (</a:t>
            </a:r>
            <a:r>
              <a:rPr lang="ru-RU" b="1" dirty="0">
                <a:latin typeface="+mj-lt"/>
              </a:rPr>
              <a:t>13%</a:t>
            </a:r>
            <a:r>
              <a:rPr lang="ru-RU" dirty="0">
                <a:latin typeface="+mj-lt"/>
              </a:rPr>
              <a:t>);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5A5C-35A0-4F56-8874-D356C6B3549D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1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23168" y="241245"/>
            <a:ext cx="861332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tabLst>
                <a:tab pos="450850" algn="l"/>
              </a:tabLst>
            </a:pPr>
            <a:r>
              <a:rPr lang="ru-RU" sz="2000" dirty="0">
                <a:latin typeface="+mj-lt"/>
              </a:rPr>
              <a:t>	</a:t>
            </a:r>
            <a:r>
              <a:rPr lang="ru-RU" sz="2000" dirty="0" smtClean="0">
                <a:latin typeface="+mj-lt"/>
              </a:rPr>
              <a:t>3) полученные сведения показали, что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+mj-lt"/>
              </a:rPr>
              <a:t>деятельность </a:t>
            </a:r>
            <a:r>
              <a:rPr lang="ru-RU" sz="2000" dirty="0">
                <a:latin typeface="+mj-lt"/>
              </a:rPr>
              <a:t>органов управления </a:t>
            </a:r>
            <a:r>
              <a:rPr lang="ru-RU" sz="2000" b="1" dirty="0" smtClean="0">
                <a:latin typeface="+mj-lt"/>
              </a:rPr>
              <a:t>не </a:t>
            </a:r>
            <a:r>
              <a:rPr lang="ru-RU" sz="2000" b="1" dirty="0">
                <a:latin typeface="+mj-lt"/>
              </a:rPr>
              <a:t>регламентирована </a:t>
            </a:r>
            <a:r>
              <a:rPr lang="ru-RU" sz="2000" dirty="0">
                <a:latin typeface="+mj-lt"/>
              </a:rPr>
              <a:t>соответствующими </a:t>
            </a:r>
            <a:r>
              <a:rPr lang="ru-RU" sz="2000" dirty="0" smtClean="0">
                <a:latin typeface="+mj-lt"/>
              </a:rPr>
              <a:t>Положениями (либо </a:t>
            </a:r>
            <a:r>
              <a:rPr lang="ru-RU" sz="2000" dirty="0">
                <a:latin typeface="+mj-lt"/>
              </a:rPr>
              <a:t>Положения не размещены на </a:t>
            </a:r>
            <a:r>
              <a:rPr lang="ru-RU" sz="2000" dirty="0" smtClean="0">
                <a:latin typeface="+mj-lt"/>
              </a:rPr>
              <a:t>сайтах) </a:t>
            </a:r>
            <a:r>
              <a:rPr lang="ru-RU" sz="2000" dirty="0">
                <a:latin typeface="+mj-lt"/>
              </a:rPr>
              <a:t>(</a:t>
            </a:r>
            <a:r>
              <a:rPr lang="ru-RU" sz="2000" b="1" dirty="0">
                <a:latin typeface="+mj-lt"/>
              </a:rPr>
              <a:t>45</a:t>
            </a:r>
            <a:r>
              <a:rPr lang="ru-RU" sz="2000" b="1" dirty="0" smtClean="0">
                <a:latin typeface="+mj-lt"/>
              </a:rPr>
              <a:t>%</a:t>
            </a:r>
            <a:r>
              <a:rPr lang="ru-RU" sz="2000" dirty="0" smtClean="0">
                <a:latin typeface="+mj-lt"/>
              </a:rPr>
              <a:t>);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latin typeface="+mj-lt"/>
              </a:rPr>
              <a:t>в</a:t>
            </a:r>
            <a:r>
              <a:rPr lang="ru-RU" sz="2000" dirty="0" smtClean="0">
                <a:latin typeface="+mj-lt"/>
              </a:rPr>
              <a:t> опубликованных </a:t>
            </a:r>
            <a:r>
              <a:rPr lang="ru-RU" sz="2000" b="1" dirty="0" smtClean="0">
                <a:latin typeface="+mj-lt"/>
              </a:rPr>
              <a:t>положениях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структурные элементы системы управления </a:t>
            </a:r>
            <a:r>
              <a:rPr lang="ru-RU" sz="2000" b="1" dirty="0" smtClean="0">
                <a:latin typeface="+mj-lt"/>
              </a:rPr>
              <a:t>не наделены полномочиями </a:t>
            </a:r>
            <a:r>
              <a:rPr lang="ru-RU" sz="2000" dirty="0">
                <a:latin typeface="+mj-lt"/>
              </a:rPr>
              <a:t>по принятию решений по достижению современного качества </a:t>
            </a:r>
            <a:r>
              <a:rPr lang="ru-RU" sz="2000" dirty="0" smtClean="0">
                <a:latin typeface="+mj-lt"/>
              </a:rPr>
              <a:t>образования </a:t>
            </a:r>
            <a:r>
              <a:rPr lang="ru-RU" sz="2000" dirty="0">
                <a:latin typeface="+mj-lt"/>
              </a:rPr>
              <a:t>(</a:t>
            </a:r>
            <a:r>
              <a:rPr lang="ru-RU" sz="2000" b="1" dirty="0">
                <a:latin typeface="+mj-lt"/>
              </a:rPr>
              <a:t>13</a:t>
            </a:r>
            <a:r>
              <a:rPr lang="ru-RU" sz="2000" b="1" dirty="0" smtClean="0">
                <a:latin typeface="+mj-lt"/>
              </a:rPr>
              <a:t>%</a:t>
            </a:r>
            <a:r>
              <a:rPr lang="ru-RU" sz="2000" dirty="0" smtClean="0">
                <a:latin typeface="+mj-lt"/>
              </a:rPr>
              <a:t>);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+mj-lt"/>
              </a:rPr>
              <a:t>содержание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локальных нормативных документов, регламентирующих </a:t>
            </a:r>
            <a:r>
              <a:rPr lang="ru-RU" sz="2000" dirty="0" smtClean="0">
                <a:latin typeface="+mj-lt"/>
              </a:rPr>
              <a:t>деятельность </a:t>
            </a:r>
            <a:r>
              <a:rPr lang="ru-RU" sz="2000" dirty="0">
                <a:latin typeface="+mj-lt"/>
              </a:rPr>
              <a:t>указанных структурных подразделений, </a:t>
            </a:r>
            <a:r>
              <a:rPr lang="ru-RU" sz="2000" b="1" dirty="0">
                <a:latin typeface="+mj-lt"/>
              </a:rPr>
              <a:t>частично </a:t>
            </a:r>
            <a:r>
              <a:rPr lang="ru-RU" sz="2000" b="1" dirty="0" smtClean="0">
                <a:latin typeface="+mj-lt"/>
              </a:rPr>
              <a:t>соответствует требованиям </a:t>
            </a:r>
            <a:r>
              <a:rPr lang="ru-RU" sz="2000" dirty="0">
                <a:latin typeface="+mj-lt"/>
              </a:rPr>
              <a:t>законодательства в сфере образования (</a:t>
            </a:r>
            <a:r>
              <a:rPr lang="ru-RU" sz="2000" b="1" dirty="0">
                <a:latin typeface="+mj-lt"/>
              </a:rPr>
              <a:t>16%</a:t>
            </a:r>
            <a:r>
              <a:rPr lang="ru-RU" sz="2000" dirty="0">
                <a:latin typeface="+mj-lt"/>
              </a:rPr>
              <a:t>).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812336908"/>
              </p:ext>
            </p:extLst>
          </p:nvPr>
        </p:nvGraphicFramePr>
        <p:xfrm>
          <a:off x="683568" y="4341535"/>
          <a:ext cx="8208912" cy="2399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103F-CC89-4B47-95B4-040DE639A698}" type="datetime1">
              <a:rPr lang="ru-RU" smtClean="0"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5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916832"/>
            <a:ext cx="4536504" cy="2456361"/>
          </a:xfrm>
        </p:spPr>
        <p:txBody>
          <a:bodyPr>
            <a:noAutofit/>
          </a:bodyPr>
          <a:lstStyle/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>
                <a:solidFill>
                  <a:schemeClr val="tx1"/>
                </a:solidFill>
              </a:rPr>
              <a:t>В целом, </a:t>
            </a:r>
            <a:r>
              <a:rPr lang="ru-RU" sz="2000" b="1" dirty="0">
                <a:solidFill>
                  <a:schemeClr val="tx1"/>
                </a:solidFill>
              </a:rPr>
              <a:t>только в структурах управления 5-ти школ (16%) в наличие структурные подразделения</a:t>
            </a:r>
            <a:r>
              <a:rPr lang="ru-RU" sz="2000" dirty="0">
                <a:solidFill>
                  <a:schemeClr val="tx1"/>
                </a:solidFill>
              </a:rPr>
              <a:t> (специалисты), обеспечивающие психолого-педагогическое и социальное сопровождение реализации основных образовательных программ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801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200" b="1" dirty="0" smtClean="0"/>
              <a:t>6.1. </a:t>
            </a:r>
            <a:r>
              <a:rPr lang="ru-RU" sz="2200" b="1" dirty="0"/>
              <a:t>Информация о структуре и об органах управления образовательной </a:t>
            </a:r>
            <a:r>
              <a:rPr lang="ru-RU" sz="2200" b="1" dirty="0" smtClean="0"/>
              <a:t>организацией</a:t>
            </a:r>
            <a:r>
              <a:rPr lang="ru-RU" sz="2200" b="1" dirty="0"/>
              <a:t>, в том числе сведении о наличии положений о структурных </a:t>
            </a:r>
            <a:r>
              <a:rPr lang="ru-RU" sz="2200" b="1" dirty="0" smtClean="0"/>
              <a:t>подразделениях </a:t>
            </a:r>
            <a:r>
              <a:rPr lang="ru-RU" sz="2200" i="1" dirty="0" smtClean="0"/>
              <a:t>(продолжение)</a:t>
            </a:r>
            <a:endParaRPr lang="ru-RU" sz="2200" i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29733988"/>
              </p:ext>
            </p:extLst>
          </p:nvPr>
        </p:nvGraphicFramePr>
        <p:xfrm>
          <a:off x="4890542" y="1916832"/>
          <a:ext cx="428595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391-3E61-43CD-A07B-2557A231BE30}" type="datetime1">
              <a:rPr lang="ru-RU" smtClean="0"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071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424936" cy="1728192"/>
          </a:xfrm>
        </p:spPr>
        <p:txBody>
          <a:bodyPr>
            <a:noAutofit/>
          </a:bodyPr>
          <a:lstStyle/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>
                <a:solidFill>
                  <a:schemeClr val="tx1"/>
                </a:solidFill>
              </a:rPr>
              <a:t>На сайтах </a:t>
            </a:r>
            <a:r>
              <a:rPr lang="ru-RU" sz="1900" b="1" dirty="0">
                <a:solidFill>
                  <a:schemeClr val="tx1"/>
                </a:solidFill>
              </a:rPr>
              <a:t>39% школ </a:t>
            </a:r>
            <a:r>
              <a:rPr lang="ru-RU" sz="1900" dirty="0">
                <a:solidFill>
                  <a:schemeClr val="tx1"/>
                </a:solidFill>
              </a:rPr>
              <a:t>(12 ОО) Положения о режиме работы </a:t>
            </a:r>
            <a:r>
              <a:rPr lang="ru-RU" sz="1900" b="1" dirty="0">
                <a:solidFill>
                  <a:schemeClr val="tx1"/>
                </a:solidFill>
              </a:rPr>
              <a:t>отсутствуют</a:t>
            </a:r>
            <a:r>
              <a:rPr lang="ru-RU" sz="1900" dirty="0">
                <a:solidFill>
                  <a:schemeClr val="tx1"/>
                </a:solidFill>
              </a:rPr>
              <a:t>. </a:t>
            </a:r>
          </a:p>
          <a:p>
            <a:pPr marL="0" indent="4508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>
                <a:solidFill>
                  <a:schemeClr val="tx1"/>
                </a:solidFill>
              </a:rPr>
              <a:t>На сайтах </a:t>
            </a:r>
            <a:r>
              <a:rPr lang="ru-RU" sz="1900" b="1" dirty="0" smtClean="0">
                <a:solidFill>
                  <a:schemeClr val="tx1"/>
                </a:solidFill>
              </a:rPr>
              <a:t>22% </a:t>
            </a:r>
            <a:r>
              <a:rPr lang="ru-RU" sz="1900" b="1" dirty="0">
                <a:solidFill>
                  <a:schemeClr val="tx1"/>
                </a:solidFill>
              </a:rPr>
              <a:t>школ </a:t>
            </a:r>
            <a:r>
              <a:rPr lang="ru-RU" sz="1900" dirty="0">
                <a:solidFill>
                  <a:schemeClr val="tx1"/>
                </a:solidFill>
              </a:rPr>
              <a:t>(7 ОО) </a:t>
            </a:r>
            <a:r>
              <a:rPr lang="ru-RU" sz="1900" dirty="0" smtClean="0">
                <a:solidFill>
                  <a:schemeClr val="tx1"/>
                </a:solidFill>
              </a:rPr>
              <a:t>режимные моменты деятельности  общеобразовательного  учреждения регламентированы другими документами.</a:t>
            </a:r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/>
              <a:t>6.2. Положение о режиме работы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49072479"/>
              </p:ext>
            </p:extLst>
          </p:nvPr>
        </p:nvGraphicFramePr>
        <p:xfrm>
          <a:off x="395536" y="3284984"/>
          <a:ext cx="741682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499992" y="2636912"/>
            <a:ext cx="439248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>
              <a:spcAft>
                <a:spcPts val="600"/>
              </a:spcAft>
            </a:pPr>
            <a:r>
              <a:rPr lang="ru-RU" sz="1900" dirty="0">
                <a:solidFill>
                  <a:prstClr val="black"/>
                </a:solidFill>
                <a:latin typeface="Century Gothic"/>
              </a:rPr>
              <a:t>На сайтах остальных </a:t>
            </a:r>
            <a:r>
              <a:rPr lang="ru-RU" sz="1900" b="1" dirty="0">
                <a:solidFill>
                  <a:prstClr val="black"/>
                </a:solidFill>
                <a:latin typeface="Century Gothic"/>
              </a:rPr>
              <a:t>12 школ </a:t>
            </a:r>
            <a:r>
              <a:rPr lang="ru-RU" sz="1900" dirty="0">
                <a:solidFill>
                  <a:prstClr val="black"/>
                </a:solidFill>
                <a:latin typeface="Century Gothic"/>
              </a:rPr>
              <a:t>(39%) </a:t>
            </a:r>
            <a:r>
              <a:rPr lang="ru-RU" sz="1900" b="1" dirty="0">
                <a:solidFill>
                  <a:prstClr val="black"/>
                </a:solidFill>
                <a:latin typeface="Century Gothic"/>
              </a:rPr>
              <a:t>имеются Положения </a:t>
            </a:r>
            <a:r>
              <a:rPr lang="ru-RU" sz="1900" dirty="0">
                <a:solidFill>
                  <a:prstClr val="black"/>
                </a:solidFill>
                <a:latin typeface="Century Gothic"/>
              </a:rPr>
              <a:t>о режиме работы школ</a:t>
            </a:r>
            <a:r>
              <a:rPr lang="ru-RU" sz="1900" dirty="0" smtClean="0">
                <a:solidFill>
                  <a:prstClr val="black"/>
                </a:solidFill>
                <a:latin typeface="Century Gothic"/>
              </a:rPr>
              <a:t>.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248D-1367-4452-A88F-68A7F8E210BA}" type="datetime1">
              <a:rPr lang="ru-RU" smtClean="0"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Методический семинар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682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538</TotalTime>
  <Words>1144</Words>
  <Application>Microsoft Office PowerPoint</Application>
  <PresentationFormat>Экран (4:3)</PresentationFormat>
  <Paragraphs>125</Paragraphs>
  <Slides>16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Исполнительная</vt:lpstr>
      <vt:lpstr>НАПРАВЛЕНИЯ СОВЕРШЕНСТВОВАНИЯ СИСТЕМЫ УПРАВЛЕНИЯ КАЧЕСТВОМ ОБРАЗОВАНИЯ</vt:lpstr>
      <vt:lpstr>1. Основание проведения аудита</vt:lpstr>
      <vt:lpstr>3. Цель и содержание аудита</vt:lpstr>
      <vt:lpstr>4. Источники получения информации</vt:lpstr>
      <vt:lpstr>5. Организационно-технологические решения подготовки и проведения аудита </vt:lpstr>
      <vt:lpstr>6.1. Информация о структуре и об органах управления образовательной организацией, в том числе сведении о наличии положений о структурных подразделениях</vt:lpstr>
      <vt:lpstr>Презентация PowerPoint</vt:lpstr>
      <vt:lpstr>6.1. Информация о структуре и об органах управления образовательной организацией, в том числе сведении о наличии положений о структурных подразделениях (продолжение)</vt:lpstr>
      <vt:lpstr>6.2. Положение о режиме работы</vt:lpstr>
      <vt:lpstr>6.3. Положение о текущем контроле успеваемости и промежуточной аттестации обучающихся</vt:lpstr>
      <vt:lpstr>6.4. Отчет о результатах самообследования</vt:lpstr>
      <vt:lpstr>6.5. Предписания органов, осуществляющих государственный контроль (надзор) в сфере образования</vt:lpstr>
      <vt:lpstr>6.6. Основные образовательные программы</vt:lpstr>
      <vt:lpstr>6.7. Методические и иные документы, разработанные образовательной организацией для обеспечения образовательного процесса</vt:lpstr>
      <vt:lpstr>7. Рекомендации по совершенствованию качества управления</vt:lpstr>
      <vt:lpstr>7. Рекомендации по совершенствованию качества управления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СПРАВКА</dc:title>
  <dc:creator>Елизавета Бенко</dc:creator>
  <cp:lastModifiedBy>Татьяна А. Данельченко</cp:lastModifiedBy>
  <cp:revision>39</cp:revision>
  <dcterms:created xsi:type="dcterms:W3CDTF">2017-10-27T08:23:13Z</dcterms:created>
  <dcterms:modified xsi:type="dcterms:W3CDTF">2017-10-31T06:38:04Z</dcterms:modified>
</cp:coreProperties>
</file>