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</p:sldMasterIdLst>
  <p:notesMasterIdLst>
    <p:notesMasterId r:id="rId12"/>
  </p:notesMasterIdLst>
  <p:sldIdLst>
    <p:sldId id="590" r:id="rId5"/>
    <p:sldId id="568" r:id="rId6"/>
    <p:sldId id="570" r:id="rId7"/>
    <p:sldId id="569" r:id="rId8"/>
    <p:sldId id="571" r:id="rId9"/>
    <p:sldId id="572" r:id="rId10"/>
    <p:sldId id="5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702"/>
    <a:srgbClr val="FFFFFF"/>
    <a:srgbClr val="523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67" autoAdjust="0"/>
    <p:restoredTop sz="92537" autoAdjust="0"/>
  </p:normalViewPr>
  <p:slideViewPr>
    <p:cSldViewPr>
      <p:cViewPr varScale="1">
        <p:scale>
          <a:sx n="55" d="100"/>
          <a:sy n="5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509B-EFCC-40DC-91A0-9BE95FDB1FCE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C5A2-0533-45E9-B233-2DFAF3C03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4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Нарушение опорно-двигательного аппарата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2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Нарушение опорно-двигательного аппарата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3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4638-2FAA-436E-AD5B-A45946146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3DEC-020E-495F-9707-229A14A2E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8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15DE-061F-48F4-9123-252547071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72BF-3BAF-4672-8F6A-6A24E817F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757D-F49A-4F11-9885-AAED798F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96E2-6F4F-422E-B23A-3095AA8A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5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BCFD-56CE-4F88-88A6-E376BB62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1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AEB5-15E6-4283-B0A0-E713C08E8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0494-46FE-4CF2-AC27-6A391D3F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86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2D95-EB0B-4C85-9289-57FF337C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5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2EA7-D462-499E-BDE2-DA1C07CB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711C-E928-458C-AFAE-49F3FF5A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4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890F-D0C3-4CD3-BD70-30070E0D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7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5083-28F5-4B9E-AA74-B05AC2AB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1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A29D-1D69-4EF2-B5F9-E18E749D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3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B4C3-EFDD-4F1F-9DA4-07488D58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B68-E06E-4440-B272-5A00FE66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5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2FF6-FF8C-44A4-9E86-F154F69F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5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B629-D737-4588-BEAE-6020D33C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2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BE01-3F62-4C7A-9793-5F1AC7C7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2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3039-F135-43BB-9DAB-06182EF1B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73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7F59-650F-474D-8D0A-94035574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3518-7432-41CF-B7DE-EAFDC4A5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1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C784-2789-41C1-9C8D-D9508D410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6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4202-99A5-4DC9-9132-B45598CB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2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D3CA-0AD7-4C2D-BCD6-69AECDD6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E0D-3667-4812-A52B-E6292A10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85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5D771-09BD-4408-959C-43DC12FA6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5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3CCE-0A31-47A7-966D-0FF35639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7784-63B5-4790-BCAD-66364F1E6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CC75-6E18-455F-A530-F1512067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D44A-0951-47CC-9C5F-6BE20E53D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E4E8-0773-4563-95CC-FEBB54CF1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6B59F-E3C1-4433-A70E-E7DF3900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C845-B79B-4429-B854-415648AE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0FD53C-A1A4-4C8F-B74E-62F855434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1772816"/>
            <a:ext cx="7772400" cy="21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комплектования классов (групп) с обучающимися с ограниченными возможностями здоровья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092599" y="5085184"/>
            <a:ext cx="59766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Бабухина А.В. , </a:t>
            </a:r>
          </a:p>
          <a:p>
            <a:pPr marL="0" indent="0" algn="r">
              <a:buNone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к.п.н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., доцент ГБУ ДПО ЧИППКРО,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член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чебно-методического объединения Челябинской области</a:t>
            </a:r>
          </a:p>
        </p:txBody>
      </p:sp>
      <p:pic>
        <p:nvPicPr>
          <p:cNvPr id="6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9" y="836712"/>
            <a:ext cx="126206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133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Как осуществляется комплектование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классов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ОВЗ?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877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вариант </a:t>
            </a:r>
            <a:r>
              <a:rPr lang="ru-RU" sz="2800" dirty="0" smtClean="0"/>
              <a:t>– обучающийся получает образование, полностью соответствующее по итоговым достижениям  к моменту завершения обучения , образованию сверстников, находясь в их среде и в те же сроки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 вариант  </a:t>
            </a:r>
            <a:r>
              <a:rPr lang="ru-RU" sz="2800" dirty="0" smtClean="0"/>
              <a:t>- обучающийся получает образование в пролонгированные сроки обучения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566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133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Как осуществляется комплектование групп  воспитанников с ОВЗ?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877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</a:t>
            </a:r>
            <a:r>
              <a:rPr lang="ru-RU" sz="2800" b="1" dirty="0">
                <a:solidFill>
                  <a:srgbClr val="FF0000"/>
                </a:solidFill>
              </a:rPr>
              <a:t>вариант  </a:t>
            </a:r>
            <a:r>
              <a:rPr lang="ru-RU" sz="2800" dirty="0"/>
              <a:t>- обучающийся получает образование, которое по содержанию и итоговым достижениям не соотносится  к моменту завершения школьного обучения  с содержанием и итоговыми достижениями сверстников , не имеющих дополнительные ограничения по возможностям здоровья, в пролонгированные  сроки (для об-</a:t>
            </a:r>
            <a:r>
              <a:rPr lang="ru-RU" sz="2800" dirty="0" err="1"/>
              <a:t>ся</a:t>
            </a:r>
            <a:r>
              <a:rPr lang="ru-RU" sz="2800" dirty="0"/>
              <a:t> с нарушением слуха: глухие, позднооглохшие, зрения, с тяжелыми нарушениями речи (ТНР) , РАС и УО) расстройством </a:t>
            </a:r>
            <a:r>
              <a:rPr lang="ru-RU" sz="2800" dirty="0" err="1"/>
              <a:t>аутоимунного</a:t>
            </a:r>
            <a:r>
              <a:rPr lang="ru-RU" sz="2800" dirty="0"/>
              <a:t> спектра, с задержкой психического развития (ЗПР), с нарушением опорно-двигательного аппарата (НОДА)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532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Как осуществляется комплектование групп  воспитанников с ОВЗ?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16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 вариант </a:t>
            </a:r>
            <a:r>
              <a:rPr lang="ru-RU" sz="2800" dirty="0" smtClean="0"/>
              <a:t>– об-</a:t>
            </a:r>
            <a:r>
              <a:rPr lang="ru-RU" sz="2800" dirty="0" err="1" smtClean="0"/>
              <a:t>ся</a:t>
            </a:r>
            <a:r>
              <a:rPr lang="ru-RU" sz="2800" dirty="0" smtClean="0"/>
              <a:t> получает образование, которое по содержанию и итоговым не соотносится  к моменту завершения школьного обучения с содержанием и итоговыми  достижениями сверстников , не имеющих дополнительные  ограничения по возможностям здоровья, в пролонгированные сроки (для об-</a:t>
            </a:r>
            <a:r>
              <a:rPr lang="ru-RU" sz="2800" dirty="0" err="1" smtClean="0"/>
              <a:t>ся</a:t>
            </a:r>
            <a:r>
              <a:rPr lang="ru-RU" sz="2800" dirty="0" smtClean="0"/>
              <a:t>  с УО, (умеренной, тяжёлой, глубокой степени, тяжёлыми и множественными  нарушениями развития). На основе данного варианта программы ОО разрабатывает специальную индивидуальную программу  развития </a:t>
            </a:r>
            <a:r>
              <a:rPr lang="ru-RU" sz="2800" dirty="0" smtClean="0">
                <a:solidFill>
                  <a:srgbClr val="0070C0"/>
                </a:solidFill>
              </a:rPr>
              <a:t>(СИПР).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42269"/>
              </p:ext>
            </p:extLst>
          </p:nvPr>
        </p:nvGraphicFramePr>
        <p:xfrm>
          <a:off x="142845" y="214291"/>
          <a:ext cx="8858311" cy="6074323"/>
        </p:xfrm>
        <a:graphic>
          <a:graphicData uri="http://schemas.openxmlformats.org/drawingml/2006/table">
            <a:tbl>
              <a:tblPr/>
              <a:tblGrid>
                <a:gridCol w="366048"/>
                <a:gridCol w="1634215"/>
                <a:gridCol w="4286280"/>
                <a:gridCol w="86828"/>
                <a:gridCol w="841866"/>
                <a:gridCol w="94238"/>
                <a:gridCol w="691580"/>
                <a:gridCol w="857256"/>
              </a:tblGrid>
              <a:tr h="261447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Вид ОВЗ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Варианты программ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образования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максимальное количество 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73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Глухие обучающиеся</a:t>
                      </a:r>
                      <a:endParaRPr lang="ru-RU" sz="1800" b="1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24000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2 глухих обучающихся в классе в условиях инклюзии. Общая наполняемость класса: при 1 глухом - не более 20 обучающихся, при 2 глухих - не более 15 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Слабослышащие и позднооглохшие обучающиеся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24000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2 слабослышащих или позднооглохших обучающихся в классе в условиях инклюзии. Общая наполняемость класса: при 1 слабослышащем или позднооглохшем - не более 25 обучающихся, при 2 слабослышащих или позднооглохших - не более 20 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отделение8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II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отделение6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Вариант не предусмотрен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Слепые обучающиеся</a:t>
                      </a:r>
                      <a:endParaRPr lang="ru-RU" sz="1800" b="1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24000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2 слепых обучающихся в классе в условиях инклюзии. Общая наполняемость класса: при 1 слепом - не более 20 обучающихся, при 2 слепых - не более 15 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4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Слабовидящие обучающиеся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24000"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2 слабовидящих обучающихся в классе в условиях инклюзии. Общая наполняемость класса: при 1 слабовидящем - не более 25 обучающихся, при 2 слабовидящих - не более 20 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 не предусмотрен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1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22433"/>
              </p:ext>
            </p:extLst>
          </p:nvPr>
        </p:nvGraphicFramePr>
        <p:xfrm>
          <a:off x="142845" y="214291"/>
          <a:ext cx="8858311" cy="6463473"/>
        </p:xfrm>
        <a:graphic>
          <a:graphicData uri="http://schemas.openxmlformats.org/drawingml/2006/table">
            <a:tbl>
              <a:tblPr/>
              <a:tblGrid>
                <a:gridCol w="366048"/>
                <a:gridCol w="1562777"/>
                <a:gridCol w="3214710"/>
                <a:gridCol w="857256"/>
                <a:gridCol w="1143008"/>
                <a:gridCol w="1714512"/>
              </a:tblGrid>
              <a:tr h="261447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Вид ОВЗ</a:t>
                      </a:r>
                      <a:endParaRPr lang="ru-RU" sz="1600" b="1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Варианты программ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образования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максимальное количество обучающихся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Обучающиеся с тяжелыми нарушениями речи (ТНР)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5 обучающихся с ТНР в классе в условиях инклюзии. Общая наполняемость класса - не более 25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 не предусмотрен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 не предусмотрен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Обучающиеся с нарушениями опорно-двигательного аппарата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2 обучающихся с НОДА в классе в условиях инклюзии. Общая наполняемость класса: при 1 обучающемся с НОДА - не более 20 обучающихся, при 2 - не более 15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Обучающиеся с задержкой психического развития (ЗПР)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Не более 4 обучающихся с ЗПР в классе в условиях инклюзии. Общая наполняемость класса - не более 25 обучающихся</a:t>
                      </a:r>
                      <a:endParaRPr lang="ru-RU" sz="18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 не предусмотрен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 не предусмотрен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Обучающиеся с умственной отсталостью (интеллектуальными нарушениями)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18965"/>
              </p:ext>
            </p:extLst>
          </p:nvPr>
        </p:nvGraphicFramePr>
        <p:xfrm>
          <a:off x="142845" y="214291"/>
          <a:ext cx="8858311" cy="5554419"/>
        </p:xfrm>
        <a:graphic>
          <a:graphicData uri="http://schemas.openxmlformats.org/drawingml/2006/table">
            <a:tbl>
              <a:tblPr/>
              <a:tblGrid>
                <a:gridCol w="366048"/>
                <a:gridCol w="1254795"/>
                <a:gridCol w="3522692"/>
                <a:gridCol w="857256"/>
                <a:gridCol w="1143008"/>
                <a:gridCol w="1714512"/>
              </a:tblGrid>
              <a:tr h="261447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Вид ОВЗ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Варианты программ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образования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 вариант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максимальное количество обучающихся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2956" marR="2956" marT="4863" marB="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Обучающиеся с расстройствами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аутистического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спектра (РАС)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Не более 2 обучающихся с РАС в классе в условиях инклюзии. Общая наполняемость класса: при 1 обучающемся с РАС - не более 20 обучающихся, при 2 обучающихся с РАС - не более 15 обучающихся</a:t>
                      </a:r>
                      <a:endParaRPr lang="ru-RU" sz="24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2 обучающихся с РАС в классе в условиях инклюзии при общей наполняемости класса не более 12 обучающихся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Не более 1 обучающего с РАС в классе в условиях инклюзии при общей наполняемости класса не более 9 обучающихся</a:t>
                      </a:r>
                      <a:endParaRPr lang="ru-RU" sz="18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более 1 обучающего с РАС в классе в условиях инклюзии при общей наполняемости класса не более 5 обучающихся (не более 2-х обучающихся с РАС в классе с обучающимися с умственной отсталостью (нарушениями интеллекта)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3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ЧИППКРО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3912</TotalTime>
  <Words>726</Words>
  <Application>Microsoft Office PowerPoint</Application>
  <PresentationFormat>Экран (4:3)</PresentationFormat>
  <Paragraphs>94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Тема1</vt:lpstr>
      <vt:lpstr>ЧИППКРО</vt:lpstr>
      <vt:lpstr>1_ЧИППКРО</vt:lpstr>
      <vt:lpstr>2_ЧИППКРО</vt:lpstr>
      <vt:lpstr>Презентация PowerPoint</vt:lpstr>
      <vt:lpstr>Как осуществляется комплектование классов  с ОВЗ?</vt:lpstr>
      <vt:lpstr>Как осуществляется комплектование групп  воспитанников с ОВЗ?</vt:lpstr>
      <vt:lpstr>Как осуществляется комплектование групп  воспитанников с ОВЗ?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научно-методического обеспечения качества образования и управленческие технологии их эффективного использования на муниципальном уровне</dc:title>
  <dc:creator>Анна В. Бабухина</dc:creator>
  <cp:lastModifiedBy>Павел А.Сафронов</cp:lastModifiedBy>
  <cp:revision>307</cp:revision>
  <dcterms:created xsi:type="dcterms:W3CDTF">2016-08-19T08:23:27Z</dcterms:created>
  <dcterms:modified xsi:type="dcterms:W3CDTF">2018-04-03T11:28:33Z</dcterms:modified>
</cp:coreProperties>
</file>