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11"/>
  </p:notesMasterIdLst>
  <p:handoutMasterIdLst>
    <p:handoutMasterId r:id="rId12"/>
  </p:handoutMasterIdLst>
  <p:sldIdLst>
    <p:sldId id="346" r:id="rId4"/>
    <p:sldId id="411" r:id="rId5"/>
    <p:sldId id="410" r:id="rId6"/>
    <p:sldId id="376" r:id="rId7"/>
    <p:sldId id="359" r:id="rId8"/>
    <p:sldId id="409" r:id="rId9"/>
    <p:sldId id="393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66"/>
    <a:srgbClr val="F5F5F5"/>
    <a:srgbClr val="93A5C3"/>
    <a:srgbClr val="6884CA"/>
    <a:srgbClr val="CCECFF"/>
    <a:srgbClr val="FBC5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7" d="100"/>
          <a:sy n="87" d="100"/>
        </p:scale>
        <p:origin x="-57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pPr/>
              <a:t>30.10.2017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8354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495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495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736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EE3C7A-EA64-4D82-8E9B-71BC66EBCC37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9F0B-0320-4BDB-B84D-68D4D1FF0A6E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547975-CD96-48F8-A146-1CD48B4FD327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8A6B-F14F-4AD4-BAB9-2D44B9DD36A4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1140-1227-4B91-BCE1-A99DE7D93C12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26F1-B7BD-4024-A3D0-96E3446E4BA9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C814A-6033-401F-86E2-8A621D75B3A3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1215-9616-4186-A94A-195A1BE39E3E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88C4-7152-446D-B49A-800C1A8115C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01EE-53D5-4E9D-A911-D72D379E9068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B24A-F6AC-4CF9-9723-EF25924767ED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2BEBA-260C-48B4-A3A5-FE10F0272E8F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0723-FB25-43ED-849C-AA383CE56A6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FA8E-F6FF-4752-B502-0D78D148BB88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D4065-6EEC-4A1A-A8E4-75AFCCD75985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161-6444-4CB5-9638-5741DA10B9B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A94B-4618-4D5B-841B-E6A6E0C7DD78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591B-CB40-4A8C-A727-7CCD43939B2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F6CE-6306-4650-8B68-F5311A4F6AE6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D229-1873-42BB-8A4C-4BD97A3247BD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520-4F3F-40B7-8AD0-201BEB062D15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1C8BB-8AA9-4191-BFD2-F012F7F1C6AE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26D2C-E39C-4DF2-875B-758A53118E69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FD4-6E38-4975-B6DC-40AF5BE08690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F01AD-43CD-4E4E-8A3F-C122014D4A2E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930D1-E13F-4DDB-BB87-C9B54D2BFCF1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768D-BDDC-417E-AEFF-DE3C4C158C85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6CC87-566B-41EC-915A-F954240B02BD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7AC45-3033-49C5-A2D0-73F87C1F74A3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5BB929-5AFB-4A98-8867-BB6491147D0B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707-334F-4E64-8E90-2A0E142B741A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44C7-0CDB-47CD-A976-3357D0A1F08E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72A49-D14E-40D2-9AD0-339B168FE778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E444-E358-400B-BCA8-01895BDE96C2}" type="datetime1">
              <a:rPr lang="ru-RU" smtClean="0"/>
              <a:pPr/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293240-8C06-41A1-9192-04ACE0D24B57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4AD632-0D76-45C5-AD18-9B6803A19D56}" type="datetime1">
              <a:rPr lang="ru-RU" smtClean="0"/>
              <a:pPr>
                <a:defRPr/>
              </a:pPr>
              <a:t>30.10.2017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minovs.ru/konsalting/audit-sistemi-upravlenij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37631" y="135456"/>
            <a:ext cx="62587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Государственное бюджетное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учреждение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дополнительного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профессионального образования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«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Челябинский институт переподготовки и повышения квалификации работников образования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»</a:t>
            </a:r>
            <a:endParaRPr lang="ru-RU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424936" cy="21401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как механизм выявление наиболее актуальных проблем в управлении качеством образования в школах с низкими результатами обучения и школах, функционирующих в неблагоприятных социальных условиях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8" name="Picture 1031" descr="чиппкро  зна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145"/>
          <a:stretch>
            <a:fillRect/>
          </a:stretch>
        </p:blipFill>
        <p:spPr bwMode="auto">
          <a:xfrm>
            <a:off x="7425422" y="243705"/>
            <a:ext cx="1632434" cy="15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бъект 6"/>
          <p:cNvSpPr txBox="1">
            <a:spLocks/>
          </p:cNvSpPr>
          <p:nvPr/>
        </p:nvSpPr>
        <p:spPr>
          <a:xfrm>
            <a:off x="179512" y="5373216"/>
            <a:ext cx="8912124" cy="132343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Коптелов Алексей Викторович,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зав. кафедрой управления, экономики и права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ГБУ ДПО ЧИППКРО,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Почетный работник общего образования РФ, 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к.п.н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0" y="1285860"/>
            <a:ext cx="8971180" cy="47396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Аудит</a:t>
            </a:r>
            <a:r>
              <a:rPr lang="ru-RU" sz="2400" dirty="0" smtClean="0">
                <a:solidFill>
                  <a:srgbClr val="002060"/>
                </a:solidFill>
              </a:rPr>
              <a:t> - независимая проверка бухгалтерской (финансовой) отчетности </a:t>
            </a:r>
            <a:r>
              <a:rPr lang="ru-RU" sz="2400" dirty="0" err="1" smtClean="0">
                <a:solidFill>
                  <a:srgbClr val="002060"/>
                </a:solidFill>
              </a:rPr>
              <a:t>аудируемого</a:t>
            </a:r>
            <a:r>
              <a:rPr lang="ru-RU" sz="2400" dirty="0" smtClean="0">
                <a:solidFill>
                  <a:srgbClr val="002060"/>
                </a:solidFill>
              </a:rPr>
              <a:t> лица в целях выражения мнения о достоверности такой отчетности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algn="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ru-RU" sz="2200" b="1" i="1" dirty="0" smtClean="0"/>
              <a:t>(№ 307 – ФЗ от 30.12.2008 г. «ОБ АУДИТОРСКОЙ ДЕЯТЕЛЬНОСТИ»)</a:t>
            </a:r>
          </a:p>
          <a:p>
            <a:pPr algn="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endParaRPr lang="ru-RU" sz="2200" b="1" i="1" dirty="0" smtClean="0"/>
          </a:p>
          <a:p>
            <a:pPr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Аудит системы управления организации</a:t>
            </a:r>
            <a:r>
              <a:rPr lang="ru-RU" sz="2400" dirty="0" smtClean="0">
                <a:solidFill>
                  <a:srgbClr val="002060"/>
                </a:solidFill>
              </a:rPr>
              <a:t> – самая первая мера, которая должна предприниматься, когда у организации начинаются проблемы, если она хочет выйти на мировые рынки или же просто расширить свое влияние в уже занимаемом сегменте.</a:t>
            </a:r>
          </a:p>
          <a:p>
            <a:pPr algn="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ru-RU" sz="2400" b="1" i="1" dirty="0" smtClean="0"/>
              <a:t>Бизнес-консультант С.М. </a:t>
            </a:r>
            <a:r>
              <a:rPr lang="ru-RU" sz="2400" b="1" i="1" dirty="0" err="1" smtClean="0"/>
              <a:t>Перминов</a:t>
            </a:r>
            <a:endParaRPr lang="ru-RU" sz="2400" b="1" i="1" dirty="0" smtClean="0"/>
          </a:p>
          <a:p>
            <a:pPr algn="r">
              <a:lnSpc>
                <a:spcPct val="90000"/>
              </a:lnSpc>
              <a:buClr>
                <a:schemeClr val="tx2">
                  <a:lumMod val="50000"/>
                </a:schemeClr>
              </a:buClr>
              <a:buNone/>
            </a:pPr>
            <a:r>
              <a:rPr lang="ru-RU" sz="2400" b="1" i="1" u="sng" dirty="0" err="1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ru-RU" sz="2400" b="1" i="1" u="sng" dirty="0" smtClean="0">
                <a:solidFill>
                  <a:srgbClr val="002060"/>
                </a:solidFill>
                <a:hlinkClick r:id="rId3"/>
              </a:rPr>
              <a:t>://</a:t>
            </a:r>
            <a:r>
              <a:rPr lang="ru-RU" sz="2400" b="1" i="1" u="sng" dirty="0" err="1" smtClean="0">
                <a:solidFill>
                  <a:srgbClr val="002060"/>
                </a:solidFill>
                <a:hlinkClick r:id="rId3"/>
              </a:rPr>
              <a:t>www.perminovs.ru</a:t>
            </a:r>
            <a:r>
              <a:rPr lang="ru-RU" sz="2400" b="1" i="1" u="sng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ru-RU" sz="2400" b="1" i="1" u="sng" dirty="0" err="1" smtClean="0">
                <a:solidFill>
                  <a:srgbClr val="002060"/>
                </a:solidFill>
                <a:hlinkClick r:id="rId3"/>
              </a:rPr>
              <a:t>konsalting</a:t>
            </a:r>
            <a:r>
              <a:rPr lang="ru-RU" sz="2400" b="1" i="1" u="sng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ru-RU" sz="2400" b="1" i="1" u="sng" dirty="0" err="1" smtClean="0">
                <a:solidFill>
                  <a:srgbClr val="002060"/>
                </a:solidFill>
                <a:hlinkClick r:id="rId3"/>
              </a:rPr>
              <a:t>audit-sistemi-upravlenija</a:t>
            </a:r>
            <a:r>
              <a:rPr lang="ru-RU" sz="2400" b="1" i="1" u="sng" dirty="0" smtClean="0">
                <a:solidFill>
                  <a:srgbClr val="002060"/>
                </a:solidFill>
                <a:hlinkClick r:id="rId3"/>
              </a:rPr>
              <a:t>/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0" y="0"/>
            <a:ext cx="682625" cy="139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79512" y="-69233"/>
            <a:ext cx="8964488" cy="8550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Управленческий Аудит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5316" y="1404021"/>
            <a:ext cx="8971180" cy="473962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533400" indent="0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управленческий аудит как </a:t>
            </a:r>
            <a:r>
              <a:rPr lang="ru-RU" sz="2400" i="1" dirty="0" smtClean="0">
                <a:solidFill>
                  <a:srgbClr val="002060"/>
                </a:solidFill>
              </a:rPr>
              <a:t>инструмент оценки </a:t>
            </a:r>
            <a:r>
              <a:rPr lang="ru-RU" sz="2400" dirty="0" smtClean="0">
                <a:solidFill>
                  <a:srgbClr val="002060"/>
                </a:solidFill>
              </a:rPr>
              <a:t>результативности, эффективности, социальной значимости и деловой активности, выявления наличия или отсутствия рисков </a:t>
            </a:r>
            <a:r>
              <a:rPr lang="ru-RU" sz="2400" dirty="0" smtClean="0">
                <a:solidFill>
                  <a:srgbClr val="002060"/>
                </a:solidFill>
              </a:rPr>
              <a:t>неэффективного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533400" indent="0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533400" indent="0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rgbClr val="002060"/>
                </a:solidFill>
              </a:rPr>
              <a:t>управленческий аудит как разновидность </a:t>
            </a:r>
            <a:r>
              <a:rPr lang="ru-RU" sz="2400" i="1" dirty="0" smtClean="0">
                <a:solidFill>
                  <a:srgbClr val="002060"/>
                </a:solidFill>
              </a:rPr>
              <a:t>аудита на соответствие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marL="533400" indent="0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533400" indent="0">
              <a:lnSpc>
                <a:spcPct val="9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управления </a:t>
            </a:r>
            <a:r>
              <a:rPr lang="ru-RU" sz="2400" dirty="0" smtClean="0">
                <a:solidFill>
                  <a:srgbClr val="002060"/>
                </a:solidFill>
              </a:rPr>
              <a:t>управленческий аудит как один из видов </a:t>
            </a:r>
            <a:r>
              <a:rPr lang="ru-RU" sz="2400" i="1" dirty="0" smtClean="0">
                <a:solidFill>
                  <a:srgbClr val="002060"/>
                </a:solidFill>
              </a:rPr>
              <a:t>консультационных услуг</a:t>
            </a:r>
            <a:r>
              <a:rPr lang="ru-RU" sz="2400" dirty="0" smtClean="0">
                <a:solidFill>
                  <a:srgbClr val="002060"/>
                </a:solidFill>
              </a:rPr>
              <a:t>, как процесс изучения деловых операций.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0" y="0"/>
            <a:ext cx="682625" cy="139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79512" y="502270"/>
            <a:ext cx="8964488" cy="8550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Подходы к рассмотрению понятия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«управленческий аудит»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11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8014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Технология взаимодействия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353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проведения аудита системы управления необходимо:</a:t>
            </a:r>
          </a:p>
          <a:p>
            <a:pPr marL="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четко определить цель проведения аудита – от этого будет зависеть зона обследования и формат отчетных материалов;</a:t>
            </a: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сформировать перечень документов, имеющих отношение к системе управления, изучение которых должно проводиться в рамках аудита;</a:t>
            </a: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lvl="0"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определить круг лиц, с которыми будет проводиться интервью для выявления позитивных и негативных проявлений текущей системы управления, а также для определения их потребностей в развитии системы управления.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0" y="0"/>
            <a:ext cx="682625" cy="139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117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4" y="63352"/>
            <a:ext cx="8004175" cy="1858496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Нормативно-правовые и методические основания управленческого аудита </a:t>
            </a:r>
            <a:endParaRPr lang="ru-RU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018327"/>
          </a:xfrm>
        </p:spPr>
        <p:txBody>
          <a:bodyPr>
            <a:noAutofit/>
          </a:bodyPr>
          <a:lstStyle/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Федеральный закон «Об образовании в Российской Федерации» № 273 –ФЗ (п. 2 ст. 30 «Локальные нормативные акты, содержащие нормы, регулирующие образовательные отношения»)</a:t>
            </a:r>
            <a:endParaRPr lang="ru-RU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Постановление Правительства Российской Федерации от 17 мая 2017 г. № 575 «О внесении изменений в пункт 3 Правил размещения на официальном сайте образовательной организации в информационно-телекоммуникационной сети «Интернет» и обновления информации </a:t>
            </a:r>
            <a:r>
              <a:rPr lang="ru-RU" sz="2000" b="1" smtClean="0">
                <a:solidFill>
                  <a:srgbClr val="002060"/>
                </a:solidFill>
                <a:latin typeface="Book Antiqua" panose="02040602050305030304" pitchFamily="18" charset="0"/>
              </a:rPr>
              <a:t>об </a:t>
            </a:r>
            <a:r>
              <a:rPr lang="ru-RU" sz="2000" b="1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образовательной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организации»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Письмо 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МОиН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Челябинской области от 11 июля 2017 г. № 1201 / 6420 «О результатах федерального государственного контроля качества образования общеобразовательных организаций в 2016/2017 учебном году»</a:t>
            </a:r>
          </a:p>
          <a:p>
            <a:pPr algn="just"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0" y="0"/>
            <a:ext cx="682625" cy="139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8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6202"/>
            <a:ext cx="8229600" cy="3620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Аудит качества управления в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школах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0" y="483267"/>
            <a:ext cx="9043122" cy="60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Объекты аудита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365"/>
          <a:stretch/>
        </p:blipFill>
        <p:spPr bwMode="auto">
          <a:xfrm>
            <a:off x="0" y="0"/>
            <a:ext cx="682625" cy="139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Информация о структуре и об органах управления образовательной организацией, в том числе сведении о наличии положений о структурных подразделениях (об органах управления образовательной организацией)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Положение о режиме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Положение о текущем контроле успеваемости и промежуточной аттестации обучающихся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Отчет о результатах </a:t>
            </a:r>
            <a:r>
              <a:rPr lang="ru-RU" sz="2400" dirty="0" err="1" smtClean="0"/>
              <a:t>самообследования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Предписания органов, осуществляющих государственный контроль (надзор) в сфере образования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Основные образовательные программы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Методические и иные документы, разработанные образовательной организации для обеспечения образовательного процесса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2456</TotalTime>
  <Words>400</Words>
  <Application>Microsoft Office PowerPoint</Application>
  <PresentationFormat>Экран (4:3)</PresentationFormat>
  <Paragraphs>48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ЧИППКРО</vt:lpstr>
      <vt:lpstr>1_ЧИППКРО</vt:lpstr>
      <vt:lpstr>2_ЧИППКРО</vt:lpstr>
      <vt:lpstr>Аудит как механизм выявление наиболее актуальных проблем в управлении качеством образования в школах с низкими результатами обучения и школах, функционирующих в неблагоприятных социальных условиях</vt:lpstr>
      <vt:lpstr>Управленческий Аудит </vt:lpstr>
      <vt:lpstr>Подходы к рассмотрению понятия  «управленческий аудит» </vt:lpstr>
      <vt:lpstr>Технология взаимодействия </vt:lpstr>
      <vt:lpstr>Нормативно-правовые и методические основания управленческого аудита </vt:lpstr>
      <vt:lpstr>Аудит качества управления в школах</vt:lpstr>
      <vt:lpstr>Объекты аудита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С. Алексеева</dc:creator>
  <cp:lastModifiedBy>koptelov_av</cp:lastModifiedBy>
  <cp:revision>194</cp:revision>
  <cp:lastPrinted>2017-05-11T06:35:46Z</cp:lastPrinted>
  <dcterms:modified xsi:type="dcterms:W3CDTF">2017-10-30T05:12:47Z</dcterms:modified>
</cp:coreProperties>
</file>