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96" r:id="rId3"/>
    <p:sldId id="348" r:id="rId4"/>
    <p:sldId id="351" r:id="rId5"/>
    <p:sldId id="353" r:id="rId6"/>
    <p:sldId id="354" r:id="rId7"/>
    <p:sldId id="349" r:id="rId8"/>
    <p:sldId id="352" r:id="rId9"/>
    <p:sldId id="350" r:id="rId10"/>
    <p:sldId id="361" r:id="rId11"/>
    <p:sldId id="362" r:id="rId12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3D5"/>
    <a:srgbClr val="CDEBBB"/>
    <a:srgbClr val="669900"/>
    <a:srgbClr val="006600"/>
    <a:srgbClr val="F04634"/>
    <a:srgbClr val="000000"/>
    <a:srgbClr val="FE7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94705" autoAdjust="0"/>
  </p:normalViewPr>
  <p:slideViewPr>
    <p:cSldViewPr snapToGrid="0">
      <p:cViewPr>
        <p:scale>
          <a:sx n="120" d="100"/>
          <a:sy n="120" d="100"/>
        </p:scale>
        <p:origin x="-9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4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559"/>
          </a:xfrm>
          <a:prstGeom prst="rect">
            <a:avLst/>
          </a:prstGeom>
        </p:spPr>
        <p:txBody>
          <a:bodyPr vert="horz" lIns="91002" tIns="45501" rIns="91002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559"/>
          </a:xfrm>
          <a:prstGeom prst="rect">
            <a:avLst/>
          </a:prstGeom>
        </p:spPr>
        <p:txBody>
          <a:bodyPr vert="horz" lIns="91002" tIns="45501" rIns="91002" bIns="45501" rtlCol="0"/>
          <a:lstStyle>
            <a:lvl1pPr algn="r">
              <a:defRPr sz="1200"/>
            </a:lvl1pPr>
          </a:lstStyle>
          <a:p>
            <a:fld id="{396288F4-C2FD-46C8-8E6F-18C454449618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032"/>
            <a:ext cx="4302231" cy="339559"/>
          </a:xfrm>
          <a:prstGeom prst="rect">
            <a:avLst/>
          </a:prstGeom>
        </p:spPr>
        <p:txBody>
          <a:bodyPr vert="horz" lIns="91002" tIns="45501" rIns="91002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7032"/>
            <a:ext cx="4302231" cy="339559"/>
          </a:xfrm>
          <a:prstGeom prst="rect">
            <a:avLst/>
          </a:prstGeom>
        </p:spPr>
        <p:txBody>
          <a:bodyPr vert="horz" lIns="91002" tIns="45501" rIns="91002" bIns="45501" rtlCol="0" anchor="b"/>
          <a:lstStyle>
            <a:lvl1pPr algn="r">
              <a:defRPr sz="1200"/>
            </a:lvl1pPr>
          </a:lstStyle>
          <a:p>
            <a:fld id="{5AA49E31-929D-42EF-9713-6BF472487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899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002" tIns="45501" rIns="91002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002" tIns="45501" rIns="91002" bIns="45501" rtlCol="0"/>
          <a:lstStyle>
            <a:lvl1pPr algn="r">
              <a:defRPr sz="1200"/>
            </a:lvl1pPr>
          </a:lstStyle>
          <a:p>
            <a:fld id="{0F3A5BBA-F7C2-4936-AA0D-1507A153220E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6700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2" tIns="45501" rIns="91002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002" tIns="45501" rIns="91002" bIns="4550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302231" cy="341063"/>
          </a:xfrm>
          <a:prstGeom prst="rect">
            <a:avLst/>
          </a:prstGeom>
        </p:spPr>
        <p:txBody>
          <a:bodyPr vert="horz" lIns="91002" tIns="45501" rIns="91002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3"/>
            <a:ext cx="4302231" cy="341063"/>
          </a:xfrm>
          <a:prstGeom prst="rect">
            <a:avLst/>
          </a:prstGeom>
        </p:spPr>
        <p:txBody>
          <a:bodyPr vert="horz" lIns="91002" tIns="45501" rIns="91002" bIns="45501" rtlCol="0" anchor="b"/>
          <a:lstStyle>
            <a:lvl1pPr algn="r">
              <a:defRPr sz="1200"/>
            </a:lvl1pPr>
          </a:lstStyle>
          <a:p>
            <a:fld id="{984CA646-B03B-4135-8E90-AD3865BB7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07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06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40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744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D3393-96F4-43DF-B27B-90DBFBE7B41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18363-7B09-4715-B3B6-35C935C680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505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6C91D-41F8-46D8-872E-AEFD931720A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E9851-0CD8-4019-902C-9741A566E29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963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A229-2CF9-4546-8785-F859AB0F473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EEDBA-4464-4648-A34C-993B07EE3D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851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9FACB-C61A-4DD3-AEDE-777640F1D03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BC596-9148-4DCF-8A54-911DCCA2D7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9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8ECDA-259F-4640-ACEE-A0B774BE86E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8B5C9-A011-4350-B897-1E7082F956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576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E4F62-CFBA-4AF3-9197-7B3295FAE50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0A409-60DE-44CC-B3EA-462D358474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62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08F41-9AD9-4236-A165-6F00C7B5A17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804A8-8FEA-4C98-8910-E7C5D227E4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5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88714-95D2-4276-BC53-857465FB8EC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89D5D-678C-431E-83D0-2D969B8990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5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769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6BDA1-1FFA-49CF-965A-79B0BD5668B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FAF9A-4B05-4B96-B6EB-5B0ADCA831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125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C12D0-6BB9-4A77-B83F-4F495CE8000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8D839-0F39-4812-8980-0388DC4B36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961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B7DC6-8A5E-4392-BA4B-801B4BC3702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A2A76-5AEF-4AF7-A803-84270C6888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32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22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26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89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36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48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51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7A7D1-AF6E-43DC-8D93-482C6FDA9A44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68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A69B29-DF4F-4508-BC0B-ACB4F213B6B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9AA498-8914-4732-A354-8605778F88B7}" type="slidenum">
              <a:rPr 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4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3182" y="2657009"/>
            <a:ext cx="8869681" cy="561703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2200" dirty="0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               </a:t>
            </a:r>
            <a:br>
              <a:rPr lang="ru-RU" sz="2200" dirty="0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</a:br>
            <a:r>
              <a:rPr lang="ru-RU" sz="2200" dirty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dirty="0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               Министерство </a:t>
            </a:r>
            <a:r>
              <a:rPr lang="ru-RU" sz="2200" dirty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образования и науки Челябинской области</a:t>
            </a:r>
            <a:br>
              <a:rPr lang="ru-RU" sz="2200" dirty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</a:br>
            <a:endParaRPr lang="ru-RU" sz="2800" b="1" i="1" dirty="0" smtClean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96090" y="0"/>
            <a:ext cx="12488090" cy="2499452"/>
          </a:xfr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n w="1905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«Национальная технологическая </a:t>
            </a:r>
            <a:r>
              <a:rPr lang="ru-RU" sz="24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инициатива: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приоритетные </a:t>
            </a:r>
            <a:r>
              <a:rPr lang="ru-RU" sz="2400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проекты для школьников</a:t>
            </a:r>
            <a:r>
              <a:rPr lang="ru-RU" sz="24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»</a:t>
            </a:r>
          </a:p>
          <a:p>
            <a:r>
              <a:rPr lang="ru-RU" sz="2200" i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совещание </a:t>
            </a:r>
            <a:r>
              <a:rPr lang="ru-RU" sz="2200" i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для специалистов:</a:t>
            </a:r>
          </a:p>
          <a:p>
            <a:r>
              <a:rPr lang="ru-RU" sz="2200" i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органов управления муниципальных образований, </a:t>
            </a:r>
          </a:p>
          <a:p>
            <a:r>
              <a:rPr lang="ru-RU" sz="2200" i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руководители образовательных организаций</a:t>
            </a:r>
            <a:r>
              <a:rPr lang="ru-RU" sz="2400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1905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n w="1905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CACFB-78C7-4470-A642-CD3DA958E69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40" y="2391239"/>
            <a:ext cx="914400" cy="109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:\дорожная картаНТИ\26_04_2018\012592964b7f6b207cdaf9554e33b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670" y="3788853"/>
            <a:ext cx="1000912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47582" y="3576207"/>
            <a:ext cx="104322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Государственное бюджетное учреждение дополнительного профессионального образования «Челябинский институт переподготовки и повышения квалификации работников образования» </a:t>
            </a:r>
          </a:p>
        </p:txBody>
      </p:sp>
      <p:pic>
        <p:nvPicPr>
          <p:cNvPr id="1027" name="Picture 3" descr="D:\дорожная картаНТИ\26_04_2018\it-park-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182" y="5055722"/>
            <a:ext cx="1549400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674832" y="4793450"/>
            <a:ext cx="8869681" cy="52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200" dirty="0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            </a:t>
            </a:r>
            <a:br>
              <a:rPr lang="ru-RU" sz="2200" dirty="0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</a:br>
            <a:r>
              <a:rPr lang="ru-RU" sz="2200" dirty="0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Организация с ограниченной </a:t>
            </a:r>
            <a:r>
              <a:rPr lang="ru-RU" sz="2200" dirty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ответственностью «</a:t>
            </a:r>
            <a:r>
              <a:rPr lang="en-US" sz="2200" dirty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IT- PARK</a:t>
            </a:r>
            <a:r>
              <a:rPr lang="ru-RU" sz="2200" dirty="0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83877" y="5540737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sz="2200" dirty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26 апреля 2018 года</a:t>
            </a:r>
            <a:br>
              <a:rPr lang="ru-RU" sz="2200" dirty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</a:br>
            <a:endParaRPr lang="ru-RU" sz="2200" dirty="0">
              <a:solidFill>
                <a:srgbClr val="5A16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6"/>
          <p:cNvSpPr txBox="1">
            <a:spLocks noGrp="1"/>
          </p:cNvSpPr>
          <p:nvPr>
            <p:ph type="title"/>
          </p:nvPr>
        </p:nvSpPr>
        <p:spPr>
          <a:xfrm>
            <a:off x="537633" y="317500"/>
            <a:ext cx="6851651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5B0FE"/>
              </a:buClr>
              <a:buFont typeface="Miriam Libre" charset="-79"/>
              <a:buNone/>
            </a:pPr>
            <a:r>
              <a:rPr lang="en-US" altLang="ru-RU" sz="4000" dirty="0">
                <a:solidFill>
                  <a:srgbClr val="A5B0FE"/>
                </a:solidFill>
                <a:latin typeface="Miriam Libre" charset="-79"/>
                <a:cs typeface="Miriam Libre" charset="-79"/>
                <a:sym typeface="Miriam Libre" charset="-79"/>
              </a:rPr>
              <a:t>http://rosmolgrant.ru/</a:t>
            </a:r>
            <a:endParaRPr lang="ru-RU" altLang="ru-RU" sz="4000" dirty="0">
              <a:solidFill>
                <a:srgbClr val="A5B0FE"/>
              </a:solidFill>
              <a:latin typeface="Miriam Libre" charset="-79"/>
              <a:cs typeface="Miriam Libre" charset="-79"/>
              <a:sym typeface="Miriam Libre" charset="-79"/>
            </a:endParaRPr>
          </a:p>
        </p:txBody>
      </p:sp>
      <p:sp>
        <p:nvSpPr>
          <p:cNvPr id="58371" name="Номер слайда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defRPr sz="19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990575" indent="-380990" eaLnBrk="0" hangingPunct="0">
              <a:buClr>
                <a:srgbClr val="000000"/>
              </a:buClr>
              <a:buFont typeface="Arial" charset="0"/>
              <a:defRPr sz="19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523962" indent="-304792" eaLnBrk="0" hangingPunct="0">
              <a:buClr>
                <a:srgbClr val="000000"/>
              </a:buClr>
              <a:buFont typeface="Arial" charset="0"/>
              <a:defRPr sz="19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2133547" indent="-304792" eaLnBrk="0" hangingPunct="0">
              <a:buClr>
                <a:srgbClr val="000000"/>
              </a:buClr>
              <a:buFont typeface="Arial" charset="0"/>
              <a:defRPr sz="19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743131" indent="-304792" eaLnBrk="0" hangingPunct="0">
              <a:buClr>
                <a:srgbClr val="000000"/>
              </a:buClr>
              <a:buFont typeface="Arial" charset="0"/>
              <a:defRPr sz="19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9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9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9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9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fld id="{008C6E4E-5073-4841-A5BB-529092448EDF}" type="slidenum">
              <a:rPr lang="ru-RU" altLang="ru-RU" sz="1300">
                <a:solidFill>
                  <a:srgbClr val="FFFFFF"/>
                </a:solidFill>
                <a:latin typeface="Barlow" charset="0"/>
                <a:sym typeface="Barlow" charset="0"/>
              </a:rPr>
              <a:pPr eaLnBrk="1" hangingPunct="1"/>
              <a:t>10</a:t>
            </a:fld>
            <a:endParaRPr lang="ru-RU" altLang="ru-RU" sz="13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18" b="12428"/>
          <a:stretch>
            <a:fillRect/>
          </a:stretch>
        </p:blipFill>
        <p:spPr bwMode="auto">
          <a:xfrm>
            <a:off x="-6351" y="1314451"/>
            <a:ext cx="12198351" cy="537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008319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537" y="2234067"/>
            <a:ext cx="10972800" cy="1143000"/>
          </a:xfrm>
        </p:spPr>
        <p:txBody>
          <a:bodyPr/>
          <a:lstStyle/>
          <a:p>
            <a:r>
              <a:rPr lang="ru-RU" dirty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Дорожная карта НТИ </a:t>
            </a:r>
            <a:r>
              <a:rPr lang="ru-RU" dirty="0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ru-RU" dirty="0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</a:br>
            <a:r>
              <a:rPr lang="ru-RU" dirty="0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Челябинской </a:t>
            </a:r>
            <a:r>
              <a:rPr lang="ru-RU" dirty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области, как инструмент обновления образовательной деятельности</a:t>
            </a:r>
            <a:br>
              <a:rPr lang="ru-RU" dirty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781006"/>
            <a:ext cx="10972800" cy="1345158"/>
          </a:xfrm>
        </p:spPr>
        <p:txBody>
          <a:bodyPr/>
          <a:lstStyle/>
          <a:p>
            <a:pPr marL="0" indent="0" algn="r">
              <a:buNone/>
            </a:pPr>
            <a:endParaRPr lang="ru-RU" sz="2200" dirty="0">
              <a:solidFill>
                <a:srgbClr val="5A16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9851-0CD8-4019-902C-9741A566E29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68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17579"/>
            <a:ext cx="12192000" cy="118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9851-0CD8-4019-902C-9741A566E293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51" y="1320515"/>
            <a:ext cx="3826152" cy="477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6349" y="992300"/>
            <a:ext cx="6271461" cy="520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5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9851-0CD8-4019-902C-9741A566E293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079" y="248194"/>
            <a:ext cx="9979796" cy="598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409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9851-0CD8-4019-902C-9741A566E293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72350" y="278130"/>
            <a:ext cx="4218207" cy="599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651" y="1272539"/>
            <a:ext cx="5693359" cy="381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066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9851-0CD8-4019-902C-9741A566E293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093" y="401052"/>
            <a:ext cx="9825360" cy="593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22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9851-0CD8-4019-902C-9741A566E293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"/>
            <a:ext cx="12195124" cy="682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-228600" y="3086100"/>
            <a:ext cx="3676650" cy="3524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00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138" y="710727"/>
            <a:ext cx="10972800" cy="1143000"/>
          </a:xfrm>
        </p:spPr>
        <p:txBody>
          <a:bodyPr/>
          <a:lstStyle/>
          <a:p>
            <a:r>
              <a:rPr lang="ru-RU" dirty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Развитие человеческого потенциала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9851-0CD8-4019-902C-9741A566E293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44138" y="1933303"/>
            <a:ext cx="10972800" cy="4423047"/>
          </a:xfrm>
        </p:spPr>
        <p:txBody>
          <a:bodyPr/>
          <a:lstStyle/>
          <a:p>
            <a:r>
              <a:rPr lang="ru-RU" sz="2200" dirty="0" err="1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Кванториумы</a:t>
            </a:r>
            <a:r>
              <a:rPr lang="ru-RU" sz="2200" dirty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, детские </a:t>
            </a:r>
            <a:r>
              <a:rPr lang="ru-RU" sz="2200" dirty="0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технопарки</a:t>
            </a:r>
          </a:p>
          <a:p>
            <a:r>
              <a:rPr lang="ru-RU" sz="2200" dirty="0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Кружковое </a:t>
            </a:r>
            <a:r>
              <a:rPr lang="ru-RU" sz="2200" dirty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движение, олимпиады, конкурсы, проектировочные </a:t>
            </a:r>
            <a:r>
              <a:rPr lang="ru-RU" sz="2200" dirty="0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сессии</a:t>
            </a:r>
          </a:p>
          <a:p>
            <a:r>
              <a:rPr lang="ru-RU" sz="2200" dirty="0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Центр </a:t>
            </a:r>
            <a:r>
              <a:rPr lang="ru-RU" sz="2200" dirty="0" err="1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Future</a:t>
            </a:r>
            <a:r>
              <a:rPr lang="ru-RU" sz="2200" dirty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dirty="0" err="1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Skills</a:t>
            </a:r>
            <a:endParaRPr lang="ru-RU" sz="2200" dirty="0" smtClean="0">
              <a:solidFill>
                <a:srgbClr val="5A16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ru-RU" sz="2200" dirty="0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Создание </a:t>
            </a:r>
            <a:r>
              <a:rPr lang="ru-RU" sz="2200" dirty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механизма вовлечения сотрудников и обучающихся в инновационную </a:t>
            </a:r>
            <a:r>
              <a:rPr lang="ru-RU" sz="2200" dirty="0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деятельность</a:t>
            </a:r>
          </a:p>
          <a:p>
            <a:r>
              <a:rPr lang="ru-RU" sz="2200" dirty="0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Проведение </a:t>
            </a:r>
            <a:r>
              <a:rPr lang="ru-RU" sz="2200" dirty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непрерывной подготовки в сфере </a:t>
            </a:r>
            <a:r>
              <a:rPr lang="ru-RU" sz="2200" dirty="0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инноваций</a:t>
            </a:r>
          </a:p>
          <a:p>
            <a:r>
              <a:rPr lang="ru-RU" sz="2200" dirty="0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Внедрение </a:t>
            </a:r>
            <a:r>
              <a:rPr lang="ru-RU" sz="2200" dirty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в обучение модулей по развитию предпринимательских навыков, реализация программ по развитию </a:t>
            </a:r>
            <a:r>
              <a:rPr lang="ru-RU" sz="2200" dirty="0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предпринимательства</a:t>
            </a:r>
            <a:endParaRPr lang="ru-RU" sz="2200" dirty="0">
              <a:solidFill>
                <a:srgbClr val="5A16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200" dirty="0">
              <a:solidFill>
                <a:srgbClr val="5A16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27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9851-0CD8-4019-902C-9741A566E293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583" y="1181100"/>
            <a:ext cx="12136214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2718" y="230743"/>
            <a:ext cx="4993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A5B0FE"/>
                </a:solidFill>
                <a:latin typeface="Miriam Libre" charset="-79"/>
                <a:ea typeface="+mj-ea"/>
                <a:cs typeface="Miriam Libre" charset="-79"/>
              </a:rPr>
              <a:t>http://asi.ru/nti/</a:t>
            </a:r>
            <a:endParaRPr lang="ru-RU" sz="4000" dirty="0">
              <a:solidFill>
                <a:srgbClr val="A5B0FE"/>
              </a:solidFill>
              <a:latin typeface="Miriam Libre" charset="-79"/>
              <a:ea typeface="+mj-ea"/>
              <a:cs typeface="Miriam Libre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343018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3523</TotalTime>
  <Words>114</Words>
  <Application>Microsoft Office PowerPoint</Application>
  <PresentationFormat>Произвольный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                                Министерство образования и науки Челябинской области </vt:lpstr>
      <vt:lpstr>Дорожная карта НТИ  Челябинской области, как инструмент обновления образовательной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человеческого потенциала</vt:lpstr>
      <vt:lpstr>Презентация PowerPoint</vt:lpstr>
      <vt:lpstr>http://rosmolgrant.ru/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независимой системы оценки качества работы организаций в сфере образования</dc:title>
  <dc:creator>User</dc:creator>
  <cp:lastModifiedBy>Павел А.Сафронов</cp:lastModifiedBy>
  <cp:revision>254</cp:revision>
  <cp:lastPrinted>2018-04-26T07:44:42Z</cp:lastPrinted>
  <dcterms:created xsi:type="dcterms:W3CDTF">2015-01-29T05:47:46Z</dcterms:created>
  <dcterms:modified xsi:type="dcterms:W3CDTF">2018-05-03T09:35:03Z</dcterms:modified>
</cp:coreProperties>
</file>