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"/>
  </p:notesMasterIdLst>
  <p:sldIdLst>
    <p:sldId id="353" r:id="rId2"/>
    <p:sldId id="355" r:id="rId3"/>
    <p:sldId id="354" r:id="rId4"/>
    <p:sldId id="356" r:id="rId5"/>
    <p:sldId id="338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95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BA2-3CB5-4471-823D-FCB6F4B8CB0C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74B4-66D4-40BB-A0B8-8C53795E13BA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E017-84CE-48EB-B50D-CD096385E3E1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1B28-441E-453C-82FF-844127A58D61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A8E5-44D3-48EB-9E4C-55613F3A6BF6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E09-B1A9-4337-8A2A-53759E4678EC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97-4F3B-4CB6-9589-A3F108169985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8B1B-F4D9-4DE9-BE00-180174F147F1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E1D2-C235-4909-9697-49D8C3497F09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CB39-5C15-4267-A4CA-E0B176DF1B30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C28E-9CEB-482B-B213-D3A08AE59480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EA5DC5-AEEC-4497-8BC2-7FD31CFA4F87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51520" y="1772816"/>
            <a:ext cx="3744416" cy="4752528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Модераторы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</a:p>
          <a:p>
            <a:endParaRPr lang="ru-RU" sz="2900" dirty="0">
              <a:solidFill>
                <a:srgbClr val="002060"/>
              </a:solidFill>
            </a:endParaRPr>
          </a:p>
          <a:p>
            <a:pPr algn="just"/>
            <a:r>
              <a:rPr lang="ru-RU" sz="2900" b="1" dirty="0" smtClean="0">
                <a:solidFill>
                  <a:srgbClr val="002060"/>
                </a:solidFill>
              </a:rPr>
              <a:t>Ильясов Дмитрий Федорович</a:t>
            </a:r>
            <a:r>
              <a:rPr lang="ru-RU" sz="2900" dirty="0" smtClean="0">
                <a:solidFill>
                  <a:srgbClr val="002060"/>
                </a:solidFill>
              </a:rPr>
              <a:t>, заведующий </a:t>
            </a:r>
            <a:r>
              <a:rPr lang="ru-RU" sz="2900" dirty="0">
                <a:solidFill>
                  <a:srgbClr val="002060"/>
                </a:solidFill>
              </a:rPr>
              <a:t>кафедрой педагогики и психологии </a:t>
            </a:r>
            <a:r>
              <a:rPr lang="ru-RU" sz="2900" dirty="0" smtClean="0">
                <a:solidFill>
                  <a:srgbClr val="002060"/>
                </a:solidFill>
              </a:rPr>
              <a:t>ГБУ </a:t>
            </a:r>
            <a:r>
              <a:rPr lang="ru-RU" sz="2900" dirty="0">
                <a:solidFill>
                  <a:srgbClr val="002060"/>
                </a:solidFill>
              </a:rPr>
              <a:t>ДПО «Челябинский институт переподготовки и повышения квалификации работников </a:t>
            </a:r>
            <a:r>
              <a:rPr lang="ru-RU" sz="2900" dirty="0" smtClean="0">
                <a:solidFill>
                  <a:srgbClr val="002060"/>
                </a:solidFill>
              </a:rPr>
              <a:t>образования», </a:t>
            </a:r>
            <a:r>
              <a:rPr lang="ru-RU" sz="2900" dirty="0" err="1">
                <a:solidFill>
                  <a:srgbClr val="002060"/>
                </a:solidFill>
              </a:rPr>
              <a:t>д.п.н</a:t>
            </a:r>
            <a:r>
              <a:rPr lang="ru-RU" sz="2900" dirty="0">
                <a:solidFill>
                  <a:srgbClr val="002060"/>
                </a:solidFill>
              </a:rPr>
              <a:t>., </a:t>
            </a:r>
            <a:r>
              <a:rPr lang="ru-RU" sz="2900" dirty="0" smtClean="0">
                <a:solidFill>
                  <a:srgbClr val="002060"/>
                </a:solidFill>
              </a:rPr>
              <a:t>профессор</a:t>
            </a:r>
            <a:endParaRPr lang="ru-RU" sz="2900" dirty="0">
              <a:solidFill>
                <a:srgbClr val="002060"/>
              </a:solidFill>
            </a:endParaRPr>
          </a:p>
          <a:p>
            <a:pPr algn="just"/>
            <a:r>
              <a:rPr lang="ru-RU" sz="2900" b="1" dirty="0">
                <a:solidFill>
                  <a:srgbClr val="002060"/>
                </a:solidFill>
              </a:rPr>
              <a:t>Данельченко Татьяна </a:t>
            </a:r>
            <a:r>
              <a:rPr lang="ru-RU" sz="2900" b="1" dirty="0" smtClean="0">
                <a:solidFill>
                  <a:srgbClr val="002060"/>
                </a:solidFill>
              </a:rPr>
              <a:t>Александровна</a:t>
            </a:r>
            <a:r>
              <a:rPr lang="ru-RU" sz="2900" dirty="0" smtClean="0">
                <a:solidFill>
                  <a:srgbClr val="002060"/>
                </a:solidFill>
              </a:rPr>
              <a:t>, заведующий отделом </a:t>
            </a:r>
            <a:r>
              <a:rPr lang="ru-RU" sz="2900" dirty="0">
                <a:solidFill>
                  <a:srgbClr val="002060"/>
                </a:solidFill>
              </a:rPr>
              <a:t>профессиональной переподготовки кадров </a:t>
            </a:r>
            <a:r>
              <a:rPr lang="ru-RU" sz="2900" dirty="0" smtClean="0">
                <a:solidFill>
                  <a:srgbClr val="002060"/>
                </a:solidFill>
              </a:rPr>
              <a:t>ГБУ </a:t>
            </a:r>
            <a:r>
              <a:rPr lang="ru-RU" sz="2900" dirty="0">
                <a:solidFill>
                  <a:srgbClr val="002060"/>
                </a:solidFill>
              </a:rPr>
              <a:t>ДПО «Челябинский институт переподготовки и повышения квалификации работников </a:t>
            </a:r>
            <a:r>
              <a:rPr lang="ru-RU" sz="2900" dirty="0" smtClean="0">
                <a:solidFill>
                  <a:srgbClr val="002060"/>
                </a:solidFill>
              </a:rPr>
              <a:t>образования», </a:t>
            </a:r>
            <a:r>
              <a:rPr lang="ru-RU" sz="2900" dirty="0" err="1">
                <a:solidFill>
                  <a:srgbClr val="002060"/>
                </a:solidFill>
              </a:rPr>
              <a:t>к.п.н</a:t>
            </a:r>
            <a:r>
              <a:rPr lang="ru-RU" sz="2900" dirty="0">
                <a:solidFill>
                  <a:srgbClr val="002060"/>
                </a:solidFill>
              </a:rPr>
              <a:t>.</a:t>
            </a:r>
          </a:p>
          <a:p>
            <a:r>
              <a:rPr lang="ru-RU" sz="2900" dirty="0"/>
              <a:t> </a:t>
            </a:r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0" y="980728"/>
            <a:ext cx="3816424" cy="720080"/>
          </a:xfrm>
        </p:spPr>
        <p:txBody>
          <a:bodyPr>
            <a:noAutofit/>
          </a:bodyPr>
          <a:lstStyle/>
          <a:p>
            <a:pPr marL="0" indent="0" algn="ctr"/>
            <a:r>
              <a:rPr lang="ru-RU" b="1" dirty="0" smtClean="0">
                <a:solidFill>
                  <a:srgbClr val="C00000"/>
                </a:solidFill>
              </a:rPr>
              <a:t>Дискуссия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995936" y="1700808"/>
            <a:ext cx="5040560" cy="45365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ЧТО ЗНАЧИТ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 ШКОЛА С НИЗКИМИ РЕЗУЛЬТАТАМИ ОБУЧЕНИЯ?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rgbClr val="C00000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Обсуждение диагностических материалов по оценке школ с низкими результатами обучения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8CCF-5A29-4602-BA2A-DBAB04720AC0}" type="datetime1">
              <a:rPr lang="ru-RU" b="1" smtClean="0">
                <a:solidFill>
                  <a:srgbClr val="002060"/>
                </a:solidFill>
              </a:rPr>
              <a:t>15.08.2016</a:t>
            </a:fld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Семинар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srgbClr val="002060"/>
                </a:solidFill>
              </a:rPr>
              <a:pPr/>
              <a:t>1</a:t>
            </a:fld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4" y="1052736"/>
            <a:ext cx="648072" cy="511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Школа с низкими результатами</a:t>
            </a:r>
            <a:endParaRPr lang="ru-RU" sz="2800" b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99950" y="1628801"/>
            <a:ext cx="6651069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1. Результаты </a:t>
            </a:r>
            <a:r>
              <a:rPr lang="ru-RU" b="1" dirty="0">
                <a:solidFill>
                  <a:srgbClr val="002060"/>
                </a:solidFill>
              </a:rPr>
              <a:t>обучения школьников по данным государственной итоговой аттестации по образовательным программам основного общего образования (ОГЭ) и среднего общего образования (ЕГЭ)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99950" y="3140968"/>
            <a:ext cx="6651068" cy="12961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2. Наличие </a:t>
            </a:r>
            <a:r>
              <a:rPr lang="ru-RU" b="1" dirty="0">
                <a:solidFill>
                  <a:srgbClr val="002060"/>
                </a:solidFill>
              </a:rPr>
              <a:t>обучающихся (количество обучающихся), состоящих на педагогическом учете в комиссии по делам несовершеннолетних (КДН) или подразделении по делам несовершеннолетних (ПДН)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99950" y="4713106"/>
            <a:ext cx="6654191" cy="108583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3. Удовлетворенность </a:t>
            </a:r>
            <a:r>
              <a:rPr lang="ru-RU" b="1" dirty="0">
                <a:solidFill>
                  <a:srgbClr val="002060"/>
                </a:solidFill>
              </a:rPr>
              <a:t>субъектов образовательного процесса отношения, складывающимися между педагогами и учащимися, педагогами и родителями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48891" y="2097785"/>
            <a:ext cx="0" cy="315823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779107" y="2097785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779107" y="3717032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748891" y="5229200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1475656" y="3372983"/>
            <a:ext cx="252028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A2FA-F6D1-4138-9115-A946E294E804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8192" y="221739"/>
            <a:ext cx="8417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</a:rPr>
              <a:t>К вопросу о критериях оценки школ с низкими результатами </a:t>
            </a:r>
            <a:r>
              <a:rPr lang="ru-RU" sz="2400" b="1" dirty="0" smtClean="0">
                <a:solidFill>
                  <a:srgbClr val="002060"/>
                </a:solidFill>
              </a:rPr>
              <a:t>обучения </a:t>
            </a:r>
            <a:r>
              <a:rPr lang="ru-RU" i="1" dirty="0" smtClean="0">
                <a:solidFill>
                  <a:srgbClr val="002060"/>
                </a:solidFill>
              </a:rPr>
              <a:t>(рабочая </a:t>
            </a:r>
            <a:r>
              <a:rPr lang="ru-RU" i="1" dirty="0">
                <a:solidFill>
                  <a:srgbClr val="002060"/>
                </a:solidFill>
              </a:rPr>
              <a:t>группа специалистов </a:t>
            </a:r>
            <a:r>
              <a:rPr lang="ru-RU" i="1" dirty="0" smtClean="0">
                <a:solidFill>
                  <a:srgbClr val="002060"/>
                </a:solidFill>
              </a:rPr>
              <a:t>ГБУ </a:t>
            </a:r>
            <a:r>
              <a:rPr lang="ru-RU" i="1" dirty="0">
                <a:solidFill>
                  <a:srgbClr val="002060"/>
                </a:solidFill>
              </a:rPr>
              <a:t>ДПО </a:t>
            </a:r>
            <a:r>
              <a:rPr lang="ru-RU" i="1" dirty="0" smtClean="0">
                <a:solidFill>
                  <a:srgbClr val="002060"/>
                </a:solidFill>
              </a:rPr>
              <a:t>ЧИППКРО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Удовлетворенность субъектов образовательного процесса отношения, складывающимися между педагогами и учащимися, педагогами и родителями</a:t>
            </a:r>
            <a:endParaRPr lang="ru-RU" sz="28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1B28-441E-453C-82FF-844127A58D61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C00000"/>
                </a:solidFill>
              </a:rPr>
              <a:t>один из индикаторов  отнесения </a:t>
            </a:r>
            <a:r>
              <a:rPr lang="ru-RU" sz="2000" dirty="0" smtClean="0"/>
              <a:t>(не отнесения) общеобразовательной организации к школам с низкими результатами обучения;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/>
              <a:t>п</a:t>
            </a:r>
            <a:r>
              <a:rPr lang="ru-RU" sz="2000" dirty="0" smtClean="0"/>
              <a:t>озволяет </a:t>
            </a:r>
            <a:r>
              <a:rPr lang="ru-RU" sz="2000" b="1" dirty="0" smtClean="0">
                <a:solidFill>
                  <a:srgbClr val="C00000"/>
                </a:solidFill>
              </a:rPr>
              <a:t>нивелировать устойчивый трафарет </a:t>
            </a:r>
            <a:r>
              <a:rPr lang="ru-RU" sz="2000" dirty="0" smtClean="0"/>
              <a:t>об  отождествлении низких результатов обучения с данными результатов учебной деятельности школьников в «чистом виде»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i="1" dirty="0" smtClean="0">
                <a:solidFill>
                  <a:srgbClr val="002060"/>
                </a:solidFill>
              </a:rPr>
              <a:t>Представления о 3-ем критерии, а также  технология сбора информации для вывода о его сформированности были получены в рамках выполнения мероприятий </a:t>
            </a:r>
            <a:r>
              <a:rPr lang="ru-RU" sz="2000" b="1" i="1" dirty="0" smtClean="0">
                <a:solidFill>
                  <a:srgbClr val="002060"/>
                </a:solidFill>
              </a:rPr>
              <a:t>ФЦПРО в 2011-2015 гг.;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rgbClr val="002060"/>
                </a:solidFill>
              </a:rPr>
              <a:t>Приказ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МоиН</a:t>
            </a:r>
            <a:r>
              <a:rPr lang="ru-RU" sz="2000" b="1" i="1" dirty="0" smtClean="0">
                <a:solidFill>
                  <a:srgbClr val="002060"/>
                </a:solidFill>
              </a:rPr>
              <a:t> России №1547 от 05.12.2014 </a:t>
            </a:r>
            <a:r>
              <a:rPr lang="ru-RU" sz="2000" i="1" dirty="0" smtClean="0">
                <a:solidFill>
                  <a:srgbClr val="002060"/>
                </a:solidFill>
              </a:rPr>
              <a:t>«Об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деятельность»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7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Группы диагностических средств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83568" y="2204864"/>
            <a:ext cx="3822192" cy="63976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Первая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77332" y="2852936"/>
            <a:ext cx="3820055" cy="32732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Диагностические средства, позволяющие получить информацию о: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ткрытости и доступности </a:t>
            </a:r>
            <a:r>
              <a:rPr lang="ru-RU" dirty="0" smtClean="0"/>
              <a:t>информации об организациях, осуществляющих образовательную деятельность;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к</a:t>
            </a:r>
            <a:r>
              <a:rPr lang="ru-RU" b="1" dirty="0" smtClean="0">
                <a:solidFill>
                  <a:srgbClr val="002060"/>
                </a:solidFill>
              </a:rPr>
              <a:t>омфортности условий</a:t>
            </a:r>
            <a:r>
              <a:rPr lang="ru-RU" dirty="0" smtClean="0"/>
              <a:t>, в которых осуществляется образовательная деятельность;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д</a:t>
            </a:r>
            <a:r>
              <a:rPr lang="ru-RU" b="1" dirty="0" smtClean="0">
                <a:solidFill>
                  <a:srgbClr val="002060"/>
                </a:solidFill>
              </a:rPr>
              <a:t>оброжелательности, вежливости, компетентности </a:t>
            </a:r>
            <a:r>
              <a:rPr lang="ru-RU" dirty="0" smtClean="0"/>
              <a:t>работников;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у</a:t>
            </a:r>
            <a:r>
              <a:rPr lang="ru-RU" b="1" dirty="0" smtClean="0">
                <a:solidFill>
                  <a:srgbClr val="002060"/>
                </a:solidFill>
              </a:rPr>
              <a:t>довлетворенности качеством образовательной деятельности </a:t>
            </a:r>
            <a:r>
              <a:rPr lang="ru-RU" dirty="0" smtClean="0"/>
              <a:t>организаций.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716016" y="2204864"/>
            <a:ext cx="3822192" cy="63976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3822192" cy="32732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700" dirty="0"/>
              <a:t>Диагностические средства, позволяющие получить информацию </a:t>
            </a:r>
            <a:r>
              <a:rPr lang="ru-RU" sz="1700" dirty="0" smtClean="0"/>
              <a:t>о: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700" b="1" dirty="0" smtClean="0">
                <a:solidFill>
                  <a:srgbClr val="002060"/>
                </a:solidFill>
              </a:rPr>
              <a:t>удовлетворенности социально-психологическими </a:t>
            </a:r>
            <a:r>
              <a:rPr lang="ru-RU" sz="1700" dirty="0" smtClean="0">
                <a:solidFill>
                  <a:schemeClr val="tx1"/>
                </a:solidFill>
              </a:rPr>
              <a:t>условиями образовательной деятельности;</a:t>
            </a:r>
            <a:endParaRPr lang="ru-RU" sz="1700" b="1" dirty="0" smtClean="0">
              <a:solidFill>
                <a:schemeClr val="tx1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700" b="1" dirty="0">
                <a:solidFill>
                  <a:srgbClr val="002060"/>
                </a:solidFill>
              </a:rPr>
              <a:t>у</a:t>
            </a:r>
            <a:r>
              <a:rPr lang="ru-RU" sz="1700" b="1" dirty="0" smtClean="0">
                <a:solidFill>
                  <a:srgbClr val="002060"/>
                </a:solidFill>
              </a:rPr>
              <a:t>довлетворенности организационно-педагогическими </a:t>
            </a:r>
            <a:r>
              <a:rPr lang="ru-RU" sz="1700" dirty="0">
                <a:solidFill>
                  <a:schemeClr val="tx1"/>
                </a:solidFill>
              </a:rPr>
              <a:t>условиями образовательной деятельности</a:t>
            </a:r>
            <a:r>
              <a:rPr lang="ru-RU" sz="1700" dirty="0" smtClean="0">
                <a:solidFill>
                  <a:schemeClr val="tx1"/>
                </a:solidFill>
              </a:rPr>
              <a:t>;</a:t>
            </a:r>
            <a:endParaRPr lang="ru-RU" sz="1700" b="1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700" b="1" dirty="0">
                <a:solidFill>
                  <a:srgbClr val="002060"/>
                </a:solidFill>
              </a:rPr>
              <a:t>у</a:t>
            </a:r>
            <a:r>
              <a:rPr lang="ru-RU" sz="1700" b="1" dirty="0" smtClean="0">
                <a:solidFill>
                  <a:srgbClr val="002060"/>
                </a:solidFill>
              </a:rPr>
              <a:t>довлетворенности ценностно-смысловым </a:t>
            </a:r>
            <a:r>
              <a:rPr lang="ru-RU" sz="1700" b="1" dirty="0" err="1" smtClean="0">
                <a:solidFill>
                  <a:srgbClr val="002060"/>
                </a:solidFill>
              </a:rPr>
              <a:t>наполнеием</a:t>
            </a:r>
            <a:r>
              <a:rPr lang="ru-RU" sz="1700" b="1" dirty="0" smtClean="0">
                <a:solidFill>
                  <a:srgbClr val="002060"/>
                </a:solidFill>
              </a:rPr>
              <a:t> </a:t>
            </a:r>
            <a:r>
              <a:rPr lang="ru-RU" sz="1700" dirty="0">
                <a:solidFill>
                  <a:schemeClr val="tx1"/>
                </a:solidFill>
              </a:rPr>
              <a:t>образовательной </a:t>
            </a:r>
            <a:r>
              <a:rPr lang="ru-RU" sz="1700" dirty="0" smtClean="0">
                <a:solidFill>
                  <a:schemeClr val="tx1"/>
                </a:solidFill>
              </a:rPr>
              <a:t>деятельности</a:t>
            </a:r>
            <a:endParaRPr lang="ru-RU" sz="1700" b="1" dirty="0">
              <a:solidFill>
                <a:schemeClr val="tx1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E09-B1A9-4337-8A2A-53759E4678EC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16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904B-4519-4F55-B3A2-C97C8F16275E}" type="datetime1">
              <a:rPr lang="ru-RU" altLang="ru-RU" b="1" smtClean="0">
                <a:solidFill>
                  <a:srgbClr val="002060"/>
                </a:solidFill>
              </a:rPr>
              <a:t>15.08.2016</a:t>
            </a:fld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6531-C4C7-4681-84DA-2CA0C841469B}" type="slidenum">
              <a:rPr lang="ru-RU" altLang="ru-RU" b="1">
                <a:solidFill>
                  <a:srgbClr val="002060"/>
                </a:solidFill>
              </a:rPr>
              <a:pPr/>
              <a:t>5</a:t>
            </a:fld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001000" cy="1216025"/>
          </a:xfrm>
        </p:spPr>
        <p:txBody>
          <a:bodyPr>
            <a:noAutofit/>
          </a:bodyPr>
          <a:lstStyle/>
          <a:p>
            <a:r>
              <a:rPr lang="ru-RU" altLang="ru-RU" sz="4000" b="1" dirty="0">
                <a:solidFill>
                  <a:srgbClr val="002060"/>
                </a:solidFill>
              </a:rPr>
              <a:t>Спасибо за работу</a:t>
            </a:r>
            <a:r>
              <a:rPr lang="ru-RU" altLang="ru-RU" sz="4000" b="1" dirty="0" smtClean="0">
                <a:solidFill>
                  <a:srgbClr val="002060"/>
                </a:solidFill>
              </a:rPr>
              <a:t>! </a:t>
            </a:r>
            <a:endParaRPr lang="ru-RU" altLang="ru-RU" sz="4000" b="1" dirty="0">
              <a:solidFill>
                <a:srgbClr val="002060"/>
              </a:solidFill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altLang="ru-RU"/>
          </a:p>
          <a:p>
            <a:pPr algn="ctr">
              <a:buFont typeface="Wingdings" pitchFamily="2" charset="2"/>
              <a:buNone/>
            </a:pPr>
            <a:endParaRPr lang="ru-RU" altLang="ru-RU"/>
          </a:p>
          <a:p>
            <a:pPr algn="ctr"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9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355</Words>
  <Application>Microsoft Office PowerPoint</Application>
  <PresentationFormat>Экран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Дискуссия</vt:lpstr>
      <vt:lpstr>Презентация PowerPoint</vt:lpstr>
      <vt:lpstr>Удовлетворенность субъектов образовательного процесса отношения, складывающимися между педагогами и учащимися, педагогами и родителями</vt:lpstr>
      <vt:lpstr>Группы диагностических средств</vt:lpstr>
      <vt:lpstr>Спасибо за работу!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В. Серебренникова</dc:creator>
  <cp:lastModifiedBy>Галина В. Серебренникова</cp:lastModifiedBy>
  <cp:revision>100</cp:revision>
  <cp:lastPrinted>2016-08-15T07:12:00Z</cp:lastPrinted>
  <dcterms:modified xsi:type="dcterms:W3CDTF">2016-08-15T08:40:20Z</dcterms:modified>
</cp:coreProperties>
</file>