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2" r:id="rId4"/>
    <p:sldMasterId id="2147483695" r:id="rId5"/>
  </p:sldMasterIdLst>
  <p:notesMasterIdLst>
    <p:notesMasterId r:id="rId21"/>
  </p:notesMasterIdLst>
  <p:sldIdLst>
    <p:sldId id="256" r:id="rId6"/>
    <p:sldId id="284" r:id="rId7"/>
    <p:sldId id="258" r:id="rId8"/>
    <p:sldId id="270" r:id="rId9"/>
    <p:sldId id="275" r:id="rId10"/>
    <p:sldId id="259" r:id="rId11"/>
    <p:sldId id="276" r:id="rId12"/>
    <p:sldId id="283" r:id="rId13"/>
    <p:sldId id="277" r:id="rId14"/>
    <p:sldId id="273" r:id="rId15"/>
    <p:sldId id="279" r:id="rId16"/>
    <p:sldId id="280" r:id="rId17"/>
    <p:sldId id="263" r:id="rId18"/>
    <p:sldId id="282" r:id="rId19"/>
    <p:sldId id="285" r:id="rId20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>
      <p:cViewPr varScale="1">
        <p:scale>
          <a:sx n="89" d="100"/>
          <a:sy n="89" d="100"/>
        </p:scale>
        <p:origin x="-1452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7171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sldImg"/>
          </p:nvPr>
        </p:nvSpPr>
        <p:spPr bwMode="auto">
          <a:xfrm>
            <a:off x="-11798300" y="-11796713"/>
            <a:ext cx="11795125" cy="1248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6148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noProof="0" smtClean="0"/>
          </a:p>
        </p:txBody>
      </p:sp>
    </p:spTree>
    <p:extLst>
      <p:ext uri="{BB962C8B-B14F-4D97-AF65-F5344CB8AC3E}">
        <p14:creationId xmlns:p14="http://schemas.microsoft.com/office/powerpoint/2010/main" val="16574131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9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ru-RU" alt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1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ru-RU" alt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7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ru-RU" alt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7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ru-RU" alt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3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ru-RU" alt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5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ru-RU" altLang="ru-RU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326EC6-7850-4831-874E-68515200A5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1187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CED485-2795-4262-A239-104AF659C8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84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37338" y="530225"/>
            <a:ext cx="2044700" cy="54975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530225"/>
            <a:ext cx="5981700" cy="54975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FC5E4C-8920-4A15-865C-70C8EE005E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8755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D058A0-ADE7-406A-ACA8-4188013EFEB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7441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E47EFE-3933-4A7E-902B-61D8BF7AD2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2951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7AC1CC-4B1E-4C87-A0D3-582FFBCE46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42729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530225"/>
            <a:ext cx="4013200" cy="4183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68838" y="530225"/>
            <a:ext cx="4013200" cy="4183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857A47-572E-4E5C-B136-099FAF4C7B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46363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A0B103-455B-4FD3-B9DE-B880D85B91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65352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5F095E-7A84-4A2F-B7D6-F9188AE672C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66737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52420B-5A2E-4F1E-AF25-34CD317C1BE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1556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C53B42-BA04-4355-B1D3-F2D64431CD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715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2ACB5F-8BBE-4CC8-B177-C3B08AE507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1890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37DFA2-8744-40B9-BBCE-115EE4AC35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40644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4D5734-6EBB-4B8D-96D6-1FE2F7C948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5827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37338" y="530225"/>
            <a:ext cx="2044700" cy="54975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530225"/>
            <a:ext cx="5981700" cy="54975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3AED71-EEC8-441A-9947-F1FE68147DC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00596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23EC06-E800-4979-8CB6-3574949893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39161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78521B-11BB-46B9-A1D7-7D608BA326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84966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BADF5C-16B4-4331-B8B8-007B0CBF4E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02164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530225"/>
            <a:ext cx="4013200" cy="4183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68838" y="530225"/>
            <a:ext cx="4013200" cy="4183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9D0EEF-7442-4211-AFFF-3A7A6AE72D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06102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19FC6B-95D5-49D3-8380-E784815A3C8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52187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45A06B-9D91-495B-B171-DA7917B2AE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22851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E9DC73-0C03-4752-A74D-31A66E44B27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5947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59E411-F047-4E45-B885-CFAC51F012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43731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3F47E1-8BBB-403D-AC3E-0A2998A655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82094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F494C-46C3-42C9-88CC-F82A869F24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65271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F5CAF1-F086-4FCB-ABF5-38EE6916E05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30977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37338" y="530225"/>
            <a:ext cx="2044700" cy="54975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530225"/>
            <a:ext cx="5981700" cy="54975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F061DE-501F-43EF-BD70-2372F7942F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617687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33FB4-9523-4A35-980F-A77D10854D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37338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41AF41-0162-4109-AC13-C280936E1F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6416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10BA2C-E6DF-4BBF-BAA1-D191ED716C3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854955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530225"/>
            <a:ext cx="4013200" cy="4183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68838" y="530225"/>
            <a:ext cx="4013200" cy="4183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BD1EA-138D-4800-B5DB-D8AD3326BE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76229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C6987B-C430-4477-962F-99C48F803B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73441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9446D9-CEA1-4353-89E7-75E697D85D7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108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530225"/>
            <a:ext cx="4013200" cy="4183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68838" y="530225"/>
            <a:ext cx="4013200" cy="4183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88BF0D-CA40-4B68-9E87-8ABFCF61A1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044490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6D9AF4-7358-4D84-BD2D-09FE51B91E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3722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E6B95A-0393-4DDC-9FDE-E7E85C26DEC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861227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ED096C-F5DA-442F-9511-95F7433DAFF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06050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D367BB-91FF-42E7-8591-8728E73E47C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394558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37338" y="530225"/>
            <a:ext cx="2044700" cy="54975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530225"/>
            <a:ext cx="5981700" cy="54975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4B551D-A690-4096-8F6F-9D314247EE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293246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ru-RU" altLang="ru-RU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ru-RU" altLang="ru-RU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ru-RU" altLang="ru-RU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ru-RU" altLang="ru-RU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ru-RU" altLang="ru-RU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ru-RU" altLang="ru-RU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ru-RU" altLang="ru-RU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ru-RU" altLang="ru-RU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ru-RU" altLang="ru-RU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ru-RU" altLang="ru-RU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ru-RU" altLang="ru-RU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ru-RU" altLang="ru-RU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7886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7886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0BDE1-93F4-4EB8-BA1B-1EE6CB8B746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689451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E0D8E-4953-4F1C-A2B3-217D24018C62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635773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F590D1-F608-4299-8928-537EEE20962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62234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01EBF0-8828-45F3-9ED4-1EB4FB02101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796289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A8B1A7-D137-41A3-92B4-1849DB092A5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2620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849151-BC53-40CB-A41D-F8E9705D37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444751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289A0A-705F-45FD-B4F3-59DA2EA1E64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036740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F39A75-1D8C-404A-AA82-FDAB5B54459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117834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B192B7-525B-4BC1-9496-8D586790FF9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163532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F59203-3C06-4966-9581-D981745A7FC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44502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5DB057-E478-4A1C-89D5-95306D71467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54779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8A9A4F-434E-409D-815F-02D8C72D962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6643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8AD324-8CD3-45B7-8E8E-A9D353119E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0195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75845B-16DD-4CCF-8F33-E173BA952F5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22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64A2D8-F0E6-4C32-8F37-E57067E8792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410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B5C9BA-8584-4006-A650-402D226222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15317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"/>
          <p:cNvSpPr>
            <a:spLocks noChangeArrowheads="1"/>
          </p:cNvSpPr>
          <p:nvPr/>
        </p:nvSpPr>
        <p:spPr bwMode="auto">
          <a:xfrm>
            <a:off x="304800" y="328613"/>
            <a:ext cx="8532813" cy="6197600"/>
          </a:xfrm>
          <a:prstGeom prst="roundRect">
            <a:avLst>
              <a:gd name="adj" fmla="val 2079"/>
            </a:avLst>
          </a:prstGeom>
          <a:gradFill rotWithShape="0">
            <a:gsLst>
              <a:gs pos="0">
                <a:srgbClr val="DADADA"/>
              </a:gs>
              <a:gs pos="100000">
                <a:srgbClr val="FFFFFF"/>
              </a:gs>
            </a:gsLst>
            <a:lin ang="5400000" scaled="1"/>
          </a:gradFill>
          <a:ln w="2160" cap="rnd">
            <a:solidFill>
              <a:srgbClr val="A4A3A3"/>
            </a:solidFill>
            <a:miter lim="800000"/>
            <a:headEnd/>
            <a:tailEnd/>
          </a:ln>
          <a:effectLst>
            <a:outerShdw dist="88094" dir="2111030" algn="ctr" rotWithShape="0">
              <a:srgbClr val="000000">
                <a:alpha val="25040"/>
              </a:srgbClr>
            </a:outerShdw>
          </a:effec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grpSp>
        <p:nvGrpSpPr>
          <p:cNvPr id="1027" name="Group 2"/>
          <p:cNvGrpSpPr>
            <a:grpSpLocks/>
          </p:cNvGrpSpPr>
          <p:nvPr/>
        </p:nvGrpSpPr>
        <p:grpSpPr bwMode="auto">
          <a:xfrm>
            <a:off x="414338" y="427038"/>
            <a:ext cx="8310562" cy="5492750"/>
            <a:chOff x="261" y="269"/>
            <a:chExt cx="5235" cy="3460"/>
          </a:xfrm>
        </p:grpSpPr>
        <p:pic>
          <p:nvPicPr>
            <p:cNvPr id="2" name="Picture 3"/>
            <p:cNvPicPr>
              <a:picLocks noChangeAspect="1" noChangeArrowheads="1"/>
            </p:cNvPicPr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" y="269"/>
              <a:ext cx="5235" cy="3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034" name="Text Box 4"/>
            <p:cNvSpPr txBox="1">
              <a:spLocks noChangeArrowheads="1"/>
            </p:cNvSpPr>
            <p:nvPr/>
          </p:nvSpPr>
          <p:spPr bwMode="auto">
            <a:xfrm>
              <a:off x="285" y="295"/>
              <a:ext cx="5187" cy="3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 altLang="ru-RU"/>
            </a:p>
          </p:txBody>
        </p:sp>
      </p:grp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4838700"/>
            <a:ext cx="81788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530225"/>
            <a:ext cx="81788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2880" tIns="9144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3776663" y="6105525"/>
            <a:ext cx="2281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6062663" y="6108700"/>
            <a:ext cx="2286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8348663" y="6105525"/>
            <a:ext cx="4524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71C805AC-7CB4-46AB-863B-0B6FCA2061B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2" r:id="rId1"/>
    <p:sldLayoutId id="2147484313" r:id="rId2"/>
    <p:sldLayoutId id="2147484314" r:id="rId3"/>
    <p:sldLayoutId id="2147484315" r:id="rId4"/>
    <p:sldLayoutId id="2147484316" r:id="rId5"/>
    <p:sldLayoutId id="2147484317" r:id="rId6"/>
    <p:sldLayoutId id="2147484318" r:id="rId7"/>
    <p:sldLayoutId id="2147484319" r:id="rId8"/>
    <p:sldLayoutId id="2147484320" r:id="rId9"/>
    <p:sldLayoutId id="2147484321" r:id="rId10"/>
    <p:sldLayoutId id="2147484322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 kern="1200">
          <a:solidFill>
            <a:srgbClr val="FF8D3E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8D3E"/>
          </a:solidFill>
          <a:latin typeface="Verdana" panose="020B060403050404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8D3E"/>
          </a:solidFill>
          <a:latin typeface="Verdana" panose="020B060403050404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8D3E"/>
          </a:solidFill>
          <a:latin typeface="Verdana" panose="020B060403050404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8D3E"/>
          </a:solidFill>
          <a:latin typeface="Verdana" panose="020B060403050404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8D3E"/>
          </a:solidFill>
          <a:latin typeface="Verdana" panose="020B060403050404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8D3E"/>
          </a:solidFill>
          <a:latin typeface="Verdana" panose="020B060403050404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8D3E"/>
          </a:solidFill>
          <a:latin typeface="Verdana" panose="020B060403050404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8D3E"/>
          </a:solidFill>
          <a:latin typeface="Verdana" panose="020B060403050404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9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304800" y="328613"/>
            <a:ext cx="8532813" cy="6197600"/>
          </a:xfrm>
          <a:prstGeom prst="roundRect">
            <a:avLst>
              <a:gd name="adj" fmla="val 2079"/>
            </a:avLst>
          </a:prstGeom>
          <a:gradFill rotWithShape="0">
            <a:gsLst>
              <a:gs pos="0">
                <a:srgbClr val="DADADA"/>
              </a:gs>
              <a:gs pos="100000">
                <a:srgbClr val="FFFFFF"/>
              </a:gs>
            </a:gsLst>
            <a:lin ang="5400000" scaled="1"/>
          </a:gradFill>
          <a:ln w="2160" cap="rnd">
            <a:solidFill>
              <a:srgbClr val="A4A3A3"/>
            </a:solidFill>
            <a:miter lim="800000"/>
            <a:headEnd/>
            <a:tailEnd/>
          </a:ln>
          <a:effectLst>
            <a:outerShdw dist="88094" dir="2111030" algn="ctr" rotWithShape="0">
              <a:srgbClr val="000000">
                <a:alpha val="25040"/>
              </a:srgbClr>
            </a:outerShdw>
          </a:effec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grpSp>
        <p:nvGrpSpPr>
          <p:cNvPr id="2051" name="Group 2"/>
          <p:cNvGrpSpPr>
            <a:grpSpLocks/>
          </p:cNvGrpSpPr>
          <p:nvPr/>
        </p:nvGrpSpPr>
        <p:grpSpPr bwMode="auto">
          <a:xfrm>
            <a:off x="414338" y="427038"/>
            <a:ext cx="8310562" cy="3116262"/>
            <a:chOff x="261" y="269"/>
            <a:chExt cx="5235" cy="1963"/>
          </a:xfrm>
        </p:grpSpPr>
        <p:pic>
          <p:nvPicPr>
            <p:cNvPr id="2" name="Picture 3"/>
            <p:cNvPicPr>
              <a:picLocks noChangeAspect="1" noChangeArrowheads="1"/>
            </p:cNvPicPr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" y="269"/>
              <a:ext cx="5235" cy="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058" name="Text Box 4"/>
            <p:cNvSpPr txBox="1">
              <a:spLocks noChangeArrowheads="1"/>
            </p:cNvSpPr>
            <p:nvPr/>
          </p:nvSpPr>
          <p:spPr bwMode="auto">
            <a:xfrm>
              <a:off x="290" y="300"/>
              <a:ext cx="5177" cy="19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 altLang="ru-RU"/>
            </a:p>
          </p:txBody>
        </p:sp>
      </p:grpSp>
      <p:sp>
        <p:nvSpPr>
          <p:cNvPr id="205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4838700"/>
            <a:ext cx="81788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205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530225"/>
            <a:ext cx="81788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2880" tIns="9144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3776663" y="6110288"/>
            <a:ext cx="22812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A7A399"/>
                </a:solidFill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6062663" y="6110288"/>
            <a:ext cx="2286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8348663" y="6110288"/>
            <a:ext cx="4524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1000">
                <a:solidFill>
                  <a:srgbClr val="A7A399"/>
                </a:solidFill>
                <a:latin typeface="Verdana" pitchFamily="34" charset="0"/>
              </a:defRPr>
            </a:lvl1pPr>
          </a:lstStyle>
          <a:p>
            <a:fld id="{13079EC4-3332-443B-A2A0-7EF0A6EAF3F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3" r:id="rId1"/>
    <p:sldLayoutId id="2147484324" r:id="rId2"/>
    <p:sldLayoutId id="2147484325" r:id="rId3"/>
    <p:sldLayoutId id="2147484326" r:id="rId4"/>
    <p:sldLayoutId id="2147484327" r:id="rId5"/>
    <p:sldLayoutId id="2147484328" r:id="rId6"/>
    <p:sldLayoutId id="2147484329" r:id="rId7"/>
    <p:sldLayoutId id="2147484330" r:id="rId8"/>
    <p:sldLayoutId id="2147484331" r:id="rId9"/>
    <p:sldLayoutId id="2147484332" r:id="rId10"/>
    <p:sldLayoutId id="2147484333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 kern="1200">
          <a:solidFill>
            <a:srgbClr val="FF8D3E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8D3E"/>
          </a:solidFill>
          <a:latin typeface="Verdana" panose="020B060403050404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8D3E"/>
          </a:solidFill>
          <a:latin typeface="Verdana" panose="020B060403050404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8D3E"/>
          </a:solidFill>
          <a:latin typeface="Verdana" panose="020B060403050404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8D3E"/>
          </a:solidFill>
          <a:latin typeface="Verdana" panose="020B060403050404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8D3E"/>
          </a:solidFill>
          <a:latin typeface="Verdana" panose="020B060403050404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8D3E"/>
          </a:solidFill>
          <a:latin typeface="Verdana" panose="020B060403050404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8D3E"/>
          </a:solidFill>
          <a:latin typeface="Verdana" panose="020B060403050404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8D3E"/>
          </a:solidFill>
          <a:latin typeface="Verdana" panose="020B060403050404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9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304800" y="328613"/>
            <a:ext cx="8532813" cy="6197600"/>
          </a:xfrm>
          <a:prstGeom prst="roundRect">
            <a:avLst>
              <a:gd name="adj" fmla="val 2079"/>
            </a:avLst>
          </a:prstGeom>
          <a:gradFill rotWithShape="0">
            <a:gsLst>
              <a:gs pos="0">
                <a:srgbClr val="DADADA"/>
              </a:gs>
              <a:gs pos="100000">
                <a:srgbClr val="FFFFFF"/>
              </a:gs>
            </a:gsLst>
            <a:lin ang="5400000" scaled="1"/>
          </a:gradFill>
          <a:ln w="2160" cap="rnd">
            <a:solidFill>
              <a:srgbClr val="A4A3A3"/>
            </a:solidFill>
            <a:miter lim="800000"/>
            <a:headEnd/>
            <a:tailEnd/>
          </a:ln>
          <a:effectLst>
            <a:outerShdw dist="88094" dir="2111030" algn="ctr" rotWithShape="0">
              <a:srgbClr val="000000">
                <a:alpha val="25040"/>
              </a:srgbClr>
            </a:outerShdw>
          </a:effec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grpSp>
        <p:nvGrpSpPr>
          <p:cNvPr id="3075" name="Group 2"/>
          <p:cNvGrpSpPr>
            <a:grpSpLocks/>
          </p:cNvGrpSpPr>
          <p:nvPr/>
        </p:nvGrpSpPr>
        <p:grpSpPr bwMode="auto">
          <a:xfrm>
            <a:off x="414338" y="427038"/>
            <a:ext cx="8310562" cy="4348162"/>
            <a:chOff x="261" y="269"/>
            <a:chExt cx="5235" cy="2739"/>
          </a:xfrm>
        </p:grpSpPr>
        <p:pic>
          <p:nvPicPr>
            <p:cNvPr id="2" name="Picture 3"/>
            <p:cNvPicPr>
              <a:picLocks noChangeAspect="1" noChangeArrowheads="1"/>
            </p:cNvPicPr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" y="269"/>
              <a:ext cx="5235" cy="27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082" name="Text Box 4"/>
            <p:cNvSpPr txBox="1">
              <a:spLocks noChangeArrowheads="1"/>
            </p:cNvSpPr>
            <p:nvPr/>
          </p:nvSpPr>
          <p:spPr bwMode="auto">
            <a:xfrm>
              <a:off x="281" y="291"/>
              <a:ext cx="5195" cy="26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 altLang="ru-RU"/>
            </a:p>
          </p:txBody>
        </p:sp>
      </p:grp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4838700"/>
            <a:ext cx="81788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530225"/>
            <a:ext cx="81788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2880" tIns="9144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3776663" y="6110288"/>
            <a:ext cx="22812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A7A399"/>
                </a:solidFill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6062663" y="6110288"/>
            <a:ext cx="2286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8348663" y="6110288"/>
            <a:ext cx="4524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1000">
                <a:solidFill>
                  <a:srgbClr val="A7A399"/>
                </a:solidFill>
                <a:latin typeface="Verdana" pitchFamily="34" charset="0"/>
              </a:defRPr>
            </a:lvl1pPr>
          </a:lstStyle>
          <a:p>
            <a:fld id="{528C2514-3F99-4735-95F8-BB579761D2B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4" r:id="rId1"/>
    <p:sldLayoutId id="2147484335" r:id="rId2"/>
    <p:sldLayoutId id="2147484336" r:id="rId3"/>
    <p:sldLayoutId id="2147484337" r:id="rId4"/>
    <p:sldLayoutId id="2147484338" r:id="rId5"/>
    <p:sldLayoutId id="2147484339" r:id="rId6"/>
    <p:sldLayoutId id="2147484340" r:id="rId7"/>
    <p:sldLayoutId id="2147484341" r:id="rId8"/>
    <p:sldLayoutId id="2147484342" r:id="rId9"/>
    <p:sldLayoutId id="2147484343" r:id="rId10"/>
    <p:sldLayoutId id="2147484344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 kern="1200">
          <a:solidFill>
            <a:srgbClr val="FF8D3E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8D3E"/>
          </a:solidFill>
          <a:latin typeface="Verdana" panose="020B060403050404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8D3E"/>
          </a:solidFill>
          <a:latin typeface="Verdana" panose="020B060403050404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8D3E"/>
          </a:solidFill>
          <a:latin typeface="Verdana" panose="020B060403050404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8D3E"/>
          </a:solidFill>
          <a:latin typeface="Verdana" panose="020B060403050404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8D3E"/>
          </a:solidFill>
          <a:latin typeface="Verdana" panose="020B060403050404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8D3E"/>
          </a:solidFill>
          <a:latin typeface="Verdana" panose="020B060403050404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8D3E"/>
          </a:solidFill>
          <a:latin typeface="Verdana" panose="020B060403050404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8D3E"/>
          </a:solidFill>
          <a:latin typeface="Verdana" panose="020B060403050404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9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"/>
          <p:cNvSpPr>
            <a:spLocks noChangeArrowheads="1"/>
          </p:cNvSpPr>
          <p:nvPr/>
        </p:nvSpPr>
        <p:spPr bwMode="auto">
          <a:xfrm>
            <a:off x="304800" y="328613"/>
            <a:ext cx="8532813" cy="6197600"/>
          </a:xfrm>
          <a:prstGeom prst="roundRect">
            <a:avLst>
              <a:gd name="adj" fmla="val 2079"/>
            </a:avLst>
          </a:prstGeom>
          <a:gradFill rotWithShape="0">
            <a:gsLst>
              <a:gs pos="0">
                <a:srgbClr val="DADADA"/>
              </a:gs>
              <a:gs pos="100000">
                <a:srgbClr val="FFFFFF"/>
              </a:gs>
            </a:gsLst>
            <a:lin ang="5400000" scaled="1"/>
          </a:gradFill>
          <a:ln w="2160" cap="rnd">
            <a:solidFill>
              <a:srgbClr val="A4A3A3"/>
            </a:solidFill>
            <a:miter lim="800000"/>
            <a:headEnd/>
            <a:tailEnd/>
          </a:ln>
          <a:effectLst>
            <a:outerShdw dist="88094" dir="2111030" algn="ctr" rotWithShape="0">
              <a:srgbClr val="000000">
                <a:alpha val="25040"/>
              </a:srgbClr>
            </a:outerShdw>
          </a:effec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4099" name="Freeform 2"/>
          <p:cNvSpPr>
            <a:spLocks noChangeArrowheads="1"/>
          </p:cNvSpPr>
          <p:nvPr/>
        </p:nvSpPr>
        <p:spPr bwMode="auto">
          <a:xfrm>
            <a:off x="6400800" y="433388"/>
            <a:ext cx="2324100" cy="4343400"/>
          </a:xfrm>
          <a:custGeom>
            <a:avLst/>
            <a:gdLst>
              <a:gd name="T0" fmla="*/ 1162050 w 2324100"/>
              <a:gd name="T1" fmla="*/ 0 h 4343400"/>
              <a:gd name="T2" fmla="*/ 0 w 2324100"/>
              <a:gd name="T3" fmla="*/ 2171700 h 4343400"/>
              <a:gd name="T4" fmla="*/ 1162050 w 2324100"/>
              <a:gd name="T5" fmla="*/ 4343400 h 4343400"/>
              <a:gd name="T6" fmla="*/ 2324100 w 2324100"/>
              <a:gd name="T7" fmla="*/ 2171700 h 4343400"/>
              <a:gd name="T8" fmla="*/ 0 60000 65536"/>
              <a:gd name="T9" fmla="*/ 0 60000 65536"/>
              <a:gd name="T10" fmla="*/ 0 60000 65536"/>
              <a:gd name="T11" fmla="*/ 0 60000 65536"/>
              <a:gd name="T12" fmla="*/ 0 w 2324100"/>
              <a:gd name="T13" fmla="*/ 0 h 4343400"/>
              <a:gd name="T14" fmla="*/ 2305394 w 2324100"/>
              <a:gd name="T15" fmla="*/ 4343400 h 43434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24100" h="4343400">
                <a:moveTo>
                  <a:pt x="0" y="0"/>
                </a:moveTo>
                <a:lnTo>
                  <a:pt x="2260234" y="0"/>
                </a:lnTo>
                <a:cubicBezTo>
                  <a:pt x="2295506" y="0"/>
                  <a:pt x="2324100" y="28593"/>
                  <a:pt x="2324100" y="63866"/>
                </a:cubicBezTo>
                <a:lnTo>
                  <a:pt x="2324100" y="4343400"/>
                </a:lnTo>
                <a:lnTo>
                  <a:pt x="0" y="4343400"/>
                </a:lnTo>
                <a:lnTo>
                  <a:pt x="0" y="0"/>
                </a:lnTo>
                <a:close/>
              </a:path>
            </a:pathLst>
          </a:custGeom>
          <a:solidFill>
            <a:srgbClr val="1C1C1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4838700"/>
            <a:ext cx="81788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410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530225"/>
            <a:ext cx="81788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2880" tIns="9144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776663" y="6110288"/>
            <a:ext cx="22812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A7A399"/>
                </a:solidFill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6062663" y="6110288"/>
            <a:ext cx="2286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8348663" y="6110288"/>
            <a:ext cx="4524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1000">
                <a:solidFill>
                  <a:srgbClr val="A7A399"/>
                </a:solidFill>
                <a:latin typeface="Verdana" pitchFamily="34" charset="0"/>
              </a:defRPr>
            </a:lvl1pPr>
          </a:lstStyle>
          <a:p>
            <a:fld id="{B707CBA8-263E-466D-8CDB-BA78FA5760B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 kern="1200">
          <a:solidFill>
            <a:srgbClr val="FF8D3E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8D3E"/>
          </a:solidFill>
          <a:latin typeface="Verdana" panose="020B060403050404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8D3E"/>
          </a:solidFill>
          <a:latin typeface="Verdana" panose="020B060403050404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8D3E"/>
          </a:solidFill>
          <a:latin typeface="Verdana" panose="020B060403050404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8D3E"/>
          </a:solidFill>
          <a:latin typeface="Verdana" panose="020B060403050404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8D3E"/>
          </a:solidFill>
          <a:latin typeface="Verdana" panose="020B060403050404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8D3E"/>
          </a:solidFill>
          <a:latin typeface="Verdana" panose="020B060403050404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8D3E"/>
          </a:solidFill>
          <a:latin typeface="Verdana" panose="020B060403050404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8D3E"/>
          </a:solidFill>
          <a:latin typeface="Verdana" panose="020B060403050404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9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714C3DD7-5A20-450D-962B-4E2351E1DA1A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5128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ru-RU" altLang="ru-RU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5129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ru-RU" altLang="ru-RU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5130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5131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5132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ru-RU" altLang="ru-RU">
                <a:solidFill>
                  <a:schemeClr val="accent2"/>
                </a:solidFill>
              </a:endParaRPr>
            </a:p>
          </p:txBody>
        </p:sp>
        <p:sp>
          <p:nvSpPr>
            <p:cNvPr id="5133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5134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ru-RU" altLang="ru-RU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5135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ru-RU" altLang="ru-RU">
                <a:solidFill>
                  <a:schemeClr val="accent2"/>
                </a:solidFill>
              </a:endParaRPr>
            </a:p>
          </p:txBody>
        </p:sp>
        <p:sp>
          <p:nvSpPr>
            <p:cNvPr id="5136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ru-RU" alt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5125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1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78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6" r:id="rId1"/>
    <p:sldLayoutId id="2147484356" r:id="rId2"/>
    <p:sldLayoutId id="2147484357" r:id="rId3"/>
    <p:sldLayoutId id="2147484358" r:id="rId4"/>
    <p:sldLayoutId id="2147484359" r:id="rId5"/>
    <p:sldLayoutId id="2147484360" r:id="rId6"/>
    <p:sldLayoutId id="2147484361" r:id="rId7"/>
    <p:sldLayoutId id="2147484362" r:id="rId8"/>
    <p:sldLayoutId id="2147484363" r:id="rId9"/>
    <p:sldLayoutId id="2147484364" r:id="rId10"/>
    <p:sldLayoutId id="21474843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68313" y="549275"/>
            <a:ext cx="80264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defRPr/>
            </a:pPr>
            <a:r>
              <a:rPr lang="ru-RU" altLang="ru-RU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/>
            </a:r>
            <a:br>
              <a:rPr lang="ru-RU" altLang="ru-RU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</a:br>
            <a:r>
              <a:rPr lang="ru-RU" sz="2400" b="1" dirty="0"/>
              <a:t>Формирование познавательных универсальных </a:t>
            </a:r>
            <a:r>
              <a:rPr lang="ru-RU" sz="2400" b="1" dirty="0" smtClean="0"/>
              <a:t>учебных действий </a:t>
            </a:r>
            <a:r>
              <a:rPr lang="ru-RU" sz="2400" b="1" dirty="0"/>
              <a:t>у младших школьников</a:t>
            </a:r>
            <a:endParaRPr lang="ru-RU" sz="2400" dirty="0"/>
          </a:p>
          <a:p>
            <a:pPr algn="ctr" eaLnBrk="1" hangingPunct="1">
              <a:lnSpc>
                <a:spcPct val="70000"/>
              </a:lnSpc>
              <a:buSzPct val="80000"/>
              <a:defRPr/>
            </a:pPr>
            <a:r>
              <a:rPr lang="ru-RU" altLang="ru-RU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/>
            </a:r>
            <a:br>
              <a:rPr lang="ru-RU" altLang="ru-RU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</a:br>
            <a:r>
              <a:rPr lang="ru-RU" altLang="ru-RU" sz="2400" dirty="0" smtClean="0">
                <a:latin typeface="Arial Unicode MS" panose="020B0604020202020204" pitchFamily="34" charset="-128"/>
              </a:rPr>
              <a:t>Дубровских Ирина </a:t>
            </a:r>
            <a:r>
              <a:rPr lang="ru-RU" altLang="ru-RU" sz="2400" dirty="0">
                <a:latin typeface="Arial Unicode MS" panose="020B0604020202020204" pitchFamily="34" charset="-128"/>
              </a:rPr>
              <a:t>Владимировна</a:t>
            </a:r>
          </a:p>
          <a:p>
            <a:pPr algn="ctr">
              <a:defRPr/>
            </a:pPr>
            <a:endParaRPr lang="ru-RU" altLang="ru-RU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Unicode MS" panose="020B0604020202020204" pitchFamily="34" charset="-128"/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3132138" y="4437063"/>
            <a:ext cx="5616575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82880" tIns="0"/>
          <a:lstStyle>
            <a:lvl1pPr marL="36513">
              <a:tabLst>
                <a:tab pos="365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>
              <a:tabLst>
                <a:tab pos="365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>
              <a:tabLst>
                <a:tab pos="365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>
              <a:tabLst>
                <a:tab pos="365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>
              <a:tabLst>
                <a:tab pos="365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65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65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65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65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r" eaLnBrk="1" hangingPunct="1">
              <a:lnSpc>
                <a:spcPct val="70000"/>
              </a:lnSpc>
              <a:buSzPct val="80000"/>
            </a:pPr>
            <a:endParaRPr lang="ru-RU" altLang="ru-RU" sz="2000">
              <a:solidFill>
                <a:srgbClr val="000000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365125" y="531813"/>
            <a:ext cx="8026400" cy="58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ru-RU" alt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anose="020B0604020202020204" pitchFamily="34" charset="-128"/>
              </a:rPr>
              <a:t>На уроках использовались </a:t>
            </a:r>
            <a:r>
              <a:rPr lang="ru-RU" alt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anose="020B0604020202020204" pitchFamily="34" charset="-128"/>
              </a:rPr>
              <a:t>занимательные упражнения: логические цепочки, магический квадрат, задачи в стихах, головоломки, математические загадки, кроссворды, ребусы и т.п</a:t>
            </a:r>
            <a:r>
              <a:rPr lang="ru-RU" alt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anose="020B0604020202020204" pitchFamily="34" charset="-128"/>
              </a:rPr>
              <a:t>.</a:t>
            </a:r>
          </a:p>
          <a:p>
            <a:pPr algn="ctr" eaLnBrk="1" hangingPunct="1">
              <a:buSzPct val="100000"/>
              <a:defRPr/>
            </a:pPr>
            <a:r>
              <a:rPr lang="ru-RU" alt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anose="020B0604020202020204" pitchFamily="34" charset="-128"/>
              </a:rPr>
              <a:t>Сюжеты многих задач были с историческим содержанием и заимствованы из произведений детской литературы, а это способствовало установлению межпредметных связей и повышения интереса к математике. </a:t>
            </a:r>
            <a:endParaRPr lang="ru-RU" altLang="ru-RU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Unicode MS" panose="020B0604020202020204" pitchFamily="34" charset="-128"/>
            </a:endParaRPr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400" y="4008438"/>
            <a:ext cx="969963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4300" y="5594350"/>
            <a:ext cx="7016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5" name="Picture 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76363" y="5357813"/>
            <a:ext cx="957262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6" name="Picture 7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875" y="4284663"/>
            <a:ext cx="957263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7" name="Picture 8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60938" y="4284663"/>
            <a:ext cx="749300" cy="78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8" name="Picture 9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6688" y="4562475"/>
            <a:ext cx="1262062" cy="134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mtClean="0"/>
              <a:t>Обучение решению нестандартных задач </a:t>
            </a:r>
          </a:p>
        </p:txBody>
      </p:sp>
      <p:sp>
        <p:nvSpPr>
          <p:cNvPr id="2253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необходимо вызвать у учащихся интерес к решению той или иной задачи. Для этого надо тщательно отбирать интересные задачи. Это могут быть задачи-шутки, задачи-сказки, старинные задачи, превращения математические фокусы, отгадывание чисел и т.д;</a:t>
            </a:r>
          </a:p>
          <a:p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задачи не должны быть не слишком легкими, не очень трудными, так как, не решив задачу или не разобравшись в ее решении, предложенном учителем, школьники могут потерять веру в свои силы. В этом случае важно соблюсти меру помощи. Подсказка должна быть минимальной;</a:t>
            </a:r>
          </a:p>
          <a:p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работу по обучению решению нестандартных задач следует вести систематически.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i="1" smtClean="0"/>
              <a:t>Этапы решения задачи:</a:t>
            </a:r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ru-RU" altLang="ru-RU" smtClean="0"/>
              <a:t>анализ текста задачи;</a:t>
            </a:r>
          </a:p>
          <a:p>
            <a:r>
              <a:rPr lang="ru-RU" altLang="ru-RU" smtClean="0"/>
              <a:t>составление плана решения задачи;</a:t>
            </a:r>
          </a:p>
          <a:p>
            <a:r>
              <a:rPr lang="ru-RU" altLang="ru-RU" smtClean="0"/>
              <a:t>осуществление выработанного плана;</a:t>
            </a:r>
          </a:p>
          <a:p>
            <a:r>
              <a:rPr lang="ru-RU" altLang="ru-RU" smtClean="0"/>
              <a:t>исследование полученного решения.</a:t>
            </a:r>
          </a:p>
          <a:p>
            <a:endParaRPr lang="ru-RU" altLang="ru-RU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611188" y="2492375"/>
            <a:ext cx="8075612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успешности развития умения решать задачи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sz="2400" b="1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Уровни решения задач	Констатирующий этап	Контрольный этап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уровень (высокий)	                        –	                                34%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 уровень (средний)	                       66%	                         48%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III уровень (низкий)	                       33%	                         18%</a:t>
            </a:r>
          </a:p>
        </p:txBody>
      </p:sp>
      <p:sp>
        <p:nvSpPr>
          <p:cNvPr id="24579" name="TextBox 1"/>
          <p:cNvSpPr txBox="1">
            <a:spLocks noChangeArrowheads="1"/>
          </p:cNvSpPr>
          <p:nvPr/>
        </p:nvSpPr>
        <p:spPr bwMode="auto">
          <a:xfrm>
            <a:off x="755650" y="765175"/>
            <a:ext cx="78486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32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Прикладные аспекты формирования познавательных универсальных учебных действий у младших школьников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200" b="1" i="1" smtClean="0">
                <a:latin typeface="Times New Roman" pitchFamily="18" charset="0"/>
                <a:cs typeface="Times New Roman" pitchFamily="18" charset="0"/>
              </a:rPr>
              <a:t>Системы заданий (нестандартные логические задачи)</a:t>
            </a:r>
          </a:p>
        </p:txBody>
      </p:sp>
      <p:sp>
        <p:nvSpPr>
          <p:cNvPr id="2662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mtClean="0"/>
          </a:p>
        </p:txBody>
      </p:sp>
      <p:pic>
        <p:nvPicPr>
          <p:cNvPr id="26628" name="Рисунок 3" descr="C:\Users\Резеда\Desktop\labirint246_2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7225" y="2065338"/>
            <a:ext cx="3914775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Рисунок 4" descr="C:\Users\Резеда\Desktop\labirint246_1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9338" y="1855788"/>
            <a:ext cx="3648075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68313" y="549275"/>
            <a:ext cx="80264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defRPr/>
            </a:pPr>
            <a:r>
              <a:rPr lang="ru-RU" altLang="ru-RU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/>
            </a:r>
            <a:br>
              <a:rPr lang="ru-RU" altLang="ru-RU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</a:br>
            <a:r>
              <a:rPr lang="ru-RU" sz="2400" b="1" dirty="0"/>
              <a:t>Формирование познавательных универсальных </a:t>
            </a:r>
            <a:r>
              <a:rPr lang="ru-RU" sz="2400" b="1" dirty="0" smtClean="0"/>
              <a:t>учебных действий </a:t>
            </a:r>
            <a:r>
              <a:rPr lang="ru-RU" sz="2400" b="1" dirty="0"/>
              <a:t>у младших школьников</a:t>
            </a:r>
            <a:endParaRPr lang="ru-RU" sz="2400" dirty="0"/>
          </a:p>
          <a:p>
            <a:pPr algn="ctr" eaLnBrk="1" hangingPunct="1">
              <a:lnSpc>
                <a:spcPct val="70000"/>
              </a:lnSpc>
              <a:buSzPct val="80000"/>
              <a:defRPr/>
            </a:pPr>
            <a:r>
              <a:rPr lang="ru-RU" altLang="ru-RU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/>
            </a:r>
            <a:br>
              <a:rPr lang="ru-RU" altLang="ru-RU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</a:br>
            <a:r>
              <a:rPr lang="ru-RU" altLang="ru-RU" sz="2400" dirty="0" smtClean="0">
                <a:latin typeface="Arial Unicode MS" panose="020B0604020202020204" pitchFamily="34" charset="-128"/>
              </a:rPr>
              <a:t>Дубровских Ирина </a:t>
            </a:r>
            <a:r>
              <a:rPr lang="ru-RU" altLang="ru-RU" sz="2400" dirty="0">
                <a:latin typeface="Arial Unicode MS" panose="020B0604020202020204" pitchFamily="34" charset="-128"/>
              </a:rPr>
              <a:t>Владимировна</a:t>
            </a:r>
          </a:p>
          <a:p>
            <a:pPr algn="ctr">
              <a:defRPr/>
            </a:pPr>
            <a:endParaRPr lang="ru-RU" altLang="ru-RU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Unicode MS" panose="020B0604020202020204" pitchFamily="34" charset="-128"/>
            </a:endParaRP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3132138" y="4437063"/>
            <a:ext cx="5616575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82880" tIns="0"/>
          <a:lstStyle>
            <a:lvl1pPr marL="36513">
              <a:tabLst>
                <a:tab pos="365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>
              <a:tabLst>
                <a:tab pos="365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>
              <a:tabLst>
                <a:tab pos="365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>
              <a:tabLst>
                <a:tab pos="365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>
              <a:tabLst>
                <a:tab pos="365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65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65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65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65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r" eaLnBrk="1" hangingPunct="1">
              <a:lnSpc>
                <a:spcPct val="70000"/>
              </a:lnSpc>
              <a:buSzPct val="80000"/>
            </a:pPr>
            <a:endParaRPr lang="ru-RU" altLang="ru-RU" sz="2000">
              <a:solidFill>
                <a:srgbClr val="000000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1143000"/>
          </a:xfrm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99"/>
                    </a:gs>
                    <a:gs pos="50000">
                      <a:schemeClr val="bg1"/>
                    </a:gs>
                    <a:gs pos="100000">
                      <a:srgbClr val="FFFF99"/>
                    </a:gs>
                  </a:gsLst>
                  <a:lin ang="5400000" scaled="1"/>
                </a:gradFill>
              </a14:hiddenFill>
            </a:ext>
          </a:extLst>
        </p:spPr>
        <p:txBody>
          <a:bodyPr/>
          <a:lstStyle/>
          <a:p>
            <a:pPr>
              <a:defRPr/>
            </a:pPr>
            <a:r>
              <a:rPr lang="ru-RU" altLang="ru-RU">
                <a:solidFill>
                  <a:schemeClr val="hlink"/>
                </a:solidFill>
                <a:latin typeface="Monotype Corsiva" panose="03010101010201010101" pitchFamily="66" charset="0"/>
              </a:rPr>
              <a:t>Актуальность</a:t>
            </a:r>
            <a:r>
              <a:rPr lang="ru-RU" altLang="ru-RU"/>
              <a:t> </a:t>
            </a:r>
          </a:p>
        </p:txBody>
      </p:sp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250825" y="1557338"/>
            <a:ext cx="3097213" cy="304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4606097" algn="ctr" rotWithShape="0">
                    <a:srgbClr val="FFFF99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/>
              <a:t>объективная необходимость совершенствования учебной подготовки в аспекте овладения познавательной компетенцией</a:t>
            </a:r>
            <a:endParaRPr lang="ru-RU" altLang="ru-RU" sz="2400">
              <a:solidFill>
                <a:srgbClr val="0000FF"/>
              </a:solidFill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 rot="-2789911">
            <a:off x="5047457" y="3374231"/>
            <a:ext cx="435768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ru-RU" alt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Недостаточная разработанность методики формирования познавательных универсальных учебных действий</a:t>
            </a:r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1763713" y="4652963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 flipH="1">
            <a:off x="6659563" y="2349500"/>
            <a:ext cx="895350" cy="485775"/>
          </a:xfrm>
          <a:prstGeom prst="rightArrow">
            <a:avLst>
              <a:gd name="adj1" fmla="val 50000"/>
              <a:gd name="adj2" fmla="val 4607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10247" name="AutoShape 12"/>
          <p:cNvSpPr>
            <a:spLocks noChangeArrowheads="1"/>
          </p:cNvSpPr>
          <p:nvPr/>
        </p:nvSpPr>
        <p:spPr bwMode="auto">
          <a:xfrm>
            <a:off x="3132138" y="1052513"/>
            <a:ext cx="3382962" cy="4392612"/>
          </a:xfrm>
          <a:prstGeom prst="irregularSeal2">
            <a:avLst/>
          </a:prstGeom>
          <a:gradFill rotWithShape="1">
            <a:gsLst>
              <a:gs pos="0">
                <a:srgbClr val="FF8200"/>
              </a:gs>
              <a:gs pos="10001">
                <a:srgbClr val="FF0000"/>
              </a:gs>
              <a:gs pos="35001">
                <a:srgbClr val="BA0066"/>
              </a:gs>
              <a:gs pos="70000">
                <a:srgbClr val="66008F"/>
              </a:gs>
              <a:gs pos="100000">
                <a:srgbClr val="00008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 rot="-3303931">
            <a:off x="3024188" y="3032125"/>
            <a:ext cx="32432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>
                <a:solidFill>
                  <a:srgbClr val="FFFF99"/>
                </a:solidFill>
              </a:rPr>
              <a:t>противоречие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utoRev="1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utoRev="1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500" autoRev="1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500" autoRev="1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500" autoRev="1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1500" autoRev="1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1500" autoRev="1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500" autoRev="1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 animBg="1"/>
      <p:bldP spid="410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503238" y="4983163"/>
            <a:ext cx="8183562" cy="105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SzPct val="100000"/>
              <a:defRPr/>
            </a:pPr>
            <a:endParaRPr lang="ru-RU" altLang="ru-RU" sz="3600" b="1" smtClean="0">
              <a:solidFill>
                <a:srgbClr val="FF8D3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82880" tIns="9144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250"/>
              </a:spcBef>
              <a:buSzPct val="80000"/>
            </a:pPr>
            <a:endParaRPr lang="ru-RU" altLang="ru-RU" sz="280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spcBef>
                <a:spcPts val="250"/>
              </a:spcBef>
              <a:buSzPct val="80000"/>
            </a:pPr>
            <a:endParaRPr lang="ru-RU" altLang="ru-RU" sz="28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92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530225"/>
            <a:ext cx="8229600" cy="5707063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исследования: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процесс в начальной школе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исследования: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формирования познавательных универсальных учебных действий у младших школьников.</a:t>
            </a:r>
          </a:p>
          <a:p>
            <a:pPr eaLnBrk="1" hangingPunct="1">
              <a:defRPr/>
            </a:pPr>
            <a:r>
              <a:rPr lang="ru-RU" alt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исследования: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особенности формирования познавательных универсальных учебных действий у младших школьников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alt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из цели исследования, можно сформулировать следующие задачи:</a:t>
            </a:r>
          </a:p>
          <a:p>
            <a:pPr eaLnBrk="1" hangingPunct="1">
              <a:defRPr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психолого-педагогическую, </a:t>
            </a:r>
            <a:r>
              <a:rPr lang="ru-RU" altLang="ru-RU" sz="2000" dirty="0"/>
              <a:t>методическую литературу по данной проблеме;</a:t>
            </a:r>
          </a:p>
          <a:p>
            <a:pPr eaLnBrk="1" hangingPunct="1">
              <a:defRPr/>
            </a:pPr>
            <a:r>
              <a:rPr lang="ru-RU" altLang="ru-RU" sz="2000" dirty="0"/>
              <a:t>проанализировать передовой педагогический опыт и выявить педагогические условия формирования познавательных универсальных учебных действий младших школьников в урочной деятельности;</a:t>
            </a:r>
          </a:p>
          <a:p>
            <a:pPr eaLnBrk="1" hangingPunct="1">
              <a:defRPr/>
            </a:pPr>
            <a:r>
              <a:rPr lang="ru-RU" altLang="ru-RU" sz="2000" dirty="0"/>
              <a:t>определить диагностические методики по определению уровня сформированности познавательных универсальных учебных действий у младших школьников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832475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развития универсальных учебных  действий разработана на основе системно-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деятельностного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подхода (Л. С. Выготский, А. Н. Леонтьев, П. Я. Гальперин, Д. Б.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Эльконин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В. В. Давыдов, А. Г.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Асмолов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группой авторов: А. Г.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Асмоловым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Г. В.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Бурменской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И. А. Володарской, О. А.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Карабановой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Н. Г.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Салминой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С. В. Молчановым под руководством А. Г.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Асмолова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исследования:</a:t>
            </a:r>
          </a:p>
          <a:p>
            <a:pPr algn="just"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теоретический анализ психолого-педагогической и методической литературы по теме исследования;</a:t>
            </a:r>
          </a:p>
          <a:p>
            <a:pPr algn="just"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передового педагогического опыта;</a:t>
            </a:r>
          </a:p>
          <a:p>
            <a:pPr algn="just"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 познавательных универсальных учебных действий у младших школьников;</a:t>
            </a:r>
          </a:p>
          <a:p>
            <a:pPr algn="just"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результатов диагностировани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я.</a:t>
            </a:r>
          </a:p>
          <a:p>
            <a:pPr marL="0" indent="0" algn="just">
              <a:buFont typeface="Wingdings" pitchFamily="2" charset="2"/>
              <a:buNone/>
              <a:defRPr/>
            </a:pP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2900363"/>
          </a:xfrm>
        </p:spPr>
        <p:txBody>
          <a:bodyPr/>
          <a:lstStyle/>
          <a:p>
            <a:pPr algn="just"/>
            <a:r>
              <a:rPr lang="ru-RU" altLang="ru-RU" sz="2800" b="1" i="1" smtClean="0">
                <a:latin typeface="Times New Roman" pitchFamily="18" charset="0"/>
                <a:cs typeface="Times New Roman" pitchFamily="18" charset="0"/>
              </a:rPr>
              <a:t>Познавательные УУД- </a:t>
            </a:r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совокупность обобщённых действий учащегося, а также связанных с ними умений и навыков учебной работы, обеспечивающих способность субъектов к самостоятельному усвоению новых знаний, умений и компетентностей, к сознательному и активному присвоению нового социального опыта, к саморазвитию и самосовершенствованию (ФГОС)</a:t>
            </a:r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>
          <a:xfrm>
            <a:off x="457200" y="3644900"/>
            <a:ext cx="8229600" cy="2222500"/>
          </a:xfrm>
        </p:spPr>
        <p:txBody>
          <a:bodyPr anchor="ctr"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ru-RU" altLang="ru-RU" b="1" i="1" u="sng" dirty="0" smtClean="0">
                <a:latin typeface="Times New Roman" pitchFamily="18" charset="0"/>
                <a:cs typeface="Times New Roman" pitchFamily="18" charset="0"/>
              </a:rPr>
              <a:t>Познавательные УУД:</a:t>
            </a:r>
          </a:p>
          <a:p>
            <a:pPr>
              <a:defRPr/>
            </a:pP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общеучебные универсальные действия;</a:t>
            </a:r>
          </a:p>
          <a:p>
            <a:pPr>
              <a:defRPr/>
            </a:pP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 логические универсальные действия;</a:t>
            </a:r>
          </a:p>
          <a:p>
            <a:pPr>
              <a:defRPr/>
            </a:pP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 постановка и решение проблемы</a:t>
            </a:r>
            <a:r>
              <a:rPr lang="ru-RU" altLang="ru-RU" dirty="0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457200" y="692150"/>
            <a:ext cx="8229600" cy="543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82880" tIns="91440"/>
          <a:lstStyle>
            <a:lvl1pPr marL="260350" indent="-260350">
              <a:tabLst>
                <a:tab pos="260350" algn="l"/>
                <a:tab pos="708025" algn="l"/>
                <a:tab pos="1157288" algn="l"/>
                <a:tab pos="1606550" algn="l"/>
                <a:tab pos="2055813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  <a:tab pos="924401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>
              <a:tabLst>
                <a:tab pos="260350" algn="l"/>
                <a:tab pos="708025" algn="l"/>
                <a:tab pos="1157288" algn="l"/>
                <a:tab pos="1606550" algn="l"/>
                <a:tab pos="2055813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  <a:tab pos="924401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>
              <a:tabLst>
                <a:tab pos="260350" algn="l"/>
                <a:tab pos="708025" algn="l"/>
                <a:tab pos="1157288" algn="l"/>
                <a:tab pos="1606550" algn="l"/>
                <a:tab pos="2055813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  <a:tab pos="924401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>
              <a:tabLst>
                <a:tab pos="260350" algn="l"/>
                <a:tab pos="708025" algn="l"/>
                <a:tab pos="1157288" algn="l"/>
                <a:tab pos="1606550" algn="l"/>
                <a:tab pos="2055813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  <a:tab pos="924401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>
              <a:tabLst>
                <a:tab pos="260350" algn="l"/>
                <a:tab pos="708025" algn="l"/>
                <a:tab pos="1157288" algn="l"/>
                <a:tab pos="1606550" algn="l"/>
                <a:tab pos="2055813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  <a:tab pos="924401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0350" algn="l"/>
                <a:tab pos="708025" algn="l"/>
                <a:tab pos="1157288" algn="l"/>
                <a:tab pos="1606550" algn="l"/>
                <a:tab pos="2055813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  <a:tab pos="924401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0350" algn="l"/>
                <a:tab pos="708025" algn="l"/>
                <a:tab pos="1157288" algn="l"/>
                <a:tab pos="1606550" algn="l"/>
                <a:tab pos="2055813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  <a:tab pos="924401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0350" algn="l"/>
                <a:tab pos="708025" algn="l"/>
                <a:tab pos="1157288" algn="l"/>
                <a:tab pos="1606550" algn="l"/>
                <a:tab pos="2055813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  <a:tab pos="924401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0350" algn="l"/>
                <a:tab pos="708025" algn="l"/>
                <a:tab pos="1157288" algn="l"/>
                <a:tab pos="1606550" algn="l"/>
                <a:tab pos="2055813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  <a:tab pos="924401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8" charset="2"/>
              <a:buNone/>
            </a:pPr>
            <a:endParaRPr lang="ru-RU" altLang="ru-RU" sz="280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spcBef>
                <a:spcPts val="250"/>
              </a:spcBef>
              <a:buSzPct val="80000"/>
            </a:pPr>
            <a:endParaRPr lang="ru-RU" altLang="ru-RU" sz="28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578850" cy="668338"/>
          </a:xfrm>
        </p:spPr>
        <p:txBody>
          <a:bodyPr/>
          <a:lstStyle/>
          <a:p>
            <a:pPr algn="ctr" eaLnBrk="1" hangingPunct="1"/>
            <a:r>
              <a:rPr lang="ru-RU" altLang="ru-RU" sz="2400" b="1" i="1" smtClean="0"/>
              <a:t>Функции универсальных учебных действий:</a:t>
            </a:r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856662" cy="5473700"/>
          </a:xfrm>
        </p:spPr>
        <p:txBody>
          <a:bodyPr/>
          <a:lstStyle/>
          <a:p>
            <a:pPr>
              <a:defRPr/>
            </a:pPr>
            <a:r>
              <a:rPr lang="ru-RU" sz="2000" dirty="0" smtClean="0"/>
              <a:t>обеспечение </a:t>
            </a:r>
            <a:r>
              <a:rPr lang="ru-RU" sz="2000" dirty="0"/>
              <a:t>возможностей учащегося самостоятельно осуществлять деятельность учения, ставить учебные цели, искать и использовать необходимые средства и способы их достижения, контролировать и оценивать процесс и результаты деятельности; </a:t>
            </a:r>
          </a:p>
          <a:p>
            <a:pPr>
              <a:defRPr/>
            </a:pPr>
            <a:r>
              <a:rPr lang="ru-RU" sz="2000" dirty="0" smtClean="0"/>
              <a:t>создание </a:t>
            </a:r>
            <a:r>
              <a:rPr lang="ru-RU" sz="2000" dirty="0"/>
              <a:t>условий для гармоничного развития личности и ее самореализации на основе готовности к непрерывному образованию; обеспечение успешного усвоения знаний, формирования умений, навыков и компетентностей в любой предметной </a:t>
            </a:r>
            <a:r>
              <a:rPr lang="ru-RU" sz="2000" dirty="0" smtClean="0"/>
              <a:t>области;</a:t>
            </a:r>
            <a:endParaRPr lang="ru-RU" sz="2000" dirty="0"/>
          </a:p>
          <a:p>
            <a:pPr>
              <a:defRPr/>
            </a:pPr>
            <a:r>
              <a:rPr lang="ru-RU" sz="2000" dirty="0" smtClean="0"/>
              <a:t>обеспечение </a:t>
            </a:r>
            <a:r>
              <a:rPr lang="ru-RU" sz="2000" dirty="0"/>
              <a:t>целостности общекультурного, личностного и познавательного развития и саморазвития личности; </a:t>
            </a:r>
          </a:p>
          <a:p>
            <a:pPr>
              <a:defRPr/>
            </a:pPr>
            <a:r>
              <a:rPr lang="ru-RU" sz="2000" dirty="0" smtClean="0"/>
              <a:t>обеспечение </a:t>
            </a:r>
            <a:r>
              <a:rPr lang="ru-RU" sz="2000" dirty="0"/>
              <a:t>преемственности всех ступеней образовательного процесса; </a:t>
            </a:r>
          </a:p>
          <a:p>
            <a:pPr>
              <a:defRPr/>
            </a:pPr>
            <a:r>
              <a:rPr lang="ru-RU" sz="2000" dirty="0" smtClean="0"/>
              <a:t>основа </a:t>
            </a:r>
            <a:r>
              <a:rPr lang="ru-RU" sz="2000" dirty="0"/>
              <a:t>организации и регуляции любой деятельности учащегося независимо от ее специально–предметного содержания;</a:t>
            </a:r>
          </a:p>
          <a:p>
            <a:pPr>
              <a:defRPr/>
            </a:pPr>
            <a:r>
              <a:rPr lang="ru-RU" sz="2000" dirty="0" smtClean="0"/>
              <a:t>обеспечивают </a:t>
            </a:r>
            <a:r>
              <a:rPr lang="ru-RU" sz="2000" dirty="0"/>
              <a:t>этапы усвоения учебного содержания и формирования психологических способностей учащегося.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ru-RU" sz="2400" dirty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2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395288" y="476250"/>
            <a:ext cx="8229600" cy="1371600"/>
          </a:xfrm>
        </p:spPr>
        <p:txBody>
          <a:bodyPr/>
          <a:lstStyle/>
          <a:p>
            <a:pPr algn="ctr"/>
            <a:r>
              <a:rPr lang="ru-RU" altLang="ru-RU" sz="3200" b="1" i="1" smtClean="0">
                <a:latin typeface="Times New Roman" pitchFamily="18" charset="0"/>
                <a:cs typeface="Times New Roman" pitchFamily="18" charset="0"/>
              </a:rPr>
              <a:t>Исследование проводилось в три этапа:</a:t>
            </a:r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2160588"/>
          </a:xfrm>
        </p:spPr>
        <p:txBody>
          <a:bodyPr/>
          <a:lstStyle/>
          <a:p>
            <a:pPr>
              <a:defRPr/>
            </a:pPr>
            <a:r>
              <a:rPr lang="ru-RU" alt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констатирующий этап (2 класс, конец учебного года) – первоначальное диагностирование у младших школьников уровня сформированности познавательных УУД;</a:t>
            </a:r>
          </a:p>
          <a:p>
            <a:pPr>
              <a:defRPr/>
            </a:pPr>
            <a:r>
              <a:rPr lang="ru-RU" alt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формирующий этап (3-4 класс) – разработка методики формирования познавательных УУД посредством решения логических задач;</a:t>
            </a:r>
          </a:p>
          <a:p>
            <a:pPr>
              <a:defRPr/>
            </a:pPr>
            <a:r>
              <a:rPr lang="ru-RU" alt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контрольный этап (4 класс) – повторная диагностика уровня сформированности познавательных УУД.</a:t>
            </a:r>
          </a:p>
          <a:p>
            <a:pPr>
              <a:defRPr/>
            </a:pPr>
            <a:endParaRPr lang="ru-RU" alt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ru-RU" alt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исследования школьников по способу решения 22 предложенных задач. (</a:t>
            </a:r>
            <a:r>
              <a:rPr lang="ru-RU" alt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А.З.Зак</a:t>
            </a:r>
            <a:r>
              <a:rPr lang="ru-RU" alt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200" b="1" smtClean="0">
                <a:latin typeface="Times New Roman" pitchFamily="18" charset="0"/>
                <a:cs typeface="Times New Roman" pitchFamily="18" charset="0"/>
              </a:rPr>
              <a:t>В исследовании уровня решать задачи были выделены три уровня:</a:t>
            </a:r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000" b="1" i="1" smtClean="0">
                <a:latin typeface="Times New Roman" pitchFamily="18" charset="0"/>
                <a:cs typeface="Times New Roman" pitchFamily="18" charset="0"/>
              </a:rPr>
              <a:t>Высокий: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(решены 10 задач) умение анализировать условия задачи, достаточное развитие умения действовать во внутреннем плане, относительно хорошее развитие действия анализа и синтеза, умение выделять структурную общность задач.</a:t>
            </a:r>
          </a:p>
          <a:p>
            <a:r>
              <a:rPr lang="ru-RU" altLang="ru-RU" sz="2000" b="1" i="1" smtClean="0">
                <a:latin typeface="Times New Roman" pitchFamily="18" charset="0"/>
                <a:cs typeface="Times New Roman" pitchFamily="18" charset="0"/>
              </a:rPr>
              <a:t>Средний: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(решены 1–4 задачи) недостаточное развитие умения анализировать условие задачи, действие на основе впечатления от условия, действие анализа и синтеза и умение действовать во внутреннем плане развиты в минимальной степени, неумение выделять структурную общность задач.</a:t>
            </a:r>
          </a:p>
          <a:p>
            <a:r>
              <a:rPr lang="ru-RU" altLang="ru-RU" sz="2000" b="1" i="1" smtClean="0">
                <a:latin typeface="Times New Roman" pitchFamily="18" charset="0"/>
                <a:cs typeface="Times New Roman" pitchFamily="18" charset="0"/>
              </a:rPr>
              <a:t>Низкий: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(решена 1 задача) не умеет анализировать условие задачи, действовать во внутреннем плане, действия анализа и синтеза не развиты, структурную общность задач не выделяет.</a:t>
            </a:r>
          </a:p>
          <a:p>
            <a:endParaRPr lang="ru-RU" altLang="ru-R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mtClean="0"/>
              <a:t>Констатирующий этап показал следующие результаты: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defRPr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высокий уровень – нет;</a:t>
            </a:r>
          </a:p>
          <a:p>
            <a:pPr algn="ctr">
              <a:defRPr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средний уровень – 66 %;</a:t>
            </a:r>
          </a:p>
          <a:p>
            <a:pPr algn="ctr">
              <a:defRPr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низкий уровень – 33%</a:t>
            </a:r>
          </a:p>
          <a:p>
            <a:pPr marL="0" indent="0" algn="ctr">
              <a:buFont typeface="Wingdings" pitchFamily="2" charset="2"/>
              <a:buNone/>
              <a:defRPr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Verdana"/>
        <a:ea typeface="Microsoft YaHei"/>
        <a:cs typeface=""/>
      </a:majorFont>
      <a:minorFont>
        <a:latin typeface="Verdana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Verdana"/>
        <a:ea typeface="Microsoft YaHei"/>
        <a:cs typeface=""/>
      </a:majorFont>
      <a:minorFont>
        <a:latin typeface="Verdana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Verdana"/>
        <a:ea typeface="Microsoft YaHei"/>
        <a:cs typeface=""/>
      </a:majorFont>
      <a:minorFont>
        <a:latin typeface="Verdana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Verdana"/>
        <a:ea typeface="Microsoft YaHei"/>
        <a:cs typeface=""/>
      </a:majorFont>
      <a:minorFont>
        <a:latin typeface="Verdana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</TotalTime>
  <Words>826</Words>
  <Application>Microsoft Office PowerPoint</Application>
  <PresentationFormat>Экран (4:3)</PresentationFormat>
  <Paragraphs>66</Paragraphs>
  <Slides>15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15</vt:i4>
      </vt:variant>
    </vt:vector>
  </HeadingPairs>
  <TitlesOfParts>
    <vt:vector size="29" baseType="lpstr">
      <vt:lpstr>Arial</vt:lpstr>
      <vt:lpstr>Microsoft YaHei</vt:lpstr>
      <vt:lpstr>Verdana</vt:lpstr>
      <vt:lpstr>Times New Roman</vt:lpstr>
      <vt:lpstr>Wingdings</vt:lpstr>
      <vt:lpstr>Arial Black</vt:lpstr>
      <vt:lpstr>Arial Unicode MS</vt:lpstr>
      <vt:lpstr>Monotype Corsiva</vt:lpstr>
      <vt:lpstr>Wingdings 2</vt:lpstr>
      <vt:lpstr>Оформление по умолчанию</vt:lpstr>
      <vt:lpstr>1_Оформление по умолчанию</vt:lpstr>
      <vt:lpstr>2_Оформление по умолчанию</vt:lpstr>
      <vt:lpstr>3_Оформление по умолчанию</vt:lpstr>
      <vt:lpstr>Пиксел</vt:lpstr>
      <vt:lpstr>Презентация PowerPoint</vt:lpstr>
      <vt:lpstr>Актуальность </vt:lpstr>
      <vt:lpstr>Презентация PowerPoint</vt:lpstr>
      <vt:lpstr>Презентация PowerPoint</vt:lpstr>
      <vt:lpstr>Познавательные УУД- совокупность обобщённых действий учащегося, а также связанных с ними умений и навыков учебной работы, обеспечивающих способность субъектов к самостоятельному усвоению новых знаний, умений и компетентностей, к сознательному и активному присвоению нового социального опыта, к саморазвитию и самосовершенствованию (ФГОС)</vt:lpstr>
      <vt:lpstr>Функции универсальных учебных действий:</vt:lpstr>
      <vt:lpstr>Исследование проводилось в три этапа:</vt:lpstr>
      <vt:lpstr>В исследовании уровня решать задачи были выделены три уровня:</vt:lpstr>
      <vt:lpstr>Констатирующий этап показал следующие результаты:</vt:lpstr>
      <vt:lpstr>Презентация PowerPoint</vt:lpstr>
      <vt:lpstr>Обучение решению нестандартных задач </vt:lpstr>
      <vt:lpstr>Этапы решения задачи:</vt:lpstr>
      <vt:lpstr>Презентация PowerPoint</vt:lpstr>
      <vt:lpstr>Системы заданий (нестандартные логические задачи)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Повышение эффективности управления персоналом на основе системы материального стимулирования</dc:title>
  <dc:creator>Олег</dc:creator>
  <cp:lastModifiedBy>Павел А.Сафронов</cp:lastModifiedBy>
  <cp:revision>55</cp:revision>
  <cp:lastPrinted>1601-01-01T00:00:00Z</cp:lastPrinted>
  <dcterms:created xsi:type="dcterms:W3CDTF">2013-10-19T10:38:17Z</dcterms:created>
  <dcterms:modified xsi:type="dcterms:W3CDTF">2018-05-08T07:44:18Z</dcterms:modified>
</cp:coreProperties>
</file>