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363" r:id="rId3"/>
    <p:sldId id="359" r:id="rId4"/>
    <p:sldId id="361" r:id="rId5"/>
    <p:sldId id="360" r:id="rId6"/>
    <p:sldId id="364" r:id="rId7"/>
    <p:sldId id="386" r:id="rId8"/>
    <p:sldId id="366" r:id="rId9"/>
    <p:sldId id="367" r:id="rId10"/>
    <p:sldId id="368" r:id="rId11"/>
    <p:sldId id="365" r:id="rId12"/>
    <p:sldId id="370" r:id="rId13"/>
    <p:sldId id="371" r:id="rId14"/>
    <p:sldId id="369" r:id="rId15"/>
    <p:sldId id="387" r:id="rId16"/>
    <p:sldId id="374" r:id="rId17"/>
    <p:sldId id="375" r:id="rId18"/>
    <p:sldId id="373" r:id="rId19"/>
    <p:sldId id="372" r:id="rId20"/>
    <p:sldId id="380" r:id="rId21"/>
    <p:sldId id="381" r:id="rId22"/>
    <p:sldId id="382" r:id="rId23"/>
    <p:sldId id="376" r:id="rId24"/>
    <p:sldId id="383" r:id="rId25"/>
    <p:sldId id="384" r:id="rId26"/>
    <p:sldId id="385" r:id="rId27"/>
    <p:sldId id="378" r:id="rId28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ADCC7-DAB0-4C46-A8FF-A605BB3A0A84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A8BA6-2BA8-47EF-AAE2-68194099D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354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8033F-ED9B-4601-9156-87F712151354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0385D-F6B7-40DB-AF2A-C2F4B704FF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84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BC3EE08-2F81-4A77-83F6-5C29CD3E2172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1C47FE-4E16-4DFF-87D5-EFA2E1DB3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EE08-2F81-4A77-83F6-5C29CD3E2172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47FE-4E16-4DFF-87D5-EFA2E1DB3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BC3EE08-2F81-4A77-83F6-5C29CD3E2172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F1C47FE-4E16-4DFF-87D5-EFA2E1DB3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EE08-2F81-4A77-83F6-5C29CD3E2172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1C47FE-4E16-4DFF-87D5-EFA2E1DB3D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EE08-2F81-4A77-83F6-5C29CD3E2172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F1C47FE-4E16-4DFF-87D5-EFA2E1DB3D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BC3EE08-2F81-4A77-83F6-5C29CD3E2172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F1C47FE-4E16-4DFF-87D5-EFA2E1DB3D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BC3EE08-2F81-4A77-83F6-5C29CD3E2172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F1C47FE-4E16-4DFF-87D5-EFA2E1DB3D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EE08-2F81-4A77-83F6-5C29CD3E2172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1C47FE-4E16-4DFF-87D5-EFA2E1DB3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EE08-2F81-4A77-83F6-5C29CD3E2172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1C47FE-4E16-4DFF-87D5-EFA2E1DB3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EE08-2F81-4A77-83F6-5C29CD3E2172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1C47FE-4E16-4DFF-87D5-EFA2E1DB3D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BC3EE08-2F81-4A77-83F6-5C29CD3E2172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F1C47FE-4E16-4DFF-87D5-EFA2E1DB3D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BC3EE08-2F81-4A77-83F6-5C29CD3E2172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F1C47FE-4E16-4DFF-87D5-EFA2E1DB3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780928"/>
            <a:ext cx="8006863" cy="2808312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Использование ресурсов</a:t>
            </a:r>
            <a:br>
              <a:rPr lang="ru-RU" sz="26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</a:br>
            <a:r>
              <a:rPr lang="ru-RU" sz="26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Российского движения школьников,</a:t>
            </a:r>
            <a:br>
              <a:rPr lang="ru-RU" sz="26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</a:br>
            <a:r>
              <a:rPr lang="ru-RU" sz="26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научного общества учащихся, волонтёрского и лидерского движений в проектировании и реализации дополнительных общеобразовательных программ</a:t>
            </a:r>
            <a:endParaRPr lang="ru-RU" altLang="ru-RU" sz="2600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6000768"/>
            <a:ext cx="6215106" cy="685800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sz="1800" b="1" dirty="0">
                <a:solidFill>
                  <a:srgbClr val="002060"/>
                </a:solidFill>
                <a:latin typeface="Calibri" pitchFamily="34" charset="0"/>
              </a:rPr>
              <a:t>Задорин Константин Сергеевич,</a:t>
            </a:r>
          </a:p>
          <a:p>
            <a:pPr algn="r"/>
            <a:r>
              <a:rPr lang="ru-RU" sz="1800" b="1" dirty="0">
                <a:solidFill>
                  <a:srgbClr val="002060"/>
                </a:solidFill>
                <a:latin typeface="Calibri" pitchFamily="34" charset="0"/>
              </a:rPr>
              <a:t>доцент кафедры воспитания и дополнительного образования ЧИППКРО </a:t>
            </a:r>
          </a:p>
        </p:txBody>
      </p:sp>
      <p:pic>
        <p:nvPicPr>
          <p:cNvPr id="5" name="Рисунок 10" descr="G:\3 = Р_Д_Ш\logo.png"/>
          <p:cNvPicPr>
            <a:picLocks noChangeAspect="1" noChangeArrowheads="1"/>
          </p:cNvPicPr>
          <p:nvPr/>
        </p:nvPicPr>
        <p:blipFill>
          <a:blip r:embed="rId2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052" y="692696"/>
            <a:ext cx="1595668" cy="177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2360" y="753957"/>
            <a:ext cx="1871608" cy="17092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448" y="764703"/>
            <a:ext cx="1642768" cy="16489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9885" y="620687"/>
            <a:ext cx="1928579" cy="19285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Лидерское движение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54657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Научное общество учащихся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8" y="1552855"/>
            <a:ext cx="8964488" cy="497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ÐÐ°ÑÑÐ¸Ð½ÐºÐ¸ Ð¿Ð¾ Ð·Ð°Ð¿ÑÐ¾ÑÑ Ð½Ð°ÑÑÐ½Ð¾Ðµ ÑÐ¾Ñ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8692211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8" name="Picture 4" descr="G:\ВЕБИНАР 16.10.18\123d-design-robotic-arm-lucy-liu-1255x7761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60648"/>
            <a:ext cx="5944337" cy="4510806"/>
          </a:xfrm>
          <a:prstGeom prst="rect">
            <a:avLst/>
          </a:prstGeom>
          <a:noFill/>
        </p:spPr>
      </p:pic>
      <p:pic>
        <p:nvPicPr>
          <p:cNvPr id="26629" name="Picture 5" descr="G:\ВЕБИНАР 16.10.18\3d-печат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049" y="4005064"/>
            <a:ext cx="5519087" cy="2629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919792" cy="413305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x-none" sz="2600" b="1" dirty="0">
                <a:cs typeface="Times New Roman" pitchFamily="18" charset="0"/>
              </a:rPr>
              <a:t>тренинги социальной компетентности</a:t>
            </a:r>
            <a:r>
              <a:rPr lang="x-none" sz="2600" dirty="0">
                <a:cs typeface="Times New Roman" pitchFamily="18" charset="0"/>
              </a:rPr>
              <a:t>, позволяющие сформировать позитивное мировосприятие, уверенность в своих силах, способность формулировать собственные интересы</a:t>
            </a:r>
            <a:r>
              <a:rPr lang="ru-RU" sz="2600" dirty="0">
                <a:cs typeface="Times New Roman" pitchFamily="18" charset="0"/>
              </a:rPr>
              <a:t>;</a:t>
            </a:r>
          </a:p>
          <a:p>
            <a:pPr algn="just"/>
            <a:r>
              <a:rPr lang="x-none" sz="2600" b="1" dirty="0">
                <a:cs typeface="Times New Roman" pitchFamily="18" charset="0"/>
              </a:rPr>
              <a:t>деятельностные лаборатории, </a:t>
            </a:r>
            <a:r>
              <a:rPr lang="x-none" sz="2600" dirty="0">
                <a:cs typeface="Times New Roman" pitchFamily="18" charset="0"/>
              </a:rPr>
              <a:t>посвящённые основным современным практикам, позволяющие школьникам освоить их «азы» и включиться в их реализацию на </a:t>
            </a:r>
            <a:r>
              <a:rPr lang="ru-RU" sz="2600" dirty="0">
                <a:cs typeface="Times New Roman" pitchFamily="18" charset="0"/>
              </a:rPr>
              <a:t>более </a:t>
            </a:r>
            <a:r>
              <a:rPr lang="x-none" sz="2600" dirty="0">
                <a:cs typeface="Times New Roman" pitchFamily="18" charset="0"/>
              </a:rPr>
              <a:t>высоком уровне своих способностей и компетенций;</a:t>
            </a:r>
            <a:endParaRPr lang="ru-RU" sz="2600" dirty="0">
              <a:cs typeface="Times New Roman" pitchFamily="18" charset="0"/>
            </a:endParaRPr>
          </a:p>
          <a:p>
            <a:pPr algn="just"/>
            <a:r>
              <a:rPr lang="x-none" sz="2600" b="1" dirty="0">
                <a:cs typeface="Times New Roman" pitchFamily="18" charset="0"/>
              </a:rPr>
              <a:t>система проектно-образовательных игр</a:t>
            </a:r>
            <a:r>
              <a:rPr lang="x-none" sz="2600" dirty="0">
                <a:cs typeface="Times New Roman" pitchFamily="18" charset="0"/>
              </a:rPr>
              <a:t>, посвящённых социальному творчеству и формирующих у школьников деятельностную установку</a:t>
            </a:r>
            <a:r>
              <a:rPr lang="ru-RU" sz="2600" dirty="0">
                <a:cs typeface="Times New Roman" pitchFamily="18" charset="0"/>
              </a:rPr>
              <a:t>;</a:t>
            </a:r>
          </a:p>
          <a:p>
            <a:pPr algn="just"/>
            <a:r>
              <a:rPr lang="x-none" sz="2600" b="1" dirty="0">
                <a:cs typeface="Times New Roman" pitchFamily="18" charset="0"/>
              </a:rPr>
              <a:t>культурно-просветительские программы</a:t>
            </a:r>
            <a:r>
              <a:rPr lang="x-none" sz="2600" dirty="0">
                <a:cs typeface="Times New Roman" pitchFamily="18" charset="0"/>
              </a:rPr>
              <a:t>, рассчитанные на детей разного возраста, реализуемые в виде системы интенсивных </a:t>
            </a:r>
            <a:r>
              <a:rPr lang="x-none" sz="2600">
                <a:cs typeface="Times New Roman" pitchFamily="18" charset="0"/>
              </a:rPr>
              <a:t>образовательных </a:t>
            </a:r>
            <a:r>
              <a:rPr lang="ru-RU" sz="2600" dirty="0">
                <a:cs typeface="Times New Roman" pitchFamily="18" charset="0"/>
              </a:rPr>
              <a:t>блоков</a:t>
            </a:r>
            <a:r>
              <a:rPr lang="x-none" sz="2600">
                <a:cs typeface="Times New Roman" pitchFamily="18" charset="0"/>
              </a:rPr>
              <a:t>, </a:t>
            </a:r>
            <a:r>
              <a:rPr lang="ru-RU" sz="2600" dirty="0">
                <a:cs typeface="Times New Roman" pitchFamily="18" charset="0"/>
              </a:rPr>
              <a:t>мастерских</a:t>
            </a:r>
            <a:r>
              <a:rPr lang="x-none" sz="2600" dirty="0">
                <a:cs typeface="Times New Roman" pitchFamily="18" charset="0"/>
              </a:rPr>
              <a:t>, краткосрочных </a:t>
            </a:r>
            <a:r>
              <a:rPr lang="x-none" sz="2600">
                <a:cs typeface="Times New Roman" pitchFamily="18" charset="0"/>
              </a:rPr>
              <a:t>погружений </a:t>
            </a:r>
            <a:r>
              <a:rPr lang="ru-RU" sz="2600" dirty="0">
                <a:cs typeface="Times New Roman" pitchFamily="18" charset="0"/>
              </a:rPr>
              <a:t>модульного </a:t>
            </a:r>
            <a:r>
              <a:rPr lang="x-none" sz="2600">
                <a:cs typeface="Times New Roman" pitchFamily="18" charset="0"/>
              </a:rPr>
              <a:t>типа</a:t>
            </a:r>
            <a:r>
              <a:rPr lang="ru-RU" sz="2600" dirty="0"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Проект доступного дополнительного образования для детей</a:t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https://ipk74.ru/pddod/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861" y="1556792"/>
            <a:ext cx="8248261" cy="512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58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Ознакомительная программа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«Спешите делать добро» (фрагмент)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12706"/>
              </p:ext>
            </p:extLst>
          </p:nvPr>
        </p:nvGraphicFramePr>
        <p:xfrm>
          <a:off x="619544" y="1892173"/>
          <a:ext cx="6224876" cy="444121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62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9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7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4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6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6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Ознакомительный модуль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6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Понятие о волонтерской (добровольческой) деятельности, социальной инициативе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3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 развития волонтерских (добровольческих) движений. Волонтерское движение в России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6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Технологии организации волонтерской деятельности и привлечения волонтеров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Технология социального проектирования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над социальным проектом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945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Базовая программа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«Волонтерская (добровольческая) деятельность» (фрагмент)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675026"/>
              </p:ext>
            </p:extLst>
          </p:nvPr>
        </p:nvGraphicFramePr>
        <p:xfrm>
          <a:off x="467544" y="1556792"/>
          <a:ext cx="3384376" cy="4876036"/>
        </p:xfrm>
        <a:graphic>
          <a:graphicData uri="http://schemas.openxmlformats.org/drawingml/2006/table">
            <a:tbl>
              <a:tblPr firstRow="1" firstCol="1" bandRow="1"/>
              <a:tblGrid>
                <a:gridCol w="278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3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3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7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2002">
                <a:tc gridSpan="5">
                  <a:txBody>
                    <a:bodyPr/>
                    <a:lstStyle/>
                    <a:p>
                      <a:pPr indent="-38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Раздел 1. «Волонтерская (добровольческая деятельность)»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8006">
                <a:tc>
                  <a:txBody>
                    <a:bodyPr/>
                    <a:lstStyle/>
                    <a:p>
                      <a:pPr indent="-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Введение. Понятие о волонтерской (добровольческой) деятельности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2009">
                <a:tc>
                  <a:txBody>
                    <a:bodyPr/>
                    <a:lstStyle/>
                    <a:p>
                      <a:pPr indent="-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История развития волонтерских (добровольческих) движений и опыт волонтерской деятельности за рубежом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005">
                <a:tc>
                  <a:txBody>
                    <a:bodyPr/>
                    <a:lstStyle/>
                    <a:p>
                      <a:pPr indent="-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Волонтёрство (добровольчество) как вид деятельности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003">
                <a:tc>
                  <a:txBody>
                    <a:bodyPr/>
                    <a:lstStyle/>
                    <a:p>
                      <a:pPr indent="-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Волонтерское движение в России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005">
                <a:tc>
                  <a:txBody>
                    <a:bodyPr/>
                    <a:lstStyle/>
                    <a:p>
                      <a:pPr indent="-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Современные волонтерские проекты в России и странах мира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8006">
                <a:tc>
                  <a:txBody>
                    <a:bodyPr/>
                    <a:lstStyle/>
                    <a:p>
                      <a:pPr indent="-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Законодательная и нормативно-правовая база волонтерской деятельности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263508"/>
              </p:ext>
            </p:extLst>
          </p:nvPr>
        </p:nvGraphicFramePr>
        <p:xfrm>
          <a:off x="3851920" y="1556793"/>
          <a:ext cx="5112567" cy="4923588"/>
        </p:xfrm>
        <a:graphic>
          <a:graphicData uri="http://schemas.openxmlformats.org/drawingml/2006/table">
            <a:tbl>
              <a:tblPr firstRow="1" firstCol="1" bandRow="1"/>
              <a:tblGrid>
                <a:gridCol w="328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9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9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4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57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37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9504">
                <a:tc gridSpan="7">
                  <a:txBody>
                    <a:bodyPr/>
                    <a:lstStyle/>
                    <a:p>
                      <a:pPr indent="-38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Раздел 1. «Команда. Командообразование»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0642">
                <a:tc>
                  <a:txBody>
                    <a:bodyPr/>
                    <a:lstStyle/>
                    <a:p>
                      <a:pPr indent="-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Группа и команда: основные понятия, сущность, назначение команд в проекте</a:t>
                      </a: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indent="-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творческая работа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504">
                <a:tc>
                  <a:txBody>
                    <a:bodyPr/>
                    <a:lstStyle/>
                    <a:p>
                      <a:pPr indent="-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Виды команд</a:t>
                      </a: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0642">
                <a:tc>
                  <a:txBody>
                    <a:bodyPr/>
                    <a:lstStyle/>
                    <a:p>
                      <a:pPr indent="-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Оценка эффективности проектных команд и проблемы управления ими</a:t>
                      </a: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9866">
                <a:tc>
                  <a:txBody>
                    <a:bodyPr/>
                    <a:lstStyle/>
                    <a:p>
                      <a:pPr indent="-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Сущность и психологические особенности командообразования</a:t>
                      </a: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6384">
                <a:tc>
                  <a:txBody>
                    <a:bodyPr/>
                    <a:lstStyle/>
                    <a:p>
                      <a:pPr indent="-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Планирование деятельности команды</a:t>
                      </a: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208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Специализированная программа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«Событийное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волонтёрство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технология игры» (фрагмент)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873555"/>
              </p:ext>
            </p:extLst>
          </p:nvPr>
        </p:nvGraphicFramePr>
        <p:xfrm>
          <a:off x="683568" y="1772815"/>
          <a:ext cx="6984775" cy="4594789"/>
        </p:xfrm>
        <a:graphic>
          <a:graphicData uri="http://schemas.openxmlformats.org/drawingml/2006/table">
            <a:tbl>
              <a:tblPr firstRow="1" firstCol="1" bandRow="1"/>
              <a:tblGrid>
                <a:gridCol w="634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5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0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7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35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31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57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7297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Специализированный модуль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529">
                <a:tc>
                  <a:txBody>
                    <a:bodyPr/>
                    <a:lstStyle/>
                    <a:p>
                      <a:pPr marL="311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Технология разработки и реализации игровой программы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Игровая практика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1373">
                <a:tc>
                  <a:txBody>
                    <a:bodyPr/>
                    <a:lstStyle/>
                    <a:p>
                      <a:pPr marL="311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Жанровое многообразие игровых программ. Формы и способы организации игровой деятельности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1373">
                <a:tc>
                  <a:txBody>
                    <a:bodyPr/>
                    <a:lstStyle/>
                    <a:p>
                      <a:pPr marL="311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Планирование сценарного хода программы: основные правила и распространенные ошибки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1373">
                <a:tc>
                  <a:txBody>
                    <a:bodyPr/>
                    <a:lstStyle/>
                    <a:p>
                      <a:pPr marL="311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Ролевое участие в реализации игровой программы. Сценическая и игровая этика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1373">
                <a:tc>
                  <a:txBody>
                    <a:bodyPr/>
                    <a:lstStyle/>
                    <a:p>
                      <a:pPr marL="311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Техническое и музыкальное обеспечение реализации игровой программы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509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Ознакомительная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программа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«Развитие лидерства» (фрагмент)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539694"/>
              </p:ext>
            </p:extLst>
          </p:nvPr>
        </p:nvGraphicFramePr>
        <p:xfrm>
          <a:off x="612648" y="1556790"/>
          <a:ext cx="7271720" cy="5112566"/>
        </p:xfrm>
        <a:graphic>
          <a:graphicData uri="http://schemas.openxmlformats.org/drawingml/2006/table">
            <a:tbl>
              <a:tblPr firstRow="1" firstCol="1" bandRow="1"/>
              <a:tblGrid>
                <a:gridCol w="635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1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0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4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69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Ознакомительный модуль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ЛИДЕРСТВО КАК ОБРАЗ ЖИЗНИ И ПРОСТРАНСТВА САМОРЕАЛИЗАЦИИ ЧЕЛОВЕКА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Ценности современного лидерства.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 горжусь – я россиянин!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Человек культуры, культурный человек…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Государственная молодежная политика.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САМОРАЗВИТИЕ ЛИДЕРА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Мечты и планы. Жизненные цели. Цели деятельности.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Тренинг постановки целей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Тайм-менеджмент.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Анкетирование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Планирование.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Самоанализ. Рефлексия.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7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Общение и коммуникативные навыки лидера. Принципы эффективного общения.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8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Ораторское мастерство.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Творческий отчёт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9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Имидж лидера.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9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ИНСТРУМЕНТЫ ЛИДЕРА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8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развития коллектива к командообразованию: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8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4.1.1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Формы организации людей: группа, коллектив, команда.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9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4.1.2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Коллективное самоуправление.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47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4.1.3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Методы принятия коллективного решения.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Дневник саморазвития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3" marR="46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4470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1556792"/>
            <a:ext cx="6336704" cy="501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73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Базовая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программа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«Вектор» (фрагмент)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1700808"/>
          <a:ext cx="7992889" cy="3758006"/>
        </p:xfrm>
        <a:graphic>
          <a:graphicData uri="http://schemas.openxmlformats.org/drawingml/2006/table">
            <a:tbl>
              <a:tblPr/>
              <a:tblGrid>
                <a:gridCol w="610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2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3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7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228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75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Введение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1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Что такое ученическое самоуправление?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89535"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31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Ученическое самоуправление как часть государственно-общественного управления образовательной организацией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5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Работа в группе и технологии личной эффективности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1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2.1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Технологии командообразования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1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2.2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Методика групповой работы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5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2.3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Лидерство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27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2.4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Навыки принятия управленческих решений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Базовая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программа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«Вектор» (фрагмент)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60" y="1628800"/>
          <a:ext cx="6096000" cy="4032450"/>
        </p:xfrm>
        <a:graphic>
          <a:graphicData uri="http://schemas.openxmlformats.org/drawingml/2006/table">
            <a:tbl>
              <a:tblPr/>
              <a:tblGrid>
                <a:gridCol w="1991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2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0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4025">
                <a:tc gridSpan="5"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Работа в группе и технологии личной эффективности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050"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Технологии командообразования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050"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Методика групповой работы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025"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Лидерство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050"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Навыки принятия управленческих решений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050"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Прикладная конфликтология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Методика конструктивного (эффективного) общения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025"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Тайм-менеджмент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050"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Организация публичных мероприятий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8050"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Игропрактика и игровые технологии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Базовая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программа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«Вектор» (фрагмент)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5576" y="1628800"/>
          <a:ext cx="6480721" cy="4896544"/>
        </p:xfrm>
        <a:graphic>
          <a:graphicData uri="http://schemas.openxmlformats.org/drawingml/2006/table">
            <a:tbl>
              <a:tblPr/>
              <a:tblGrid>
                <a:gridCol w="2331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6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95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8846">
                <a:tc gridSpan="5"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Основы управления информацией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539"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Виртуальное пространство ученического самоуправления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Работа в рамках социально-психологического тренинга.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539"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Презентация деятельности ученического самоуправления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693"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Основы ораторского искусства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846">
                <a:tc gridSpan="5"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Технологии работы ученического самоуправления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539"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Структура и модели ученического самоуправления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Организация мастерской «Как стать лидером»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4233"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Технологии организации выборов представителей образовательной организации в МСУС АМР «Вектор»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5385"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Способы учета общественного мнения ученической общественности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Творческий зачет «Банк социальных инициатив»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693"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Лестница взаимодействия ученического актива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8846">
                <a:tc gridSpan="5"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Основы социального проектирования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5385">
                <a:tc>
                  <a:txBody>
                    <a:bodyPr/>
                    <a:lstStyle/>
                    <a:p>
                      <a:pPr indent="-635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Что такое социальное проектирование?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Тестирование по пройденному материалу.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09" marR="4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Специализированная программа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«Школа ораторского мастерства «Глаголь»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(фрагмент)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481178"/>
              </p:ext>
            </p:extLst>
          </p:nvPr>
        </p:nvGraphicFramePr>
        <p:xfrm>
          <a:off x="971600" y="1549750"/>
          <a:ext cx="7272809" cy="4759571"/>
        </p:xfrm>
        <a:graphic>
          <a:graphicData uri="http://schemas.openxmlformats.org/drawingml/2006/table">
            <a:tbl>
              <a:tblPr firstRow="1" firstCol="1" bandRow="1"/>
              <a:tblGrid>
                <a:gridCol w="740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7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21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32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448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-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разделов и  тем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часов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аттестации, 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контроля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теория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практика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Ораторское мастерство-как наука убеждать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Тестовая работа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истории развития ораторского мастерства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Самостоятельная работа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5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Приемы убеждения и убеждающие воздействия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Проверочная работа по индивидуальным заданиям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Невербальные средства оратора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Тестовая работа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 оратора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Творческая презентация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и проведение деловых бесед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Творческая презентация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Публичная речь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Творческая презентация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Речевые средства оратора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Тестовая работа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8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Ораторский турнир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Творческая презентация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357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Интегрированная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программа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ЧеМодАН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(фрагмент)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60" y="1628800"/>
          <a:ext cx="5400600" cy="4896547"/>
        </p:xfrm>
        <a:graphic>
          <a:graphicData uri="http://schemas.openxmlformats.org/drawingml/2006/table">
            <a:tbl>
              <a:tblPr/>
              <a:tblGrid>
                <a:gridCol w="3348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2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1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Блок №1.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Лидер = Я+МЫ+ОНИ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Определение лидерской позиции «Кто Я?»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Ценности, которые ты выбираешь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Ученическое самоуправление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Роль лидерства в УСУ: лидер и команда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5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Блок №2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Игра - дело серьезное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. Игровая деятельность. Как организовать игру. Роль игры в коллективе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3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Виды игр: игры на знакомство; игры – настройщики; игры на выявление лидеров; игры на установление контакта и сплочение; игры с залом, кричалки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Виды игр: интеллектуальные игры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Виды игр: сюжетно-ролевые игры; игры на доверие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Культура национальной игры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1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Настольные национальные игры. Создание и изготовление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1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Настольные национальные игры. Практическое обучение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5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Уличные национальные игры.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875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Блок №3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Психология общения.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Как правильно организовать общение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2534816" cy="2154560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</a:rPr>
              <a:t>Главный механизм – значимая деятельность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124200" y="1628800"/>
            <a:ext cx="5696272" cy="4536504"/>
          </a:xfrm>
        </p:spPr>
        <p:txBody>
          <a:bodyPr wrap="square" anchor="t"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/>
              <a:t>воспроизводить жизненные ситуации, опираться на детские впечатления повседневной жизни;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/>
              <a:t>вызывать личную заинтересованность ребенка и понимание им социальной значимости результатов своей деятельности;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/>
              <a:t>предлагать ребенку активное действие, связанное с планированием деятельности, обсуждением различных вариантов участия, с ответственностью, с самоконтролем и оценкой;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/>
              <a:t>предполагать взаимопомощь, вызывать потребность в сотрудничестве.</a:t>
            </a:r>
          </a:p>
          <a:p>
            <a:endParaRPr lang="ru-RU" sz="18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Планируемые результаты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611560" y="1556792"/>
            <a:ext cx="7992888" cy="485313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1) развитие социальной сферы личности (основное обогащение происходит за счет появления новых социальных представлений, освоения элементарных социально-нравственных понятий);</a:t>
            </a:r>
          </a:p>
          <a:p>
            <a:pPr algn="just"/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2) рост стремления к социально-нравственной самореализации через желание совершать социально значимые поступки;</a:t>
            </a:r>
          </a:p>
          <a:p>
            <a:pPr algn="just"/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3) расширение круга эмоционально окрашенных социальных отношений ребенка с окружающими;</a:t>
            </a:r>
          </a:p>
          <a:p>
            <a:pPr algn="just"/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4) обогащение компетенций, освоение навыков самостоятельной творческой деятельности.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780928"/>
            <a:ext cx="8006863" cy="2808312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Использование ресурсов</a:t>
            </a:r>
            <a:br>
              <a:rPr lang="ru-RU" sz="26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</a:br>
            <a:r>
              <a:rPr lang="ru-RU" sz="26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Российского движения школьников,</a:t>
            </a:r>
            <a:br>
              <a:rPr lang="ru-RU" sz="26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</a:br>
            <a:r>
              <a:rPr lang="ru-RU" sz="26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научного общества учащихся, волонтёрского и лидерского движений в проектировании и реализации дополнительных общеобразовательных программ</a:t>
            </a:r>
            <a:endParaRPr lang="ru-RU" altLang="ru-RU" sz="2600" b="1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Рисунок 10" descr="G:\3 = Р_Д_Ш\logo.png"/>
          <p:cNvPicPr>
            <a:picLocks noChangeAspect="1" noChangeArrowheads="1"/>
          </p:cNvPicPr>
          <p:nvPr/>
        </p:nvPicPr>
        <p:blipFill>
          <a:blip r:embed="rId2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052" y="692696"/>
            <a:ext cx="1595668" cy="177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2360" y="753957"/>
            <a:ext cx="1871608" cy="17092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448" y="764703"/>
            <a:ext cx="1642768" cy="16489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9885" y="620687"/>
            <a:ext cx="1928579" cy="192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33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«Российское движение школьников»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219200"/>
            <a:ext cx="730669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74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556792"/>
            <a:ext cx="8787417" cy="432048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404664"/>
            <a:ext cx="8568952" cy="7521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«Российское движение школьников»</a:t>
            </a:r>
          </a:p>
        </p:txBody>
      </p:sp>
    </p:spTree>
    <p:extLst>
      <p:ext uri="{BB962C8B-B14F-4D97-AF65-F5344CB8AC3E}">
        <p14:creationId xmlns:p14="http://schemas.microsoft.com/office/powerpoint/2010/main" val="276545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8864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Общеобразовательная организация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988840"/>
            <a:ext cx="7128792" cy="411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65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Молодежь выбирает РДШ!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033" y="2741819"/>
            <a:ext cx="4215951" cy="28478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2741819"/>
            <a:ext cx="4267253" cy="284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71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5944"/>
            <a:ext cx="9144000" cy="4706112"/>
          </a:xfrm>
          <a:prstGeom prst="rect">
            <a:avLst/>
          </a:prstGeom>
        </p:spPr>
      </p:pic>
      <p:sp useBgFill="1">
        <p:nvSpPr>
          <p:cNvPr id="5" name="Прямоугольник 4"/>
          <p:cNvSpPr/>
          <p:nvPr/>
        </p:nvSpPr>
        <p:spPr>
          <a:xfrm>
            <a:off x="0" y="1075944"/>
            <a:ext cx="35638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2060"/>
                </a:solidFill>
              </a:rPr>
              <a:t>Схема взаимодействия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3637727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Волонтёрское движение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024" y="1578651"/>
            <a:ext cx="8461448" cy="494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Событийное волонтёрство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547778"/>
            <a:ext cx="8461448" cy="504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2065</TotalTime>
  <Words>1167</Words>
  <Application>Microsoft Office PowerPoint</Application>
  <PresentationFormat>Экран (4:3)</PresentationFormat>
  <Paragraphs>524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Book Antiqua</vt:lpstr>
      <vt:lpstr>Calibri</vt:lpstr>
      <vt:lpstr>Times New Roman</vt:lpstr>
      <vt:lpstr>Tw Cen MT</vt:lpstr>
      <vt:lpstr>Wingdings</vt:lpstr>
      <vt:lpstr>Wingdings 2</vt:lpstr>
      <vt:lpstr>Обычная</vt:lpstr>
      <vt:lpstr>Использование ресурсов Российского движения школьников, научного общества учащихся, волонтёрского и лидерского движений в проектировании и реализации дополнительных общеобразовательных программ</vt:lpstr>
      <vt:lpstr>Презентация PowerPoint</vt:lpstr>
      <vt:lpstr>«Российское движение школьников»</vt:lpstr>
      <vt:lpstr>Презентация PowerPoint</vt:lpstr>
      <vt:lpstr>Общеобразовательная организация</vt:lpstr>
      <vt:lpstr>Молодежь выбирает РДШ!</vt:lpstr>
      <vt:lpstr>Презентация PowerPoint</vt:lpstr>
      <vt:lpstr>Волонтёрское движение</vt:lpstr>
      <vt:lpstr>Событийное волонтёрство</vt:lpstr>
      <vt:lpstr>Лидерское движение</vt:lpstr>
      <vt:lpstr>Научное общество учащихся</vt:lpstr>
      <vt:lpstr>Презентация PowerPoint</vt:lpstr>
      <vt:lpstr>Презентация PowerPoint</vt:lpstr>
      <vt:lpstr>Презентация PowerPoint</vt:lpstr>
      <vt:lpstr>Проект доступного дополнительного образования для детей https://ipk74.ru/pddod/</vt:lpstr>
      <vt:lpstr>Ознакомительная программа «Спешите делать добро» (фрагмент)</vt:lpstr>
      <vt:lpstr>Базовая программа «Волонтерская (добровольческая) деятельность» (фрагмент)</vt:lpstr>
      <vt:lpstr>Специализированная программа «Событийное волонтёрство и технология игры» (фрагмент)</vt:lpstr>
      <vt:lpstr>Ознакомительная программа «Развитие лидерства» (фрагмент)</vt:lpstr>
      <vt:lpstr>Базовая программа «Вектор» (фрагмент)</vt:lpstr>
      <vt:lpstr>Базовая программа «Вектор» (фрагмент)</vt:lpstr>
      <vt:lpstr>Базовая программа «Вектор» (фрагмент)</vt:lpstr>
      <vt:lpstr>Специализированная программа «Школа ораторского мастерства «Глаголь» (фрагмент)</vt:lpstr>
      <vt:lpstr>Интегрированная программа «ЧеМодАН» (фрагмент)</vt:lpstr>
      <vt:lpstr>Главный механизм – значимая деятельность</vt:lpstr>
      <vt:lpstr>Планируемые результаты</vt:lpstr>
      <vt:lpstr>Использование ресурсов Российского движения школьников, научного общества учащихся, волонтёрского и лидерского движений в проектировании и реализации дополнительных общеобразовательных программ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педагогические технологии   Информационно-коммуникационные технологии</dc:title>
  <dc:creator>K</dc:creator>
  <cp:lastModifiedBy>Pavel A. Safronov</cp:lastModifiedBy>
  <cp:revision>235</cp:revision>
  <cp:lastPrinted>2018-12-07T05:11:59Z</cp:lastPrinted>
  <dcterms:created xsi:type="dcterms:W3CDTF">2017-10-15T17:20:03Z</dcterms:created>
  <dcterms:modified xsi:type="dcterms:W3CDTF">2018-12-10T20:03:13Z</dcterms:modified>
</cp:coreProperties>
</file>