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65"/>
  </p:notesMasterIdLst>
  <p:sldIdLst>
    <p:sldId id="256" r:id="rId2"/>
    <p:sldId id="280" r:id="rId3"/>
    <p:sldId id="281" r:id="rId4"/>
    <p:sldId id="338" r:id="rId5"/>
    <p:sldId id="339" r:id="rId6"/>
    <p:sldId id="282" r:id="rId7"/>
    <p:sldId id="358" r:id="rId8"/>
    <p:sldId id="283" r:id="rId9"/>
    <p:sldId id="312" r:id="rId10"/>
    <p:sldId id="313" r:id="rId11"/>
    <p:sldId id="322" r:id="rId12"/>
    <p:sldId id="341" r:id="rId13"/>
    <p:sldId id="340" r:id="rId14"/>
    <p:sldId id="352" r:id="rId15"/>
    <p:sldId id="323" r:id="rId16"/>
    <p:sldId id="342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53" r:id="rId28"/>
    <p:sldId id="354" r:id="rId29"/>
    <p:sldId id="355" r:id="rId30"/>
    <p:sldId id="356" r:id="rId31"/>
    <p:sldId id="357" r:id="rId32"/>
    <p:sldId id="343" r:id="rId33"/>
    <p:sldId id="321" r:id="rId34"/>
    <p:sldId id="310" r:id="rId35"/>
    <p:sldId id="349" r:id="rId36"/>
    <p:sldId id="348" r:id="rId37"/>
    <p:sldId id="350" r:id="rId38"/>
    <p:sldId id="258" r:id="rId39"/>
    <p:sldId id="311" r:id="rId40"/>
    <p:sldId id="314" r:id="rId41"/>
    <p:sldId id="345" r:id="rId42"/>
    <p:sldId id="346" r:id="rId43"/>
    <p:sldId id="347" r:id="rId44"/>
    <p:sldId id="344" r:id="rId45"/>
    <p:sldId id="315" r:id="rId46"/>
    <p:sldId id="316" r:id="rId47"/>
    <p:sldId id="334" r:id="rId48"/>
    <p:sldId id="259" r:id="rId49"/>
    <p:sldId id="317" r:id="rId50"/>
    <p:sldId id="318" r:id="rId51"/>
    <p:sldId id="319" r:id="rId52"/>
    <p:sldId id="320" r:id="rId53"/>
    <p:sldId id="351" r:id="rId54"/>
    <p:sldId id="337" r:id="rId55"/>
    <p:sldId id="335" r:id="rId56"/>
    <p:sldId id="336" r:id="rId57"/>
    <p:sldId id="292" r:id="rId58"/>
    <p:sldId id="293" r:id="rId59"/>
    <p:sldId id="304" r:id="rId60"/>
    <p:sldId id="305" r:id="rId61"/>
    <p:sldId id="306" r:id="rId62"/>
    <p:sldId id="307" r:id="rId63"/>
    <p:sldId id="308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7" autoAdjust="0"/>
    <p:restoredTop sz="86400" autoAdjust="0"/>
  </p:normalViewPr>
  <p:slideViewPr>
    <p:cSldViewPr>
      <p:cViewPr varScale="1">
        <p:scale>
          <a:sx n="70" d="100"/>
          <a:sy n="70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52D8F-D3B1-472B-BC66-FC453854A25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028704-B7AB-4D8F-B639-896243FFAB4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Компоненты интонации</a:t>
          </a:r>
          <a:endParaRPr lang="ru-RU" b="1" dirty="0"/>
        </a:p>
      </dgm:t>
    </dgm:pt>
    <dgm:pt modelId="{EC523BBB-1E13-477D-99FD-F50E65AFEC64}" type="parTrans" cxnId="{093B4C93-3099-4573-A5E2-D7B922A610BB}">
      <dgm:prSet/>
      <dgm:spPr/>
      <dgm:t>
        <a:bodyPr/>
        <a:lstStyle/>
        <a:p>
          <a:endParaRPr lang="ru-RU"/>
        </a:p>
      </dgm:t>
    </dgm:pt>
    <dgm:pt modelId="{E578B119-DFEE-4003-8F2D-A079AA4BDBCD}" type="sibTrans" cxnId="{093B4C93-3099-4573-A5E2-D7B922A610BB}">
      <dgm:prSet/>
      <dgm:spPr/>
      <dgm:t>
        <a:bodyPr/>
        <a:lstStyle/>
        <a:p>
          <a:endParaRPr lang="ru-RU"/>
        </a:p>
      </dgm:t>
    </dgm:pt>
    <dgm:pt modelId="{B9263FF3-B1F3-4C7C-9182-BACA14EB7FF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Логическое ударение</a:t>
          </a:r>
          <a:endParaRPr lang="ru-RU" b="1" dirty="0"/>
        </a:p>
      </dgm:t>
    </dgm:pt>
    <dgm:pt modelId="{08F62CF8-8D8A-43F2-B2A9-10E11836134A}" type="parTrans" cxnId="{8826793E-20CA-4F69-A54A-8B1F702A96D0}">
      <dgm:prSet/>
      <dgm:spPr/>
      <dgm:t>
        <a:bodyPr/>
        <a:lstStyle/>
        <a:p>
          <a:endParaRPr lang="ru-RU"/>
        </a:p>
      </dgm:t>
    </dgm:pt>
    <dgm:pt modelId="{747E647C-2AA4-48FB-8F8B-E66812B6078A}" type="sibTrans" cxnId="{8826793E-20CA-4F69-A54A-8B1F702A96D0}">
      <dgm:prSet/>
      <dgm:spPr/>
      <dgm:t>
        <a:bodyPr/>
        <a:lstStyle/>
        <a:p>
          <a:endParaRPr lang="ru-RU"/>
        </a:p>
      </dgm:t>
    </dgm:pt>
    <dgm:pt modelId="{5C3237AC-1FBF-45E5-ABE1-897C357E2E3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Мелодика</a:t>
          </a:r>
          <a:endParaRPr lang="ru-RU" b="1" dirty="0"/>
        </a:p>
      </dgm:t>
    </dgm:pt>
    <dgm:pt modelId="{86DBFDC2-6CA5-4783-9191-B05D1EF82C34}" type="parTrans" cxnId="{E5EC1393-5ADA-4E15-90D3-679067B28B32}">
      <dgm:prSet/>
      <dgm:spPr/>
      <dgm:t>
        <a:bodyPr/>
        <a:lstStyle/>
        <a:p>
          <a:endParaRPr lang="ru-RU"/>
        </a:p>
      </dgm:t>
    </dgm:pt>
    <dgm:pt modelId="{74A44C8F-8668-4C83-A7D5-1D385E2DB921}" type="sibTrans" cxnId="{E5EC1393-5ADA-4E15-90D3-679067B28B32}">
      <dgm:prSet/>
      <dgm:spPr/>
      <dgm:t>
        <a:bodyPr/>
        <a:lstStyle/>
        <a:p>
          <a:endParaRPr lang="ru-RU"/>
        </a:p>
      </dgm:t>
    </dgm:pt>
    <dgm:pt modelId="{63FF02D2-BB57-49A8-A581-4B44D0067B3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Паузы</a:t>
          </a:r>
          <a:r>
            <a:rPr lang="ru-RU" dirty="0" smtClean="0"/>
            <a:t> </a:t>
          </a:r>
          <a:endParaRPr lang="ru-RU" dirty="0"/>
        </a:p>
      </dgm:t>
    </dgm:pt>
    <dgm:pt modelId="{13775083-99D2-4EFC-BA5B-ADDF4684A497}" type="parTrans" cxnId="{01796D4C-7CBA-4527-BDB4-BF8C2135BA9F}">
      <dgm:prSet/>
      <dgm:spPr/>
      <dgm:t>
        <a:bodyPr/>
        <a:lstStyle/>
        <a:p>
          <a:endParaRPr lang="ru-RU"/>
        </a:p>
      </dgm:t>
    </dgm:pt>
    <dgm:pt modelId="{78FBEDC1-841F-4E55-9598-A06A85C56F81}" type="sibTrans" cxnId="{01796D4C-7CBA-4527-BDB4-BF8C2135BA9F}">
      <dgm:prSet/>
      <dgm:spPr/>
      <dgm:t>
        <a:bodyPr/>
        <a:lstStyle/>
        <a:p>
          <a:endParaRPr lang="ru-RU"/>
        </a:p>
      </dgm:t>
    </dgm:pt>
    <dgm:pt modelId="{11E7BB95-8B7A-4C22-AAAB-9DE20CA73D1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Темп речи</a:t>
          </a:r>
          <a:endParaRPr lang="ru-RU" b="1" dirty="0"/>
        </a:p>
      </dgm:t>
    </dgm:pt>
    <dgm:pt modelId="{B61FB1AE-35B2-46D2-8B7C-CD7D3A439EE4}" type="parTrans" cxnId="{1D3A8B3C-3ADE-465D-A41D-96282B87BC57}">
      <dgm:prSet/>
      <dgm:spPr/>
      <dgm:t>
        <a:bodyPr/>
        <a:lstStyle/>
        <a:p>
          <a:endParaRPr lang="ru-RU"/>
        </a:p>
      </dgm:t>
    </dgm:pt>
    <dgm:pt modelId="{2D11927B-174A-4AA4-AA06-2E8AC8143947}" type="sibTrans" cxnId="{1D3A8B3C-3ADE-465D-A41D-96282B87BC57}">
      <dgm:prSet/>
      <dgm:spPr/>
      <dgm:t>
        <a:bodyPr/>
        <a:lstStyle/>
        <a:p>
          <a:endParaRPr lang="ru-RU"/>
        </a:p>
      </dgm:t>
    </dgm:pt>
    <dgm:pt modelId="{A634DE27-95B5-4419-8048-47560F85E005}" type="pres">
      <dgm:prSet presAssocID="{9B752D8F-D3B1-472B-BC66-FC453854A2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BFDA50-1E1A-4CDD-A946-D0DC89C189AF}" type="pres">
      <dgm:prSet presAssocID="{5F028704-B7AB-4D8F-B639-896243FFAB4C}" presName="hierRoot1" presStyleCnt="0"/>
      <dgm:spPr/>
    </dgm:pt>
    <dgm:pt modelId="{A7DC6FE2-0531-4993-A66D-0BD1499F5833}" type="pres">
      <dgm:prSet presAssocID="{5F028704-B7AB-4D8F-B639-896243FFAB4C}" presName="composite" presStyleCnt="0"/>
      <dgm:spPr/>
    </dgm:pt>
    <dgm:pt modelId="{055AF762-EBB1-4823-8FFE-85828963B1DF}" type="pres">
      <dgm:prSet presAssocID="{5F028704-B7AB-4D8F-B639-896243FFAB4C}" presName="background" presStyleLbl="node0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21AAFB7-CC1F-4D50-A6A9-CF55D458F1D3}" type="pres">
      <dgm:prSet presAssocID="{5F028704-B7AB-4D8F-B639-896243FFAB4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0BC8E-6B29-4DAB-94D1-A3D63817A73E}" type="pres">
      <dgm:prSet presAssocID="{5F028704-B7AB-4D8F-B639-896243FFAB4C}" presName="hierChild2" presStyleCnt="0"/>
      <dgm:spPr/>
    </dgm:pt>
    <dgm:pt modelId="{19887DEB-B0F9-42B4-BCF7-72A3F2389E10}" type="pres">
      <dgm:prSet presAssocID="{08F62CF8-8D8A-43F2-B2A9-10E11836134A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AF842ED-B449-4D47-82D1-A1C9CF75ED7E}" type="pres">
      <dgm:prSet presAssocID="{B9263FF3-B1F3-4C7C-9182-BACA14EB7FF7}" presName="hierRoot2" presStyleCnt="0"/>
      <dgm:spPr/>
    </dgm:pt>
    <dgm:pt modelId="{26E49727-851A-4212-A0CE-588B51E20CB6}" type="pres">
      <dgm:prSet presAssocID="{B9263FF3-B1F3-4C7C-9182-BACA14EB7FF7}" presName="composite2" presStyleCnt="0"/>
      <dgm:spPr/>
    </dgm:pt>
    <dgm:pt modelId="{F7E6C5E8-1E8D-4179-BFAA-B5D1588DF4D4}" type="pres">
      <dgm:prSet presAssocID="{B9263FF3-B1F3-4C7C-9182-BACA14EB7FF7}" presName="background2" presStyleLbl="node2" presStyleIdx="0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4FCE1F1-8F3E-4E4B-AACC-28912332B8E5}" type="pres">
      <dgm:prSet presAssocID="{B9263FF3-B1F3-4C7C-9182-BACA14EB7FF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AE424-DE33-4231-AB95-8BD69B7202FB}" type="pres">
      <dgm:prSet presAssocID="{B9263FF3-B1F3-4C7C-9182-BACA14EB7FF7}" presName="hierChild3" presStyleCnt="0"/>
      <dgm:spPr/>
    </dgm:pt>
    <dgm:pt modelId="{1B99E8EE-FAAF-4B32-9550-299292C5DBE1}" type="pres">
      <dgm:prSet presAssocID="{86DBFDC2-6CA5-4783-9191-B05D1EF82C3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507D3E7-2135-488C-9CBF-1235E90965F1}" type="pres">
      <dgm:prSet presAssocID="{5C3237AC-1FBF-45E5-ABE1-897C357E2E37}" presName="hierRoot2" presStyleCnt="0"/>
      <dgm:spPr/>
    </dgm:pt>
    <dgm:pt modelId="{5985D312-3A7B-45D6-976B-2E5047E43F4A}" type="pres">
      <dgm:prSet presAssocID="{5C3237AC-1FBF-45E5-ABE1-897C357E2E37}" presName="composite2" presStyleCnt="0"/>
      <dgm:spPr/>
    </dgm:pt>
    <dgm:pt modelId="{A190627A-1B1A-46C6-8100-071A422D2D8F}" type="pres">
      <dgm:prSet presAssocID="{5C3237AC-1FBF-45E5-ABE1-897C357E2E37}" presName="background2" presStyleLbl="node2" presStyleIdx="1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F463732-65BF-42EB-ADA6-FFA2773E1D1D}" type="pres">
      <dgm:prSet presAssocID="{5C3237AC-1FBF-45E5-ABE1-897C357E2E3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67032-1189-4EC3-9236-EF276F5D8244}" type="pres">
      <dgm:prSet presAssocID="{5C3237AC-1FBF-45E5-ABE1-897C357E2E37}" presName="hierChild3" presStyleCnt="0"/>
      <dgm:spPr/>
    </dgm:pt>
    <dgm:pt modelId="{A025F7E6-4866-4854-9F0D-7D2219460108}" type="pres">
      <dgm:prSet presAssocID="{13775083-99D2-4EFC-BA5B-ADDF4684A49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5733E00-5CC0-4B47-8684-F4FFEFD37F22}" type="pres">
      <dgm:prSet presAssocID="{63FF02D2-BB57-49A8-A581-4B44D0067B31}" presName="hierRoot2" presStyleCnt="0"/>
      <dgm:spPr/>
    </dgm:pt>
    <dgm:pt modelId="{970E8442-23E5-4AB5-8165-A890684EF00C}" type="pres">
      <dgm:prSet presAssocID="{63FF02D2-BB57-49A8-A581-4B44D0067B31}" presName="composite2" presStyleCnt="0"/>
      <dgm:spPr/>
    </dgm:pt>
    <dgm:pt modelId="{C9044011-B259-4BDC-B9E0-3ED86308FABE}" type="pres">
      <dgm:prSet presAssocID="{63FF02D2-BB57-49A8-A581-4B44D0067B31}" presName="background2" presStyleLbl="node2" presStyleIdx="2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4521232-A76E-4811-B844-5314267D1422}" type="pres">
      <dgm:prSet presAssocID="{63FF02D2-BB57-49A8-A581-4B44D0067B31}" presName="text2" presStyleLbl="fgAcc2" presStyleIdx="2" presStyleCnt="4" custLinFactNeighborX="1569" custLinFactNeighborY="4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D8C8FB-E284-4AE1-9E50-0110C541BF69}" type="pres">
      <dgm:prSet presAssocID="{63FF02D2-BB57-49A8-A581-4B44D0067B31}" presName="hierChild3" presStyleCnt="0"/>
      <dgm:spPr/>
    </dgm:pt>
    <dgm:pt modelId="{A16AB793-A138-4073-96C7-19990CCFF0E4}" type="pres">
      <dgm:prSet presAssocID="{B61FB1AE-35B2-46D2-8B7C-CD7D3A439E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0BE5B58D-B746-4AC0-9A68-DB3DA970F686}" type="pres">
      <dgm:prSet presAssocID="{11E7BB95-8B7A-4C22-AAAB-9DE20CA73D1B}" presName="hierRoot2" presStyleCnt="0"/>
      <dgm:spPr/>
    </dgm:pt>
    <dgm:pt modelId="{736AB9F0-1AF5-4A6A-913E-8C1AB11BCE3A}" type="pres">
      <dgm:prSet presAssocID="{11E7BB95-8B7A-4C22-AAAB-9DE20CA73D1B}" presName="composite2" presStyleCnt="0"/>
      <dgm:spPr/>
    </dgm:pt>
    <dgm:pt modelId="{6BBE73DC-D459-4528-86D5-A2EFFE2C9257}" type="pres">
      <dgm:prSet presAssocID="{11E7BB95-8B7A-4C22-AAAB-9DE20CA73D1B}" presName="background2" presStyleLbl="node2" presStyleIdx="3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6166143-B444-4B14-970E-1D1AF1C1F61B}" type="pres">
      <dgm:prSet presAssocID="{11E7BB95-8B7A-4C22-AAAB-9DE20CA73D1B}" presName="text2" presStyleLbl="fgAcc2" presStyleIdx="3" presStyleCnt="4" custLinFactNeighborX="1800" custLinFactNeighborY="-6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F54C6-D3E4-4569-B119-A077B67390C1}" type="pres">
      <dgm:prSet presAssocID="{11E7BB95-8B7A-4C22-AAAB-9DE20CA73D1B}" presName="hierChild3" presStyleCnt="0"/>
      <dgm:spPr/>
    </dgm:pt>
  </dgm:ptLst>
  <dgm:cxnLst>
    <dgm:cxn modelId="{017F76FB-FF33-4DA4-B528-55AF008D309D}" type="presOf" srcId="{B9263FF3-B1F3-4C7C-9182-BACA14EB7FF7}" destId="{64FCE1F1-8F3E-4E4B-AACC-28912332B8E5}" srcOrd="0" destOrd="0" presId="urn:microsoft.com/office/officeart/2005/8/layout/hierarchy1"/>
    <dgm:cxn modelId="{1E313C5B-6045-48F7-9D95-5ED95DA2E1AC}" type="presOf" srcId="{B61FB1AE-35B2-46D2-8B7C-CD7D3A439EE4}" destId="{A16AB793-A138-4073-96C7-19990CCFF0E4}" srcOrd="0" destOrd="0" presId="urn:microsoft.com/office/officeart/2005/8/layout/hierarchy1"/>
    <dgm:cxn modelId="{BF06E8DB-9062-497B-A5B3-EEB19BD03E37}" type="presOf" srcId="{9B752D8F-D3B1-472B-BC66-FC453854A250}" destId="{A634DE27-95B5-4419-8048-47560F85E005}" srcOrd="0" destOrd="0" presId="urn:microsoft.com/office/officeart/2005/8/layout/hierarchy1"/>
    <dgm:cxn modelId="{2170F893-1FED-4398-8B4B-3209249F3D5D}" type="presOf" srcId="{5C3237AC-1FBF-45E5-ABE1-897C357E2E37}" destId="{8F463732-65BF-42EB-ADA6-FFA2773E1D1D}" srcOrd="0" destOrd="0" presId="urn:microsoft.com/office/officeart/2005/8/layout/hierarchy1"/>
    <dgm:cxn modelId="{1D3A8B3C-3ADE-465D-A41D-96282B87BC57}" srcId="{5F028704-B7AB-4D8F-B639-896243FFAB4C}" destId="{11E7BB95-8B7A-4C22-AAAB-9DE20CA73D1B}" srcOrd="3" destOrd="0" parTransId="{B61FB1AE-35B2-46D2-8B7C-CD7D3A439EE4}" sibTransId="{2D11927B-174A-4AA4-AA06-2E8AC8143947}"/>
    <dgm:cxn modelId="{E5EC1393-5ADA-4E15-90D3-679067B28B32}" srcId="{5F028704-B7AB-4D8F-B639-896243FFAB4C}" destId="{5C3237AC-1FBF-45E5-ABE1-897C357E2E37}" srcOrd="1" destOrd="0" parTransId="{86DBFDC2-6CA5-4783-9191-B05D1EF82C34}" sibTransId="{74A44C8F-8668-4C83-A7D5-1D385E2DB921}"/>
    <dgm:cxn modelId="{26C870B4-67D0-4FB8-BCFC-79B5337E1ABF}" type="presOf" srcId="{86DBFDC2-6CA5-4783-9191-B05D1EF82C34}" destId="{1B99E8EE-FAAF-4B32-9550-299292C5DBE1}" srcOrd="0" destOrd="0" presId="urn:microsoft.com/office/officeart/2005/8/layout/hierarchy1"/>
    <dgm:cxn modelId="{82028417-2EE3-4669-9171-88A768FB6176}" type="presOf" srcId="{13775083-99D2-4EFC-BA5B-ADDF4684A497}" destId="{A025F7E6-4866-4854-9F0D-7D2219460108}" srcOrd="0" destOrd="0" presId="urn:microsoft.com/office/officeart/2005/8/layout/hierarchy1"/>
    <dgm:cxn modelId="{9C156BAF-35C2-486E-810C-B07C8F2AB331}" type="presOf" srcId="{63FF02D2-BB57-49A8-A581-4B44D0067B31}" destId="{E4521232-A76E-4811-B844-5314267D1422}" srcOrd="0" destOrd="0" presId="urn:microsoft.com/office/officeart/2005/8/layout/hierarchy1"/>
    <dgm:cxn modelId="{093B4C93-3099-4573-A5E2-D7B922A610BB}" srcId="{9B752D8F-D3B1-472B-BC66-FC453854A250}" destId="{5F028704-B7AB-4D8F-B639-896243FFAB4C}" srcOrd="0" destOrd="0" parTransId="{EC523BBB-1E13-477D-99FD-F50E65AFEC64}" sibTransId="{E578B119-DFEE-4003-8F2D-A079AA4BDBCD}"/>
    <dgm:cxn modelId="{F4E42535-713F-41CB-A1B8-05052B6B0915}" type="presOf" srcId="{08F62CF8-8D8A-43F2-B2A9-10E11836134A}" destId="{19887DEB-B0F9-42B4-BCF7-72A3F2389E10}" srcOrd="0" destOrd="0" presId="urn:microsoft.com/office/officeart/2005/8/layout/hierarchy1"/>
    <dgm:cxn modelId="{AA6F7102-355A-4F5E-AD35-60C7E42CFD02}" type="presOf" srcId="{11E7BB95-8B7A-4C22-AAAB-9DE20CA73D1B}" destId="{A6166143-B444-4B14-970E-1D1AF1C1F61B}" srcOrd="0" destOrd="0" presId="urn:microsoft.com/office/officeart/2005/8/layout/hierarchy1"/>
    <dgm:cxn modelId="{8826793E-20CA-4F69-A54A-8B1F702A96D0}" srcId="{5F028704-B7AB-4D8F-B639-896243FFAB4C}" destId="{B9263FF3-B1F3-4C7C-9182-BACA14EB7FF7}" srcOrd="0" destOrd="0" parTransId="{08F62CF8-8D8A-43F2-B2A9-10E11836134A}" sibTransId="{747E647C-2AA4-48FB-8F8B-E66812B6078A}"/>
    <dgm:cxn modelId="{C8E3D5B0-0286-4EA8-8332-038A68EE18B7}" type="presOf" srcId="{5F028704-B7AB-4D8F-B639-896243FFAB4C}" destId="{F21AAFB7-CC1F-4D50-A6A9-CF55D458F1D3}" srcOrd="0" destOrd="0" presId="urn:microsoft.com/office/officeart/2005/8/layout/hierarchy1"/>
    <dgm:cxn modelId="{01796D4C-7CBA-4527-BDB4-BF8C2135BA9F}" srcId="{5F028704-B7AB-4D8F-B639-896243FFAB4C}" destId="{63FF02D2-BB57-49A8-A581-4B44D0067B31}" srcOrd="2" destOrd="0" parTransId="{13775083-99D2-4EFC-BA5B-ADDF4684A497}" sibTransId="{78FBEDC1-841F-4E55-9598-A06A85C56F81}"/>
    <dgm:cxn modelId="{E14FCD50-2228-479D-9ACD-D293DD345BEB}" type="presParOf" srcId="{A634DE27-95B5-4419-8048-47560F85E005}" destId="{04BFDA50-1E1A-4CDD-A946-D0DC89C189AF}" srcOrd="0" destOrd="0" presId="urn:microsoft.com/office/officeart/2005/8/layout/hierarchy1"/>
    <dgm:cxn modelId="{C5B817D8-37E6-4B0F-B6B5-5A4C0FA38ED5}" type="presParOf" srcId="{04BFDA50-1E1A-4CDD-A946-D0DC89C189AF}" destId="{A7DC6FE2-0531-4993-A66D-0BD1499F5833}" srcOrd="0" destOrd="0" presId="urn:microsoft.com/office/officeart/2005/8/layout/hierarchy1"/>
    <dgm:cxn modelId="{27D58F3A-48FB-4E81-B7BD-4DCA7B44D408}" type="presParOf" srcId="{A7DC6FE2-0531-4993-A66D-0BD1499F5833}" destId="{055AF762-EBB1-4823-8FFE-85828963B1DF}" srcOrd="0" destOrd="0" presId="urn:microsoft.com/office/officeart/2005/8/layout/hierarchy1"/>
    <dgm:cxn modelId="{0691B715-834E-4B90-AD20-75B49A2D774D}" type="presParOf" srcId="{A7DC6FE2-0531-4993-A66D-0BD1499F5833}" destId="{F21AAFB7-CC1F-4D50-A6A9-CF55D458F1D3}" srcOrd="1" destOrd="0" presId="urn:microsoft.com/office/officeart/2005/8/layout/hierarchy1"/>
    <dgm:cxn modelId="{78173D88-8536-406B-8B8B-5A3B21F62968}" type="presParOf" srcId="{04BFDA50-1E1A-4CDD-A946-D0DC89C189AF}" destId="{BAA0BC8E-6B29-4DAB-94D1-A3D63817A73E}" srcOrd="1" destOrd="0" presId="urn:microsoft.com/office/officeart/2005/8/layout/hierarchy1"/>
    <dgm:cxn modelId="{B51C14C3-32C4-4F19-8D66-3C2333E376F9}" type="presParOf" srcId="{BAA0BC8E-6B29-4DAB-94D1-A3D63817A73E}" destId="{19887DEB-B0F9-42B4-BCF7-72A3F2389E10}" srcOrd="0" destOrd="0" presId="urn:microsoft.com/office/officeart/2005/8/layout/hierarchy1"/>
    <dgm:cxn modelId="{034EA5C4-CC2E-4982-A1CF-86510EF15984}" type="presParOf" srcId="{BAA0BC8E-6B29-4DAB-94D1-A3D63817A73E}" destId="{2AF842ED-B449-4D47-82D1-A1C9CF75ED7E}" srcOrd="1" destOrd="0" presId="urn:microsoft.com/office/officeart/2005/8/layout/hierarchy1"/>
    <dgm:cxn modelId="{7A592E75-142F-47AF-8B4B-1FE8C97BB2FC}" type="presParOf" srcId="{2AF842ED-B449-4D47-82D1-A1C9CF75ED7E}" destId="{26E49727-851A-4212-A0CE-588B51E20CB6}" srcOrd="0" destOrd="0" presId="urn:microsoft.com/office/officeart/2005/8/layout/hierarchy1"/>
    <dgm:cxn modelId="{D8961EF4-755B-493A-9FC7-10DB145ECA76}" type="presParOf" srcId="{26E49727-851A-4212-A0CE-588B51E20CB6}" destId="{F7E6C5E8-1E8D-4179-BFAA-B5D1588DF4D4}" srcOrd="0" destOrd="0" presId="urn:microsoft.com/office/officeart/2005/8/layout/hierarchy1"/>
    <dgm:cxn modelId="{AFDC92B8-10EC-4B51-8B1E-9BAA877D5593}" type="presParOf" srcId="{26E49727-851A-4212-A0CE-588B51E20CB6}" destId="{64FCE1F1-8F3E-4E4B-AACC-28912332B8E5}" srcOrd="1" destOrd="0" presId="urn:microsoft.com/office/officeart/2005/8/layout/hierarchy1"/>
    <dgm:cxn modelId="{F2025DBE-C302-4441-B40C-949ECDB06CF5}" type="presParOf" srcId="{2AF842ED-B449-4D47-82D1-A1C9CF75ED7E}" destId="{937AE424-DE33-4231-AB95-8BD69B7202FB}" srcOrd="1" destOrd="0" presId="urn:microsoft.com/office/officeart/2005/8/layout/hierarchy1"/>
    <dgm:cxn modelId="{FF57F6A9-D00E-40D4-90D5-7F5E8CF098DF}" type="presParOf" srcId="{BAA0BC8E-6B29-4DAB-94D1-A3D63817A73E}" destId="{1B99E8EE-FAAF-4B32-9550-299292C5DBE1}" srcOrd="2" destOrd="0" presId="urn:microsoft.com/office/officeart/2005/8/layout/hierarchy1"/>
    <dgm:cxn modelId="{32E7B867-358C-4571-A8EC-09844D401B6C}" type="presParOf" srcId="{BAA0BC8E-6B29-4DAB-94D1-A3D63817A73E}" destId="{9507D3E7-2135-488C-9CBF-1235E90965F1}" srcOrd="3" destOrd="0" presId="urn:microsoft.com/office/officeart/2005/8/layout/hierarchy1"/>
    <dgm:cxn modelId="{32751557-42F3-4BC1-97E9-E5294F98EBA6}" type="presParOf" srcId="{9507D3E7-2135-488C-9CBF-1235E90965F1}" destId="{5985D312-3A7B-45D6-976B-2E5047E43F4A}" srcOrd="0" destOrd="0" presId="urn:microsoft.com/office/officeart/2005/8/layout/hierarchy1"/>
    <dgm:cxn modelId="{8E8623EC-266A-4DB3-86E6-2F46DE523769}" type="presParOf" srcId="{5985D312-3A7B-45D6-976B-2E5047E43F4A}" destId="{A190627A-1B1A-46C6-8100-071A422D2D8F}" srcOrd="0" destOrd="0" presId="urn:microsoft.com/office/officeart/2005/8/layout/hierarchy1"/>
    <dgm:cxn modelId="{7FD4A71F-261A-4C52-8CD5-FE47C1592815}" type="presParOf" srcId="{5985D312-3A7B-45D6-976B-2E5047E43F4A}" destId="{8F463732-65BF-42EB-ADA6-FFA2773E1D1D}" srcOrd="1" destOrd="0" presId="urn:microsoft.com/office/officeart/2005/8/layout/hierarchy1"/>
    <dgm:cxn modelId="{84690122-D31C-4004-BA24-FBA06497BDBE}" type="presParOf" srcId="{9507D3E7-2135-488C-9CBF-1235E90965F1}" destId="{7EF67032-1189-4EC3-9236-EF276F5D8244}" srcOrd="1" destOrd="0" presId="urn:microsoft.com/office/officeart/2005/8/layout/hierarchy1"/>
    <dgm:cxn modelId="{553A3D37-35F2-47B0-9C1D-21D7A8605E24}" type="presParOf" srcId="{BAA0BC8E-6B29-4DAB-94D1-A3D63817A73E}" destId="{A025F7E6-4866-4854-9F0D-7D2219460108}" srcOrd="4" destOrd="0" presId="urn:microsoft.com/office/officeart/2005/8/layout/hierarchy1"/>
    <dgm:cxn modelId="{3DCF79BE-EA58-4B78-AA9E-997DD0352B0A}" type="presParOf" srcId="{BAA0BC8E-6B29-4DAB-94D1-A3D63817A73E}" destId="{05733E00-5CC0-4B47-8684-F4FFEFD37F22}" srcOrd="5" destOrd="0" presId="urn:microsoft.com/office/officeart/2005/8/layout/hierarchy1"/>
    <dgm:cxn modelId="{8CBFDEAB-DE42-4032-814E-50D248BB9D16}" type="presParOf" srcId="{05733E00-5CC0-4B47-8684-F4FFEFD37F22}" destId="{970E8442-23E5-4AB5-8165-A890684EF00C}" srcOrd="0" destOrd="0" presId="urn:microsoft.com/office/officeart/2005/8/layout/hierarchy1"/>
    <dgm:cxn modelId="{E4E8EEC8-30DF-4BA7-B400-83F7DE245960}" type="presParOf" srcId="{970E8442-23E5-4AB5-8165-A890684EF00C}" destId="{C9044011-B259-4BDC-B9E0-3ED86308FABE}" srcOrd="0" destOrd="0" presId="urn:microsoft.com/office/officeart/2005/8/layout/hierarchy1"/>
    <dgm:cxn modelId="{59880DB2-961D-47A3-9B15-38639496C55F}" type="presParOf" srcId="{970E8442-23E5-4AB5-8165-A890684EF00C}" destId="{E4521232-A76E-4811-B844-5314267D1422}" srcOrd="1" destOrd="0" presId="urn:microsoft.com/office/officeart/2005/8/layout/hierarchy1"/>
    <dgm:cxn modelId="{00BD40B5-5FBE-4ED6-93DE-21220F635E7B}" type="presParOf" srcId="{05733E00-5CC0-4B47-8684-F4FFEFD37F22}" destId="{5AD8C8FB-E284-4AE1-9E50-0110C541BF69}" srcOrd="1" destOrd="0" presId="urn:microsoft.com/office/officeart/2005/8/layout/hierarchy1"/>
    <dgm:cxn modelId="{01C247BE-677F-4498-9CF5-140EF67C36B9}" type="presParOf" srcId="{BAA0BC8E-6B29-4DAB-94D1-A3D63817A73E}" destId="{A16AB793-A138-4073-96C7-19990CCFF0E4}" srcOrd="6" destOrd="0" presId="urn:microsoft.com/office/officeart/2005/8/layout/hierarchy1"/>
    <dgm:cxn modelId="{3CD3D173-D350-490E-842E-463FEA200B01}" type="presParOf" srcId="{BAA0BC8E-6B29-4DAB-94D1-A3D63817A73E}" destId="{0BE5B58D-B746-4AC0-9A68-DB3DA970F686}" srcOrd="7" destOrd="0" presId="urn:microsoft.com/office/officeart/2005/8/layout/hierarchy1"/>
    <dgm:cxn modelId="{5E21AA22-2BD7-4461-8C1C-7EC0BC81E47F}" type="presParOf" srcId="{0BE5B58D-B746-4AC0-9A68-DB3DA970F686}" destId="{736AB9F0-1AF5-4A6A-913E-8C1AB11BCE3A}" srcOrd="0" destOrd="0" presId="urn:microsoft.com/office/officeart/2005/8/layout/hierarchy1"/>
    <dgm:cxn modelId="{8E62332F-47B1-49FB-99FE-C2245DD07DCE}" type="presParOf" srcId="{736AB9F0-1AF5-4A6A-913E-8C1AB11BCE3A}" destId="{6BBE73DC-D459-4528-86D5-A2EFFE2C9257}" srcOrd="0" destOrd="0" presId="urn:microsoft.com/office/officeart/2005/8/layout/hierarchy1"/>
    <dgm:cxn modelId="{D6929143-3CE0-4E0B-B719-C247028DA316}" type="presParOf" srcId="{736AB9F0-1AF5-4A6A-913E-8C1AB11BCE3A}" destId="{A6166143-B444-4B14-970E-1D1AF1C1F61B}" srcOrd="1" destOrd="0" presId="urn:microsoft.com/office/officeart/2005/8/layout/hierarchy1"/>
    <dgm:cxn modelId="{36316BB0-D630-4D24-9F49-B4560F7BC34C}" type="presParOf" srcId="{0BE5B58D-B746-4AC0-9A68-DB3DA970F686}" destId="{FC5F54C6-D3E4-4569-B119-A077B67390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AB793-A138-4073-96C7-19990CCFF0E4}">
      <dsp:nvSpPr>
        <dsp:cNvPr id="0" name=""/>
        <dsp:cNvSpPr/>
      </dsp:nvSpPr>
      <dsp:spPr>
        <a:xfrm>
          <a:off x="4059442" y="1970021"/>
          <a:ext cx="3190083" cy="432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90"/>
              </a:lnTo>
              <a:lnTo>
                <a:pt x="3190083" y="271590"/>
              </a:lnTo>
              <a:lnTo>
                <a:pt x="3190083" y="432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5F7E6-4866-4854-9F0D-7D2219460108}">
      <dsp:nvSpPr>
        <dsp:cNvPr id="0" name=""/>
        <dsp:cNvSpPr/>
      </dsp:nvSpPr>
      <dsp:spPr>
        <a:xfrm>
          <a:off x="4059442" y="1970021"/>
          <a:ext cx="1089829" cy="551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01"/>
              </a:lnTo>
              <a:lnTo>
                <a:pt x="1089829" y="390401"/>
              </a:lnTo>
              <a:lnTo>
                <a:pt x="1089829" y="551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9E8EE-FAAF-4B32-9550-299292C5DBE1}">
      <dsp:nvSpPr>
        <dsp:cNvPr id="0" name=""/>
        <dsp:cNvSpPr/>
      </dsp:nvSpPr>
      <dsp:spPr>
        <a:xfrm>
          <a:off x="2996892" y="1970021"/>
          <a:ext cx="1062549" cy="505676"/>
        </a:xfrm>
        <a:custGeom>
          <a:avLst/>
          <a:gdLst/>
          <a:ahLst/>
          <a:cxnLst/>
          <a:rect l="0" t="0" r="0" b="0"/>
          <a:pathLst>
            <a:path>
              <a:moveTo>
                <a:pt x="1062549" y="0"/>
              </a:moveTo>
              <a:lnTo>
                <a:pt x="1062549" y="344604"/>
              </a:lnTo>
              <a:lnTo>
                <a:pt x="0" y="344604"/>
              </a:lnTo>
              <a:lnTo>
                <a:pt x="0" y="505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87DEB-B0F9-42B4-BCF7-72A3F2389E10}">
      <dsp:nvSpPr>
        <dsp:cNvPr id="0" name=""/>
        <dsp:cNvSpPr/>
      </dsp:nvSpPr>
      <dsp:spPr>
        <a:xfrm>
          <a:off x="871793" y="1970021"/>
          <a:ext cx="3187648" cy="505676"/>
        </a:xfrm>
        <a:custGeom>
          <a:avLst/>
          <a:gdLst/>
          <a:ahLst/>
          <a:cxnLst/>
          <a:rect l="0" t="0" r="0" b="0"/>
          <a:pathLst>
            <a:path>
              <a:moveTo>
                <a:pt x="3187648" y="0"/>
              </a:moveTo>
              <a:lnTo>
                <a:pt x="3187648" y="344604"/>
              </a:lnTo>
              <a:lnTo>
                <a:pt x="0" y="344604"/>
              </a:lnTo>
              <a:lnTo>
                <a:pt x="0" y="505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AF762-EBB1-4823-8FFE-85828963B1DF}">
      <dsp:nvSpPr>
        <dsp:cNvPr id="0" name=""/>
        <dsp:cNvSpPr/>
      </dsp:nvSpPr>
      <dsp:spPr>
        <a:xfrm>
          <a:off x="3190083" y="865935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21AAFB7-CC1F-4D50-A6A9-CF55D458F1D3}">
      <dsp:nvSpPr>
        <dsp:cNvPr id="0" name=""/>
        <dsp:cNvSpPr/>
      </dsp:nvSpPr>
      <dsp:spPr>
        <a:xfrm>
          <a:off x="3383274" y="1049467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Компоненты интонации</a:t>
          </a:r>
          <a:endParaRPr lang="ru-RU" sz="2100" b="1" kern="1200" dirty="0"/>
        </a:p>
      </dsp:txBody>
      <dsp:txXfrm>
        <a:off x="3383274" y="1049467"/>
        <a:ext cx="1738717" cy="1104085"/>
      </dsp:txXfrm>
    </dsp:sp>
    <dsp:sp modelId="{F7E6C5E8-1E8D-4179-BFAA-B5D1588DF4D4}">
      <dsp:nvSpPr>
        <dsp:cNvPr id="0" name=""/>
        <dsp:cNvSpPr/>
      </dsp:nvSpPr>
      <dsp:spPr>
        <a:xfrm>
          <a:off x="2435" y="2475698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4FCE1F1-8F3E-4E4B-AACC-28912332B8E5}">
      <dsp:nvSpPr>
        <dsp:cNvPr id="0" name=""/>
        <dsp:cNvSpPr/>
      </dsp:nvSpPr>
      <dsp:spPr>
        <a:xfrm>
          <a:off x="195625" y="2659229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Логическое ударение</a:t>
          </a:r>
          <a:endParaRPr lang="ru-RU" sz="2100" b="1" kern="1200" dirty="0"/>
        </a:p>
      </dsp:txBody>
      <dsp:txXfrm>
        <a:off x="195625" y="2659229"/>
        <a:ext cx="1738717" cy="1104085"/>
      </dsp:txXfrm>
    </dsp:sp>
    <dsp:sp modelId="{A190627A-1B1A-46C6-8100-071A422D2D8F}">
      <dsp:nvSpPr>
        <dsp:cNvPr id="0" name=""/>
        <dsp:cNvSpPr/>
      </dsp:nvSpPr>
      <dsp:spPr>
        <a:xfrm>
          <a:off x="2127534" y="2475698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8F463732-65BF-42EB-ADA6-FFA2773E1D1D}">
      <dsp:nvSpPr>
        <dsp:cNvPr id="0" name=""/>
        <dsp:cNvSpPr/>
      </dsp:nvSpPr>
      <dsp:spPr>
        <a:xfrm>
          <a:off x="2320724" y="2659229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Мелодика</a:t>
          </a:r>
          <a:endParaRPr lang="ru-RU" sz="2100" b="1" kern="1200" dirty="0"/>
        </a:p>
      </dsp:txBody>
      <dsp:txXfrm>
        <a:off x="2320724" y="2659229"/>
        <a:ext cx="1738717" cy="1104085"/>
      </dsp:txXfrm>
    </dsp:sp>
    <dsp:sp modelId="{C9044011-B259-4BDC-B9E0-3ED86308FABE}">
      <dsp:nvSpPr>
        <dsp:cNvPr id="0" name=""/>
        <dsp:cNvSpPr/>
      </dsp:nvSpPr>
      <dsp:spPr>
        <a:xfrm>
          <a:off x="4279913" y="2521495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E4521232-A76E-4811-B844-5314267D1422}">
      <dsp:nvSpPr>
        <dsp:cNvPr id="0" name=""/>
        <dsp:cNvSpPr/>
      </dsp:nvSpPr>
      <dsp:spPr>
        <a:xfrm>
          <a:off x="4473104" y="2705027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Паузы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4473104" y="2705027"/>
        <a:ext cx="1738717" cy="1104085"/>
      </dsp:txXfrm>
    </dsp:sp>
    <dsp:sp modelId="{6BBE73DC-D459-4528-86D5-A2EFFE2C9257}">
      <dsp:nvSpPr>
        <dsp:cNvPr id="0" name=""/>
        <dsp:cNvSpPr/>
      </dsp:nvSpPr>
      <dsp:spPr>
        <a:xfrm>
          <a:off x="6380166" y="2402685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A6166143-B444-4B14-970E-1D1AF1C1F61B}">
      <dsp:nvSpPr>
        <dsp:cNvPr id="0" name=""/>
        <dsp:cNvSpPr/>
      </dsp:nvSpPr>
      <dsp:spPr>
        <a:xfrm>
          <a:off x="6573357" y="2586216"/>
          <a:ext cx="1738717" cy="1104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Темп речи</a:t>
          </a:r>
          <a:endParaRPr lang="ru-RU" sz="2100" b="1" kern="1200" dirty="0"/>
        </a:p>
      </dsp:txBody>
      <dsp:txXfrm>
        <a:off x="6573357" y="2586216"/>
        <a:ext cx="1738717" cy="1104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8FF8-5B99-4C07-8E70-49A70E5999A4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13C3-87FA-4E5A-AF16-B676C8FB2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11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B13C3-87FA-4E5A-AF16-B676C8FB2AD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69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52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39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26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37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3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52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38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3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49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5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60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59C9-CF75-43B3-8BD2-B6F95A0CA117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DEA8-3D3F-4561-85F3-60CB806FB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44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Устное собеседование </a:t>
            </a:r>
            <a:br>
              <a:rPr lang="ru-RU" dirty="0" smtClean="0"/>
            </a:br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языкового и литературного образования ГБУ ДПО ЧИППКРО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45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1. Выразительное чтение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Выразительно прочитайте вслух текст </a:t>
            </a:r>
            <a:r>
              <a:rPr lang="ru-RU" sz="1900" dirty="0" smtClean="0"/>
              <a:t>о знаменитом русском биологе Николае Ивановиче Вавилове (1887 – 1943). </a:t>
            </a:r>
            <a:r>
              <a:rPr lang="ru-RU" sz="1900" dirty="0"/>
              <a:t>У Вас есть </a:t>
            </a:r>
            <a:r>
              <a:rPr lang="ru-RU" sz="1900" b="1" dirty="0"/>
              <a:t>2  минуты на подготовку. </a:t>
            </a:r>
            <a:endParaRPr lang="ru-RU" sz="1900" b="1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marL="0" indent="0" algn="just">
              <a:buNone/>
            </a:pPr>
            <a:r>
              <a:rPr lang="ru-RU" sz="1900" dirty="0" smtClean="0"/>
              <a:t>Николай Иванович Вавилов – выдающийся русский биолог, основатель генетики и отечественной сельскохозяйственной науки. (…) </a:t>
            </a:r>
            <a:r>
              <a:rPr lang="ru-RU" sz="1900" i="1" dirty="0" smtClean="0"/>
              <a:t>Всего 155 слов</a:t>
            </a:r>
          </a:p>
          <a:p>
            <a:pPr marL="0" indent="0" algn="just">
              <a:buNone/>
            </a:pPr>
            <a:endParaRPr lang="ru-RU" sz="1900" dirty="0" smtClean="0"/>
          </a:p>
          <a:p>
            <a:pPr marL="0" indent="0" algn="just">
              <a:buNone/>
            </a:pPr>
            <a:r>
              <a:rPr lang="ru-RU" sz="1900" dirty="0" smtClean="0"/>
              <a:t>	Генетика. Растениеводство. Гомологический ряд. 	Наследственность. Биологический вид. </a:t>
            </a:r>
          </a:p>
          <a:p>
            <a:pPr marL="0" indent="0" algn="just">
              <a:buNone/>
            </a:pPr>
            <a:r>
              <a:rPr lang="ru-RU" sz="1900" dirty="0" smtClean="0"/>
              <a:t>	Лженаука. Репрессии. Реабилитация. </a:t>
            </a:r>
            <a:endParaRPr lang="ru-RU" sz="19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611736" cy="217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584176" cy="216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59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Выразительное чтение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Читающий 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передает мысли и чувства автора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 показывает отношение автора к событиям, к поступкам героев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передает основную эмоциональную тональность текста</a:t>
            </a:r>
          </a:p>
          <a:p>
            <a:pPr algn="just"/>
            <a:r>
              <a:rPr lang="ru-RU" sz="2000" dirty="0" smtClean="0"/>
              <a:t>соблюдает паузы, правильно интонирует знаки препинания </a:t>
            </a:r>
          </a:p>
          <a:p>
            <a:pPr algn="just"/>
            <a:r>
              <a:rPr lang="ru-RU" sz="2000" dirty="0" smtClean="0"/>
              <a:t>правильно ставит логические ударения </a:t>
            </a:r>
            <a:endParaRPr lang="ru-RU" sz="2000" dirty="0"/>
          </a:p>
          <a:p>
            <a:r>
              <a:rPr lang="ru-RU" sz="2000" dirty="0" smtClean="0"/>
              <a:t>чётко, с достаточной громкостью произносит звуки </a:t>
            </a:r>
          </a:p>
          <a:p>
            <a:r>
              <a:rPr lang="ru-RU" sz="2000" dirty="0" smtClean="0"/>
              <a:t>выбирает темп речи, соответствующий характеру текста</a:t>
            </a:r>
            <a:endParaRPr lang="ru-RU" sz="2000" dirty="0"/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84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Условия успешности выразительного чтения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Научиться </a:t>
            </a:r>
          </a:p>
          <a:p>
            <a:r>
              <a:rPr lang="ru-RU" dirty="0"/>
              <a:t>определять </a:t>
            </a:r>
            <a:r>
              <a:rPr lang="ru-RU" dirty="0" smtClean="0"/>
              <a:t>тему и главную </a:t>
            </a:r>
            <a:r>
              <a:rPr lang="ru-RU" dirty="0"/>
              <a:t>мысль </a:t>
            </a:r>
            <a:r>
              <a:rPr lang="ru-RU" dirty="0" smtClean="0"/>
              <a:t>текста</a:t>
            </a:r>
            <a:endParaRPr lang="ru-RU" dirty="0"/>
          </a:p>
          <a:p>
            <a:r>
              <a:rPr lang="ru-RU" dirty="0" smtClean="0"/>
              <a:t>понимать </a:t>
            </a:r>
            <a:r>
              <a:rPr lang="ru-RU" dirty="0"/>
              <a:t>суть отдельных высказываний автора и их логическую </a:t>
            </a:r>
            <a:r>
              <a:rPr lang="ru-RU" dirty="0" smtClean="0"/>
              <a:t>связь</a:t>
            </a:r>
          </a:p>
          <a:p>
            <a:r>
              <a:rPr lang="ru-RU" dirty="0" smtClean="0"/>
              <a:t>выявлять </a:t>
            </a:r>
            <a:r>
              <a:rPr lang="ru-RU" dirty="0"/>
              <a:t>ключевые слова текста </a:t>
            </a:r>
            <a:endParaRPr lang="ru-RU" dirty="0" smtClean="0"/>
          </a:p>
          <a:p>
            <a:r>
              <a:rPr lang="ru-RU" dirty="0" smtClean="0"/>
              <a:t>выделять значимые </a:t>
            </a:r>
            <a:r>
              <a:rPr lang="ru-RU" dirty="0"/>
              <a:t>для понимания </a:t>
            </a:r>
            <a:r>
              <a:rPr lang="ru-RU" dirty="0" smtClean="0"/>
              <a:t>текста смыслы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Расширять словарный </a:t>
            </a:r>
            <a:r>
              <a:rPr lang="ru-RU" dirty="0"/>
              <a:t>запас </a:t>
            </a:r>
            <a:r>
              <a:rPr lang="ru-RU" dirty="0" smtClean="0"/>
              <a:t>( в том числе усваивать понятия </a:t>
            </a:r>
            <a:r>
              <a:rPr lang="ru-RU" dirty="0"/>
              <a:t>и </a:t>
            </a:r>
            <a:r>
              <a:rPr lang="ru-RU" dirty="0" smtClean="0"/>
              <a:t>термины)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11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/>
              <a:t>Читающий </a:t>
            </a:r>
            <a:r>
              <a:rPr lang="ru-RU" sz="2400" dirty="0" smtClean="0"/>
              <a:t> передает </a:t>
            </a:r>
            <a:r>
              <a:rPr lang="ru-RU" sz="2400" dirty="0"/>
              <a:t>мысли и чувства </a:t>
            </a:r>
            <a:r>
              <a:rPr lang="ru-RU" sz="2400" dirty="0" smtClean="0"/>
              <a:t>автора,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показывает отношение автора к событиям, к поступкам героев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j-lt"/>
                <a:ea typeface="+mj-ea"/>
                <a:cs typeface="+mj-cs"/>
              </a:rPr>
              <a:t>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мя</a:t>
            </a:r>
            <a:r>
              <a:rPr lang="ru-RU" sz="2400" dirty="0">
                <a:latin typeface="+mj-lt"/>
                <a:ea typeface="+mj-ea"/>
                <a:cs typeface="+mj-cs"/>
              </a:rPr>
              <a:t> героя, его портрет и речь</a:t>
            </a:r>
          </a:p>
          <a:p>
            <a:r>
              <a:rPr lang="ru-RU" sz="2400" dirty="0">
                <a:latin typeface="+mj-lt"/>
                <a:ea typeface="+mj-ea"/>
                <a:cs typeface="+mj-cs"/>
              </a:rPr>
              <a:t>Тропы</a:t>
            </a:r>
          </a:p>
          <a:p>
            <a:r>
              <a:rPr lang="ru-RU" sz="2400" dirty="0">
                <a:latin typeface="+mj-lt"/>
                <a:ea typeface="+mj-ea"/>
                <a:cs typeface="+mj-cs"/>
              </a:rPr>
              <a:t>Прямые оценки и характеристики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72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Алгоритм подготовки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 выразительному чтению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Внимательно прочитайте текст. Постарайтесь представить то, о чём в нём говорится.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Определите тему, основную мысль, основной тон высказывания.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Подумайте, с какой целью вы будете читать этот текст, в чём будете убеждать своих слушателей.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Обращайте внимание на знаки препинания: они указывают на места логических пауз и их длительность.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Найдите слова, на которые падает логическое ударение. 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Прочитайте предложенный отрывок про себя, разделив каждое предложение на смысловые отрезки, чтобы при чтении вслух использовать правильную интонацию.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Прочитайте текст сначала шёпотом, а потом вслух. 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Не торопитесь при чтении текста, выдерживайте средний темп речи.</a:t>
            </a: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	 Интонация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как средство выражения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	эмоционально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насыщенной мысли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3912292"/>
              </p:ext>
            </p:extLst>
          </p:nvPr>
        </p:nvGraphicFramePr>
        <p:xfrm>
          <a:off x="508397" y="1412775"/>
          <a:ext cx="8312075" cy="46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654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Логическое ударение как основа логической выразительности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43" y="1412776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Выделение важнейшего по смыслу слова (слов): замедление произнесения, усиление голоса, повышение или понижение высоты голоса. Главное слово – смысловой центр фразы. </a:t>
            </a:r>
          </a:p>
          <a:p>
            <a:pPr marL="0" indent="0">
              <a:buNone/>
            </a:pPr>
            <a:r>
              <a:rPr lang="ru-RU" sz="2000" dirty="0" smtClean="0"/>
              <a:t>Выделение главного слова делает речь понятной</a:t>
            </a:r>
          </a:p>
          <a:p>
            <a:pPr marL="0" indent="0">
              <a:buNone/>
            </a:pPr>
            <a:r>
              <a:rPr lang="ru-RU" sz="2000" dirty="0" smtClean="0"/>
              <a:t>Эмоциональная выразительность. Насыщение чтения эмоциональным содержанием (необходимо понимание текста, проявление отношения к нему)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9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Интонация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как средство выражения  эмоционально насыщенной мысли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Монотонность приводит к сонливости!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b="1" dirty="0"/>
              <a:t>повествовательных</a:t>
            </a:r>
            <a:r>
              <a:rPr lang="ru-RU" sz="2400" dirty="0"/>
              <a:t> предложениях голос к концу фразы </a:t>
            </a:r>
            <a:r>
              <a:rPr lang="ru-RU" sz="2400" b="1" dirty="0" smtClean="0"/>
              <a:t>понижается</a:t>
            </a:r>
          </a:p>
          <a:p>
            <a:pPr algn="just"/>
            <a:r>
              <a:rPr lang="ru-RU" sz="2400" dirty="0"/>
              <a:t>В </a:t>
            </a:r>
            <a:r>
              <a:rPr lang="ru-RU" sz="2400" b="1" dirty="0"/>
              <a:t>вопросительных</a:t>
            </a:r>
            <a:r>
              <a:rPr lang="ru-RU" sz="2400" dirty="0"/>
              <a:t> предложениях голос </a:t>
            </a:r>
            <a:r>
              <a:rPr lang="ru-RU" sz="2400" b="1" dirty="0" smtClean="0"/>
              <a:t>сначала повышается. </a:t>
            </a:r>
          </a:p>
          <a:p>
            <a:pPr marL="0" indent="0" algn="just">
              <a:buNone/>
            </a:pPr>
            <a:r>
              <a:rPr lang="ru-RU" sz="2400" b="1" dirty="0" smtClean="0"/>
              <a:t>Обратите внимание! </a:t>
            </a:r>
            <a:r>
              <a:rPr lang="ru-RU" sz="2400" dirty="0" smtClean="0"/>
              <a:t>Повышение </a:t>
            </a:r>
            <a:r>
              <a:rPr lang="ru-RU" sz="2400" dirty="0"/>
              <a:t>голоса приходится на то слово, в котором заключена суть </a:t>
            </a:r>
            <a:r>
              <a:rPr lang="ru-RU" sz="2400" dirty="0" smtClean="0"/>
              <a:t>вопроса. </a:t>
            </a:r>
          </a:p>
          <a:p>
            <a:pPr marL="0" indent="0" algn="just">
              <a:buNone/>
            </a:pPr>
            <a:r>
              <a:rPr lang="ru-RU" sz="2400" dirty="0" smtClean="0"/>
              <a:t>К </a:t>
            </a:r>
            <a:r>
              <a:rPr lang="ru-RU" sz="2400" dirty="0"/>
              <a:t>концу фразы  голос </a:t>
            </a:r>
            <a:r>
              <a:rPr lang="ru-RU" sz="2400" b="1" dirty="0" smtClean="0"/>
              <a:t>понижается</a:t>
            </a:r>
            <a:endParaRPr lang="ru-RU" sz="2400" dirty="0" smtClean="0"/>
          </a:p>
          <a:p>
            <a:pPr algn="just"/>
            <a:r>
              <a:rPr lang="ru-RU" sz="2400" dirty="0"/>
              <a:t>В </a:t>
            </a:r>
            <a:r>
              <a:rPr lang="ru-RU" sz="2400" b="1" dirty="0"/>
              <a:t>восклицательных</a:t>
            </a:r>
            <a:r>
              <a:rPr lang="ru-RU" sz="2400" dirty="0"/>
              <a:t> предложениях  голос </a:t>
            </a:r>
            <a:r>
              <a:rPr lang="ru-RU" sz="2400" dirty="0" smtClean="0"/>
              <a:t>к </a:t>
            </a:r>
            <a:r>
              <a:rPr lang="ru-RU" sz="2400" dirty="0"/>
              <a:t>концу фразы </a:t>
            </a:r>
            <a:r>
              <a:rPr lang="ru-RU" sz="2400" b="1" dirty="0"/>
              <a:t>повышается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93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Интонирование знаков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препинания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Точка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24744"/>
            <a:ext cx="8391276" cy="51665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100" b="1" dirty="0" smtClean="0"/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завершение мысли и законченность предложения.</a:t>
            </a:r>
          </a:p>
          <a:p>
            <a:pPr algn="just">
              <a:buNone/>
            </a:pP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  </a:t>
            </a:r>
            <a:r>
              <a:rPr lang="ru-RU" sz="2100" dirty="0" smtClean="0">
                <a:solidFill>
                  <a:schemeClr val="tx1"/>
                </a:solidFill>
              </a:rPr>
              <a:t>постепенное, спокойное понижение тона к концу предложения.</a:t>
            </a:r>
          </a:p>
          <a:p>
            <a:pPr marL="180000" algn="just">
              <a:spcBef>
                <a:spcPts val="0"/>
              </a:spcBef>
              <a:buNone/>
            </a:pPr>
            <a:r>
              <a:rPr lang="ru-RU" sz="2100" dirty="0"/>
              <a:t>Станиславский </a:t>
            </a:r>
            <a:r>
              <a:rPr lang="ru-RU" sz="2100" dirty="0" smtClean="0"/>
              <a:t>: «Вообразите</a:t>
            </a:r>
            <a:r>
              <a:rPr lang="ru-RU" sz="2100" dirty="0"/>
              <a:t>, что мы вскарабкались на </a:t>
            </a:r>
            <a:r>
              <a:rPr lang="ru-RU" sz="2100" dirty="0" smtClean="0"/>
              <a:t>самую высокую </a:t>
            </a:r>
            <a:r>
              <a:rPr lang="ru-RU" sz="2100" dirty="0"/>
              <a:t>скалу над бездонным обрывом, взяли тяжелый камень и швырнули его вниз, на самое дно. Вот так и надо учиться ставить точки при завершении </a:t>
            </a:r>
            <a:r>
              <a:rPr lang="ru-RU" sz="2100" dirty="0" smtClean="0"/>
              <a:t>мысли».</a:t>
            </a:r>
            <a:endParaRPr lang="ru-RU" sz="2100" dirty="0" smtClean="0">
              <a:solidFill>
                <a:schemeClr val="tx1"/>
              </a:solidFill>
            </a:endParaRPr>
          </a:p>
          <a:p>
            <a:pPr marL="180000" algn="just">
              <a:buNone/>
            </a:pPr>
            <a:r>
              <a:rPr lang="ru-RU" sz="2400" dirty="0" smtClean="0"/>
              <a:t>      </a:t>
            </a:r>
            <a:r>
              <a:rPr lang="ru-RU" sz="2000" dirty="0"/>
              <a:t>Точка совпадает с завершением мысли (разделительная логическая пауза</a:t>
            </a:r>
            <a:r>
              <a:rPr lang="ru-RU" sz="2000" dirty="0" smtClean="0"/>
              <a:t>): </a:t>
            </a:r>
            <a:r>
              <a:rPr lang="ru-RU" sz="2000" dirty="0" smtClean="0">
                <a:solidFill>
                  <a:schemeClr val="tx1"/>
                </a:solidFill>
              </a:rPr>
              <a:t>сравнительно длительная пауза, понижение голоса на точке опускается вниз к своему исходному тону.</a:t>
            </a:r>
          </a:p>
          <a:p>
            <a:pPr marL="180000" algn="just">
              <a:buNone/>
            </a:pPr>
            <a:r>
              <a:rPr lang="ru-RU" sz="2000" dirty="0" smtClean="0"/>
              <a:t>      Точка </a:t>
            </a:r>
            <a:r>
              <a:rPr lang="ru-RU" sz="2000" dirty="0"/>
              <a:t>предполагает развитие мысли в следующих предложениях </a:t>
            </a:r>
            <a:r>
              <a:rPr lang="ru-RU" sz="2000" dirty="0" smtClean="0"/>
              <a:t>(соединительная логическая пауза). Голос </a:t>
            </a:r>
            <a:r>
              <a:rPr lang="ru-RU" sz="2000" dirty="0"/>
              <a:t>на такой точке </a:t>
            </a:r>
            <a:r>
              <a:rPr lang="ru-RU" sz="2000" dirty="0" smtClean="0"/>
              <a:t>меньше понижается</a:t>
            </a:r>
            <a:r>
              <a:rPr lang="ru-RU" sz="2000" dirty="0"/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uslide.ru/images/21/27853/960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04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Вопросительный знак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6598313" cy="46030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вопрос, желание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узнать, выяснить, уточнить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400" dirty="0" smtClean="0">
                <a:solidFill>
                  <a:schemeClr val="tx1"/>
                </a:solidFill>
              </a:rPr>
              <a:t>восходяще-нисходящая, т.е. повышение голоса на ударном вопросительном слове, затем  к концу вопросительного предложения голос понижается.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Без вопросительного слова: </a:t>
            </a:r>
            <a:r>
              <a:rPr lang="ru-RU" dirty="0" smtClean="0">
                <a:solidFill>
                  <a:schemeClr val="tx1"/>
                </a:solidFill>
              </a:rPr>
              <a:t>голос резко повышается на слове, несущем вопрос:     </a:t>
            </a:r>
            <a:r>
              <a:rPr lang="ru-RU" b="1" i="1" dirty="0" smtClean="0">
                <a:solidFill>
                  <a:schemeClr val="tx1"/>
                </a:solidFill>
              </a:rPr>
              <a:t>Правы</a:t>
            </a:r>
            <a:r>
              <a:rPr lang="ru-RU" i="1" dirty="0" smtClean="0">
                <a:solidFill>
                  <a:schemeClr val="tx1"/>
                </a:solidFill>
              </a:rPr>
              <a:t> вы перед сами собой?  </a:t>
            </a:r>
            <a:r>
              <a:rPr lang="ru-RU" b="1" i="1" dirty="0" smtClean="0">
                <a:solidFill>
                  <a:schemeClr val="tx1"/>
                </a:solidFill>
              </a:rPr>
              <a:t>Готовы</a:t>
            </a:r>
            <a:r>
              <a:rPr lang="ru-RU" i="1" dirty="0" smtClean="0">
                <a:solidFill>
                  <a:schemeClr val="tx1"/>
                </a:solidFill>
              </a:rPr>
              <a:t> принять решение?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 вопросительным словом: </a:t>
            </a:r>
            <a:r>
              <a:rPr lang="ru-RU" dirty="0" smtClean="0">
                <a:solidFill>
                  <a:schemeClr val="tx1"/>
                </a:solidFill>
              </a:rPr>
              <a:t>повышение голоса на слове, несущем вопрос, несколько меньше: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Но кто же тебя спасёт? Кто охранит тебя от несчастий, от встречи с дурными  людьми? Кто даст тебе мужество выстоять в беде?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cdn.pixabay.com/photo/2013/05/21/08/19/question-mark-112390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pixabay.com/photo/2013/05/21/08/19/question-mark-112390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4797152"/>
            <a:ext cx="1415233" cy="1415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89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проведения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итогового собеседования по русскому языку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Оценить уровень общеобразовательной подготовки по    разделу «Говорение» у выпускников IX классов общеобразовательных организаций </a:t>
            </a:r>
            <a:r>
              <a:rPr lang="ru-RU" sz="2800" b="1" i="1" dirty="0" smtClean="0"/>
              <a:t>в целях допуска к государственной итоговой аттестации </a:t>
            </a:r>
            <a:r>
              <a:rPr lang="ru-RU" sz="2800" b="1" i="1" dirty="0" smtClean="0"/>
              <a:t>выпускников</a:t>
            </a:r>
            <a:endParaRPr lang="ru-RU" sz="2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 smtClean="0"/>
              <a:t>Обратите внимание!</a:t>
            </a:r>
          </a:p>
          <a:p>
            <a:pPr marL="0" indent="0" algn="just">
              <a:buNone/>
            </a:pPr>
            <a:r>
              <a:rPr lang="ru-RU" sz="2800" b="1" dirty="0" smtClean="0"/>
              <a:t>Результаты итогового собеседования могут быть использованы при приёме обучающихся в профильные классы средней школы</a:t>
            </a:r>
          </a:p>
        </p:txBody>
      </p:sp>
    </p:spTree>
    <p:extLst>
      <p:ext uri="{BB962C8B-B14F-4D97-AF65-F5344CB8AC3E}">
        <p14:creationId xmlns="" xmlns:p14="http://schemas.microsoft.com/office/powerpoint/2010/main" val="22055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Восклицательный знак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8391276" cy="46030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выражение эмоций, утверждение говорящим совей правоты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подъём голоса, восходящая интонация</a:t>
            </a:r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080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213626"/>
            <a:ext cx="3571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34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Многоточие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6598313" cy="46030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показывает, что мысль не закончена.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400" dirty="0" smtClean="0">
                <a:solidFill>
                  <a:schemeClr val="tx1"/>
                </a:solidFill>
              </a:rPr>
              <a:t>интонация незаконченности.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b="1" dirty="0" smtClean="0"/>
              <a:t>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«Наш голос не поднимается вверх, и не опускается вниз. Он тает и исчезает, не заканчивая фразы, не кладя её на дно, а, оставляя её висеть в воздухе».  (К.С. Станиславский)</a:t>
            </a:r>
          </a:p>
          <a:p>
            <a:pPr algn="just">
              <a:buNone/>
            </a:pPr>
            <a:r>
              <a:rPr lang="ru-RU" sz="2400" i="1" dirty="0" smtClean="0"/>
              <a:t>       Палач сдёрнул с него лохмотья; ему увязали руки и ноги в нарочно сделанные станки, и… Не будем смущать читателей картиною адских мук, от которых дыбом поднялись бы их волоса.</a:t>
            </a:r>
            <a:r>
              <a:rPr lang="ru-RU" sz="2400" dirty="0" smtClean="0"/>
              <a:t> (</a:t>
            </a:r>
            <a:r>
              <a:rPr lang="ru-RU" sz="2400" i="1" dirty="0" smtClean="0"/>
              <a:t>Н. Гоголь</a:t>
            </a:r>
            <a:r>
              <a:rPr lang="ru-RU" sz="2400" dirty="0" smtClean="0"/>
              <a:t>)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1093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47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Запятая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7959228" cy="4294981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Значение.  </a:t>
            </a:r>
            <a:r>
              <a:rPr lang="ru-RU" sz="5800" b="1" dirty="0" smtClean="0"/>
              <a:t>Запятая</a:t>
            </a:r>
            <a:r>
              <a:rPr lang="ru-RU" sz="5800" dirty="0"/>
              <a:t> обычно показывает, что мысль не закончена. </a:t>
            </a:r>
            <a:endParaRPr lang="ru-RU" sz="5800" dirty="0" smtClean="0"/>
          </a:p>
          <a:p>
            <a:pPr algn="just">
              <a:buNone/>
            </a:pPr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</a:rPr>
              <a:t>Интонация. </a:t>
            </a:r>
            <a:r>
              <a:rPr lang="ru-RU" sz="5800" dirty="0" smtClean="0"/>
              <a:t>Наличие </a:t>
            </a:r>
            <a:r>
              <a:rPr lang="ru-RU" sz="5800" dirty="0"/>
              <a:t>запятой говорит о соединительной паузе, которой предшествует повышение голоса на ударном </a:t>
            </a:r>
            <a:r>
              <a:rPr lang="ru-RU" sz="5800" dirty="0" smtClean="0"/>
              <a:t>слове.</a:t>
            </a:r>
          </a:p>
          <a:p>
            <a:pPr algn="just">
              <a:buNone/>
            </a:pPr>
            <a:endParaRPr lang="ru-RU" sz="5800" dirty="0" smtClean="0"/>
          </a:p>
          <a:p>
            <a:pPr algn="just">
              <a:buNone/>
            </a:pPr>
            <a:r>
              <a:rPr lang="ru-RU" sz="5800" dirty="0"/>
              <a:t>К.С. </a:t>
            </a:r>
            <a:r>
              <a:rPr lang="ru-RU" sz="5800" dirty="0" smtClean="0"/>
              <a:t>Станиславский: «Её </a:t>
            </a:r>
            <a:r>
              <a:rPr lang="ru-RU" sz="5800" dirty="0"/>
              <a:t>загиб, точно поднятая для предупреждения рука, заставляет слушателя терпеливо ждать продолжения незаконченной </a:t>
            </a:r>
            <a:r>
              <a:rPr lang="ru-RU" sz="5800" dirty="0" smtClean="0"/>
              <a:t>фразы»</a:t>
            </a:r>
          </a:p>
          <a:p>
            <a:pPr marL="1800000" indent="0" algn="just">
              <a:buNone/>
            </a:pPr>
            <a:r>
              <a:rPr lang="ru-RU" sz="5800" i="1" dirty="0" smtClean="0"/>
              <a:t>Мелькают </a:t>
            </a:r>
            <a:r>
              <a:rPr lang="ru-RU" sz="5800" i="1" dirty="0"/>
              <a:t>мимо будки, бабы,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Мальчишки, лавки, фонари,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Дворцы, сады, монастыри,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Бухарцы, сани, огороды,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Купцы, лачужки, мужики,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Бульвары, башни, казаки,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Аптеки, магазины моды,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Балконы, львы на воротах</a:t>
            </a:r>
            <a:endParaRPr lang="ru-RU" sz="5800" dirty="0"/>
          </a:p>
          <a:p>
            <a:pPr marL="1800000" indent="0" algn="just">
              <a:buNone/>
            </a:pPr>
            <a:r>
              <a:rPr lang="ru-RU" sz="5800" i="1" dirty="0"/>
              <a:t>И стаи галок на крестах</a:t>
            </a:r>
            <a:endParaRPr lang="ru-RU" sz="5800" dirty="0"/>
          </a:p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i="1" dirty="0" smtClean="0"/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222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8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Точка с запятой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72815"/>
            <a:ext cx="8103244" cy="426854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/>
              <a:t>Голос </a:t>
            </a:r>
            <a:r>
              <a:rPr lang="ru-RU" sz="2400" dirty="0"/>
              <a:t>перед ней несколько понижается, но не так сильно, как при точке.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Значение: </a:t>
            </a:r>
            <a:r>
              <a:rPr lang="ru-RU" sz="2800" dirty="0"/>
              <a:t>разделяет и в тоже время соединяет в одно целое части </a:t>
            </a:r>
            <a:r>
              <a:rPr lang="ru-RU" sz="2800" dirty="0" smtClean="0"/>
              <a:t>единого.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800" dirty="0" smtClean="0">
                <a:solidFill>
                  <a:schemeClr val="tx1"/>
                </a:solidFill>
              </a:rPr>
              <a:t>голос перед ней несколько понижается, но не так сильно, как при точке. </a:t>
            </a:r>
            <a:r>
              <a:rPr lang="ru-RU" sz="2800" dirty="0"/>
              <a:t>В звучащей речи точка с запятой означает соединительную паузу. Эта паузы короче, чем перед точкой.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800" dirty="0" smtClean="0"/>
              <a:t>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79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9" y="1052736"/>
            <a:ext cx="4222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50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Двоеточие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7743204" cy="46030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800" b="1" dirty="0" smtClean="0"/>
              <a:t> 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завершение  отрезка мысли, за которым последует её продолжение: перечисление, пояснение и т.п.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перед двоеточием понижение тона, а затем логическая пауза.</a:t>
            </a: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1" y="908720"/>
            <a:ext cx="479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8" y="332656"/>
            <a:ext cx="479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05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Тире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6598313" cy="46030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800" b="1" dirty="0" smtClean="0"/>
              <a:t> </a:t>
            </a:r>
            <a:r>
              <a:rPr lang="ru-RU" sz="2800" dirty="0" smtClean="0"/>
              <a:t>разделительное </a:t>
            </a:r>
            <a:r>
              <a:rPr lang="ru-RU" sz="2800" dirty="0"/>
              <a:t>и </a:t>
            </a:r>
            <a:r>
              <a:rPr lang="ru-RU" sz="2800" dirty="0" smtClean="0"/>
              <a:t>присоединительное (добавочный характер сообщения)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800" dirty="0"/>
              <a:t>пауза, менее </a:t>
            </a:r>
            <a:r>
              <a:rPr lang="ru-RU" sz="2800" dirty="0" smtClean="0"/>
              <a:t>длительная, чем </a:t>
            </a:r>
            <a:r>
              <a:rPr lang="ru-RU" sz="2800" dirty="0"/>
              <a:t>при двоеточии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8367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66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Скобки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38275"/>
            <a:ext cx="6598313" cy="46030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Значение: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Интонация: </a:t>
            </a:r>
            <a:r>
              <a:rPr lang="ru-RU" sz="2800" dirty="0" smtClean="0">
                <a:solidFill>
                  <a:schemeClr val="tx1"/>
                </a:solidFill>
              </a:rPr>
              <a:t>выделение паузами, понижение тона, ускорение темпа.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6" y="404664"/>
            <a:ext cx="13081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29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Интонирование в различных синтаксических  конструкциях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/>
              <a:t>          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Сравните:</a:t>
            </a:r>
          </a:p>
          <a:p>
            <a:pPr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Дома улицы залиты светом.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Дома, улицы залиты светом.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          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3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Предложения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однородными членами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   </a:t>
            </a:r>
            <a:r>
              <a:rPr lang="ru-RU" sz="2800" dirty="0" smtClean="0">
                <a:solidFill>
                  <a:schemeClr val="tx1"/>
                </a:solidFill>
              </a:rPr>
              <a:t>Для предложений с однородными членами характерна </a:t>
            </a:r>
            <a:r>
              <a:rPr lang="ru-RU" sz="2800" b="1" dirty="0" smtClean="0">
                <a:solidFill>
                  <a:schemeClr val="tx1"/>
                </a:solidFill>
              </a:rPr>
              <a:t>интонация перечисления</a:t>
            </a:r>
            <a:r>
              <a:rPr lang="ru-RU" sz="2800" dirty="0" smtClean="0">
                <a:solidFill>
                  <a:schemeClr val="tx1"/>
                </a:solidFill>
              </a:rPr>
              <a:t>:  все однородные члены произносятся одним тоном, после каждого из них делается пауза. На </a:t>
            </a:r>
            <a:r>
              <a:rPr lang="ru-RU" sz="2800" dirty="0" smtClean="0"/>
              <a:t>каждый </a:t>
            </a:r>
            <a:r>
              <a:rPr lang="ru-RU" sz="2800" dirty="0"/>
              <a:t>из них ставится логическое ударение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800" dirty="0" smtClean="0"/>
              <a:t> </a:t>
            </a:r>
          </a:p>
          <a:p>
            <a:pPr algn="just">
              <a:buNone/>
            </a:pPr>
            <a:r>
              <a:rPr lang="ru-RU" sz="2800" b="1" i="1" dirty="0" smtClean="0"/>
              <a:t>         </a:t>
            </a:r>
            <a:r>
              <a:rPr lang="ru-RU" sz="2800" dirty="0" smtClean="0"/>
              <a:t>        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26387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Предложения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однородными членами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Бессоюзие</a:t>
            </a:r>
            <a:r>
              <a:rPr lang="ru-RU" sz="2400" dirty="0" smtClean="0">
                <a:solidFill>
                  <a:schemeClr val="tx1"/>
                </a:solidFill>
              </a:rPr>
              <a:t> — «ускорение» событий в тексте  </a:t>
            </a:r>
            <a:r>
              <a:rPr lang="ru-RU" sz="2400" b="1" dirty="0" smtClean="0">
                <a:solidFill>
                  <a:schemeClr val="tx1"/>
                </a:solidFill>
              </a:rPr>
              <a:t>   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Многосоюзие</a:t>
            </a:r>
            <a:r>
              <a:rPr lang="ru-RU" sz="2400" dirty="0" smtClean="0">
                <a:solidFill>
                  <a:schemeClr val="tx1"/>
                </a:solidFill>
              </a:rPr>
              <a:t> — замедление событий в тексте, выделяет значимые части фразы, придает торжественность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1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903790" cy="4764187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Объективная проверка требований усвоения всех видов речевой деятельности, включая чтение и говорение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Привлечение внимания к вопросам формирования общей культуры школьников, их кругозора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Привлечение внимания к вопросам внедрения в образовательный процесс устной речи как педагогического явления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Предложения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 обособленными членами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Выделительная интонация</a:t>
            </a:r>
          </a:p>
          <a:p>
            <a:pPr>
              <a:buNone/>
            </a:pPr>
            <a:r>
              <a:rPr lang="ru-RU" sz="2000" dirty="0" smtClean="0"/>
              <a:t>В начале и в середине предложения – повышение тона</a:t>
            </a:r>
          </a:p>
          <a:p>
            <a:pPr>
              <a:buNone/>
            </a:pPr>
            <a:r>
              <a:rPr lang="ru-RU" sz="2000" dirty="0" smtClean="0"/>
              <a:t>В конце предложения – понижение тона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91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Вводные слова и вставные конструкции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61648" cy="524604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3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Паузы</a:t>
            </a:r>
          </a:p>
          <a:p>
            <a:r>
              <a:rPr lang="ru-RU" sz="2000" dirty="0" smtClean="0"/>
              <a:t>Понижение </a:t>
            </a:r>
            <a:r>
              <a:rPr lang="ru-RU" sz="2000" dirty="0"/>
              <a:t>силы </a:t>
            </a:r>
            <a:r>
              <a:rPr lang="ru-RU" sz="2000" dirty="0" smtClean="0"/>
              <a:t>голоса</a:t>
            </a:r>
          </a:p>
          <a:p>
            <a:r>
              <a:rPr lang="ru-RU" sz="2000" dirty="0" smtClean="0"/>
              <a:t>Более быстрое произношение </a:t>
            </a:r>
            <a:r>
              <a:rPr lang="ru-RU" sz="2000" dirty="0"/>
              <a:t>вводных слов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14118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Задания для учащихся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Прочитайте выразительно текст </a:t>
            </a:r>
            <a:r>
              <a:rPr lang="ru-RU" sz="3600" dirty="0" smtClean="0"/>
              <a:t>: </a:t>
            </a:r>
            <a:r>
              <a:rPr lang="ru-RU" sz="3600" dirty="0"/>
              <a:t>обращайте внимание на ключевые слова, делайте логические ударения, паузы, </a:t>
            </a:r>
            <a:r>
              <a:rPr lang="ru-RU" sz="3600" dirty="0" smtClean="0"/>
              <a:t>которые </a:t>
            </a:r>
            <a:r>
              <a:rPr lang="ru-RU" sz="3600" dirty="0"/>
              <a:t>помогли бы слушателю понять смысл сообщения. Старайтесь соблюдать языковые нормы, не искажайте слова при чтении, следите за темпом речи.</a:t>
            </a:r>
          </a:p>
        </p:txBody>
      </p:sp>
    </p:spTree>
    <p:extLst>
      <p:ext uri="{BB962C8B-B14F-4D97-AF65-F5344CB8AC3E}">
        <p14:creationId xmlns="" xmlns:p14="http://schemas.microsoft.com/office/powerpoint/2010/main" val="33945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Критерии оценивания задания 1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0195645"/>
              </p:ext>
            </p:extLst>
          </p:nvPr>
        </p:nvGraphicFramePr>
        <p:xfrm>
          <a:off x="457200" y="765175"/>
          <a:ext cx="822960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5688632"/>
                <a:gridCol w="159452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оценивания чтения вслух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Интонация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ИЧ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Интонация соответствует пунктуационному оформлению текста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Интонация не соответствует пунктуационному оформлению текста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Темп чтения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ТЧ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Темп чтения соответствует коммуникативной задаче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Темп чтения не соответствует коммуникативной задаче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Максимальное количество баллов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1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2. Пересказ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Перескажите прочитанный вами текст, включив в пересказ слова Доктора Лизы:</a:t>
            </a: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уверены в том, что добро, сострадание и милосердие работают сильнее любого оружия».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где лучше использовать слова Доктора Лизы в пересказе. Вы можете использовать любые способы цитирования.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8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Пересказ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Сжатый или подробный?</a:t>
            </a:r>
          </a:p>
          <a:p>
            <a:r>
              <a:rPr lang="ru-RU" sz="2800" dirty="0" smtClean="0"/>
              <a:t>Количество </a:t>
            </a:r>
            <a:r>
              <a:rPr lang="ru-RU" sz="2800" dirty="0" err="1" smtClean="0"/>
              <a:t>микротем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Ошибки в цитировании: искажение цитаты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43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5678652"/>
              </p:ext>
            </p:extLst>
          </p:nvPr>
        </p:nvGraphicFramePr>
        <p:xfrm>
          <a:off x="387275" y="304526"/>
          <a:ext cx="8110686" cy="5888572"/>
        </p:xfrm>
        <a:graphic>
          <a:graphicData uri="http://schemas.openxmlformats.org/drawingml/2006/table">
            <a:tbl>
              <a:tblPr firstRow="1" bandRow="1"/>
              <a:tblGrid>
                <a:gridCol w="886991"/>
                <a:gridCol w="6223748"/>
                <a:gridCol w="999947"/>
              </a:tblGrid>
              <a:tr h="569305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 оценивания пересказа текста с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включением приведённого высказывания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Баллы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2779">
                <a:tc rowSpan="3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при пересказе </a:t>
                      </a:r>
                      <a:r>
                        <a:rPr lang="ru-RU" sz="1400" b="1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4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текста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9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основные </a:t>
                      </a:r>
                      <a:r>
                        <a:rPr lang="ru-RU" sz="14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микротемы</a:t>
                      </a: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исходного текста сохранены 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8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основные </a:t>
                      </a:r>
                      <a:r>
                        <a:rPr lang="ru-RU" sz="14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микротемы</a:t>
                      </a: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исходного текста сохранены 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2779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</a:t>
                      </a:r>
                      <a:r>
                        <a:rPr lang="ru-RU" sz="14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фактологической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точности при пересказе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0662">
                <a:tc row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Фактических ошибок, связанных с пониманием текста, нет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фактические ошибки (одна и более) 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19" marR="90119" marT="45059" marB="450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32048">
                <a:tc rowSpan="3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высказыванием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Приведённое высказывание включено в текст во время пересказа уместно, логично</a:t>
                      </a:r>
                      <a:endParaRPr lang="ru-RU" sz="140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Приведённое высказывание включено в текст во время </a:t>
                      </a:r>
                      <a:r>
                        <a:rPr lang="ru-RU" sz="140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ересказа</a:t>
                      </a:r>
                      <a:r>
                        <a:rPr lang="ru-RU" sz="14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неуместно и/или нелогично, или приведённое высказывание не включено в текст во время пересказа</a:t>
                      </a:r>
                      <a:endParaRPr lang="ru-RU" sz="140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Способы цитирования</a:t>
                      </a:r>
                      <a:endParaRPr lang="ru-RU" sz="140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389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Ошибок нет</a:t>
                      </a:r>
                      <a:endParaRPr lang="ru-RU" sz="140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840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Допущены ошибки при цитировании (одна и более)</a:t>
                      </a:r>
                      <a:endParaRPr lang="ru-RU" sz="140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i="0" kern="1200" dirty="0">
                        <a:solidFill>
                          <a:srgbClr val="000000"/>
                        </a:solidFill>
                        <a:effectLst/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 marL="90170" marR="90170" marT="45085" marB="45085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0" marR="90170" marT="45085" marB="45085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68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/>
              <a:t>Критерии оценивания правильности речи за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выполнение заданий 1 и 2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2508186"/>
              </p:ext>
            </p:extLst>
          </p:nvPr>
        </p:nvGraphicFramePr>
        <p:xfrm>
          <a:off x="457200" y="836613"/>
          <a:ext cx="8229600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5688632"/>
                <a:gridCol w="159452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Соблюдение грамматических норм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Грамматических ошибок 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Допущены грамматические ошибки (одна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Соблюдение орфоэпических норм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Орфоэпических ошибок нет,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допущено не более одной орфоэпической ошибки (исключая слово в тексте с поставленным ударением)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Допущены орфоэпические ошибки (две и более)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Речевых ошибок нет,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допущено не более трёх речевых ошибок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Допущены речевые ошибки (четыре и более)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Искажения слов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Искажений слов 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Допущены искажения слов (одно и более)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Максимальное количество баллов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29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33377"/>
            <a:ext cx="7952431" cy="79136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3. Монологическое высказывание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980728"/>
            <a:ext cx="7880423" cy="50606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	</a:t>
            </a:r>
            <a:r>
              <a:rPr lang="ru-RU" sz="2000" dirty="0" smtClean="0">
                <a:solidFill>
                  <a:schemeClr val="tx1"/>
                </a:solidFill>
              </a:rPr>
              <a:t>Вам даётся 1 минута на подготовку. Ваше высказывание  должно занимать не более 3 минут.</a:t>
            </a:r>
          </a:p>
          <a:p>
            <a:pPr algn="just">
              <a:buNone/>
            </a:pPr>
            <a:r>
              <a:rPr lang="ru-RU" sz="2000" dirty="0" smtClean="0"/>
              <a:t>Тематика</a:t>
            </a:r>
          </a:p>
          <a:p>
            <a:pPr algn="just">
              <a:buNone/>
            </a:pPr>
            <a:r>
              <a:rPr lang="ru-RU" sz="2000" dirty="0" smtClean="0"/>
              <a:t>Посещение музея</a:t>
            </a:r>
          </a:p>
          <a:p>
            <a:pPr algn="just">
              <a:buNone/>
            </a:pPr>
            <a:r>
              <a:rPr lang="ru-RU" sz="2000" dirty="0" smtClean="0"/>
              <a:t>Праздник</a:t>
            </a:r>
          </a:p>
          <a:p>
            <a:pPr algn="just">
              <a:buNone/>
            </a:pPr>
            <a:r>
              <a:rPr lang="ru-RU" sz="2000" dirty="0" smtClean="0"/>
              <a:t>В гостях у близких людей</a:t>
            </a:r>
          </a:p>
          <a:p>
            <a:pPr algn="just">
              <a:buNone/>
            </a:pPr>
            <a:r>
              <a:rPr lang="ru-RU" sz="2000" dirty="0" smtClean="0"/>
              <a:t>Досуг</a:t>
            </a:r>
          </a:p>
          <a:p>
            <a:pPr algn="just">
              <a:buNone/>
            </a:pPr>
            <a:r>
              <a:rPr lang="ru-RU" sz="2000" dirty="0" smtClean="0"/>
              <a:t>Школа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24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3. Монологическое высказывание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На </a:t>
            </a:r>
            <a:r>
              <a:rPr lang="ru-RU" i="1" dirty="0"/>
              <a:t>основе описания </a:t>
            </a:r>
            <a:r>
              <a:rPr lang="ru-RU" i="1" dirty="0" smtClean="0"/>
              <a:t>фотографии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Современный </a:t>
            </a:r>
            <a:r>
              <a:rPr lang="ru-RU" b="1" dirty="0" smtClean="0"/>
              <a:t>город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Не забудьте описать</a:t>
            </a:r>
          </a:p>
          <a:p>
            <a:r>
              <a:rPr lang="ru-RU" dirty="0"/>
              <a:t>а</a:t>
            </a:r>
            <a:r>
              <a:rPr lang="ru-RU" dirty="0" smtClean="0"/>
              <a:t>рхитектуру города</a:t>
            </a:r>
          </a:p>
          <a:p>
            <a:r>
              <a:rPr lang="ru-RU" dirty="0"/>
              <a:t>з</a:t>
            </a:r>
            <a:r>
              <a:rPr lang="ru-RU" dirty="0" smtClean="0"/>
              <a:t>анятия людей</a:t>
            </a:r>
          </a:p>
          <a:p>
            <a:r>
              <a:rPr lang="ru-RU" dirty="0"/>
              <a:t>а</a:t>
            </a:r>
            <a:r>
              <a:rPr lang="ru-RU" dirty="0" smtClean="0"/>
              <a:t>тмосферу города, которую передает эта фотография</a:t>
            </a:r>
          </a:p>
          <a:p>
            <a:r>
              <a:rPr lang="ru-RU" dirty="0" smtClean="0"/>
              <a:t>настроение, которое вызывает у вас эта фотография</a:t>
            </a:r>
          </a:p>
          <a:p>
            <a:endParaRPr lang="ru-RU" dirty="0"/>
          </a:p>
        </p:txBody>
      </p:sp>
      <p:pic>
        <p:nvPicPr>
          <p:cNvPr id="2054" name="Picture 6" descr="Картинки по запросу Современный город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04" y="1556791"/>
            <a:ext cx="3579212" cy="2381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8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4320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Примерная программа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54285520"/>
              </p:ext>
            </p:extLst>
          </p:nvPr>
        </p:nvGraphicFramePr>
        <p:xfrm>
          <a:off x="107505" y="620688"/>
          <a:ext cx="8928990" cy="709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499309"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Раздел программы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Планируемые результаты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Выпускник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3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</a:rPr>
                        <a:t>научится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</a:rPr>
                        <a:t>получит возможность научиться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99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Речь. Речевая деятельность</a:t>
                      </a:r>
                      <a:endParaRPr lang="ru-RU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жанры разговорной речи (рассказ, беседа, спор); научного стиля и устной научной речи (отзыв, выступление, тезисы, доклад, дискуссия, реферат, статья, рецензия); публицистического стиля и устной публичной речи (выступление, обсуждение, статья, интервью, очерк)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владеть навыками различных видов чтения (изучающим, ознакомительным, просмотровым) и информационной переработки прочитанного материала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адекватно понимать, интерпретировать и комментировать тексты различных функционально-смысловых типов речи (повествование, описание, рассуждение) и функциональных разновидностей языка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 </a:t>
                      </a:r>
                      <a:endParaRPr lang="ru-RU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участвовать в разных видах обсуждения, формулировать собственную позицию и аргументировать ее, привлекая сведения из жизненного и читательского опыта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3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3. Монологическое высказывание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/>
              <a:t>Тема 1. Современный город.  (На основе описания фотографии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22965"/>
            <a:ext cx="2520280" cy="16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4" y="4519701"/>
            <a:ext cx="2409602" cy="15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6" y="4519701"/>
            <a:ext cx="2819322" cy="12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1" y="4490937"/>
            <a:ext cx="2641910" cy="15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85410"/>
            <a:ext cx="2625080" cy="17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20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chemeClr val="accent2">
                    <a:lumMod val="50000"/>
                  </a:schemeClr>
                </a:solidFill>
              </a:rPr>
              <a:t>Задание 3. Монологическое высказывание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Интересная профессия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4003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16792"/>
            <a:ext cx="2880320" cy="1909777"/>
          </a:xfrm>
          <a:prstGeom prst="rect">
            <a:avLst/>
          </a:prstGeom>
        </p:spPr>
      </p:pic>
      <p:pic>
        <p:nvPicPr>
          <p:cNvPr id="1030" name="Picture 6" descr="http://1.bp.blogspot.com/-CHBWb-TZ4F8/UpLURWs5tiI/AAAAAAAADHM/E4mx-LHyG4Q/s1600/%25D0%25BA%25D0%25BE%25D0%25BD%25D0%25B4%25D0%25B8%25D1%2582%25D0%25B5%25D1%2580+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521311" cy="166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6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Вопросы для собеседования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Кто изображён на фотографии?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 выглядят запечатлённые на фотографии люди?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Какова их мимика, выражение лиц, что можно сказать об их внутреннем состоянии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Опишите</a:t>
            </a:r>
            <a:r>
              <a:rPr lang="ru-RU" dirty="0"/>
              <a:t>, чем они заняты. </a:t>
            </a:r>
            <a:endParaRPr lang="ru-RU" dirty="0" smtClean="0"/>
          </a:p>
          <a:p>
            <a:r>
              <a:rPr lang="ru-RU" dirty="0" smtClean="0"/>
              <a:t>Какова </a:t>
            </a:r>
            <a:r>
              <a:rPr lang="ru-RU" dirty="0"/>
              <a:t>окружающая их обстановка? </a:t>
            </a:r>
            <a:endParaRPr lang="ru-RU" dirty="0" smtClean="0"/>
          </a:p>
          <a:p>
            <a:r>
              <a:rPr lang="ru-RU" dirty="0" smtClean="0"/>
              <a:t>Понятна </a:t>
            </a:r>
            <a:r>
              <a:rPr lang="ru-RU" dirty="0"/>
              <a:t>ли по фотографии сфера деятельности людей?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предметы помогают понять, какова их профессия?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Для чего нужны эти предметы в их деятельности? </a:t>
            </a:r>
            <a:endParaRPr lang="ru-RU" dirty="0" smtClean="0"/>
          </a:p>
          <a:p>
            <a:r>
              <a:rPr lang="ru-RU" dirty="0" smtClean="0"/>
              <a:t>Какая </a:t>
            </a:r>
            <a:r>
              <a:rPr lang="ru-RU" dirty="0"/>
              <a:t>ситуация или событие запечатлены на фото?</a:t>
            </a:r>
          </a:p>
        </p:txBody>
      </p:sp>
    </p:spTree>
    <p:extLst>
      <p:ext uri="{BB962C8B-B14F-4D97-AF65-F5344CB8AC3E}">
        <p14:creationId xmlns="" xmlns:p14="http://schemas.microsoft.com/office/powerpoint/2010/main" val="9616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/>
              <a:t>Вопросы для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каком предприятии проходит экскурсия?</a:t>
            </a:r>
          </a:p>
          <a:p>
            <a:r>
              <a:rPr lang="ru-RU" dirty="0" smtClean="0"/>
              <a:t>Как </a:t>
            </a:r>
            <a:r>
              <a:rPr lang="ru-RU" dirty="0"/>
              <a:t>организовано производство продукции на этом </a:t>
            </a:r>
            <a:r>
              <a:rPr lang="ru-RU" dirty="0" smtClean="0"/>
              <a:t>предприятии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Специалисты каких профессий задействованы на этом </a:t>
            </a:r>
            <a:r>
              <a:rPr lang="ru-RU" dirty="0" smtClean="0"/>
              <a:t>производстве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вам больше всего понравилось на этом предприятии? Что не понравилось? Почему? </a:t>
            </a:r>
            <a:endParaRPr lang="ru-RU" dirty="0" smtClean="0"/>
          </a:p>
          <a:p>
            <a:r>
              <a:rPr lang="ru-RU" dirty="0" smtClean="0"/>
              <a:t>Какое </a:t>
            </a:r>
            <a:r>
              <a:rPr lang="ru-RU" dirty="0"/>
              <a:t>впечатление произвела эта экскурсия на ваших </a:t>
            </a:r>
            <a:r>
              <a:rPr lang="ru-RU" dirty="0" smtClean="0"/>
              <a:t>одноклассников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Помогла </a:t>
            </a:r>
            <a:r>
              <a:rPr lang="ru-RU" dirty="0"/>
              <a:t>ли вам эта экскурсия определиться с выбором профессии?</a:t>
            </a:r>
          </a:p>
        </p:txBody>
      </p:sp>
    </p:spTree>
    <p:extLst>
      <p:ext uri="{BB962C8B-B14F-4D97-AF65-F5344CB8AC3E}">
        <p14:creationId xmlns="" xmlns:p14="http://schemas.microsoft.com/office/powerpoint/2010/main" val="38512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Описание по фотографии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фотографию в виде связного высказывания. Подумайте, каким может быть вступление. Что станет содержанием вашего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рассказа-описания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части? Как лучше завершить описание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фотографии?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описания можете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вопросы-подсказки. (См. выше)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Виды работ учащихся по обучению описанию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b="1" dirty="0" smtClean="0"/>
              <a:t>5 класс</a:t>
            </a:r>
          </a:p>
          <a:p>
            <a:pPr algn="just"/>
            <a:r>
              <a:rPr lang="ru-RU" sz="2000" dirty="0"/>
              <a:t>Сочинение по картине (упр. 109). Описание картины (А. Пластов. «Летом») </a:t>
            </a:r>
            <a:endParaRPr lang="ru-RU" sz="2000" dirty="0" smtClean="0"/>
          </a:p>
          <a:p>
            <a:pPr algn="just"/>
            <a:r>
              <a:rPr lang="ru-RU" sz="2000" dirty="0"/>
              <a:t>Описание предмета. Сочинение-описание предмета (упр.302)</a:t>
            </a:r>
          </a:p>
          <a:p>
            <a:pPr algn="just"/>
            <a:r>
              <a:rPr lang="ru-RU" sz="2000" dirty="0"/>
              <a:t>Сочинение-описание изображённого на картине (</a:t>
            </a:r>
            <a:r>
              <a:rPr lang="ru-RU" sz="2000" dirty="0" err="1"/>
              <a:t>И.Грабарь</a:t>
            </a:r>
            <a:r>
              <a:rPr lang="ru-RU" sz="2000" dirty="0"/>
              <a:t>.  «Февральская лазурь», упр.368)</a:t>
            </a:r>
          </a:p>
          <a:p>
            <a:pPr algn="just"/>
            <a:r>
              <a:rPr lang="ru-RU" sz="2000" dirty="0"/>
              <a:t>Контрольное сочинение  (устное или письменное) по картине  </a:t>
            </a:r>
            <a:r>
              <a:rPr lang="ru-RU" sz="2000" dirty="0" smtClean="0"/>
              <a:t>П</a:t>
            </a:r>
            <a:r>
              <a:rPr lang="ru-RU" sz="2000" dirty="0"/>
              <a:t>. </a:t>
            </a:r>
            <a:r>
              <a:rPr lang="ru-RU" sz="2000" dirty="0" err="1"/>
              <a:t>Кончаловского</a:t>
            </a:r>
            <a:r>
              <a:rPr lang="ru-RU" sz="2000" dirty="0"/>
              <a:t>  «Сирень в корзине» (упр. 470)</a:t>
            </a:r>
          </a:p>
          <a:p>
            <a:pPr algn="just"/>
            <a:r>
              <a:rPr lang="ru-RU" sz="2000" dirty="0"/>
              <a:t>Сочинение по картине (упр. 109). Описание картины (А. Пластов. «Летом») </a:t>
            </a:r>
          </a:p>
          <a:p>
            <a:pPr algn="just"/>
            <a:r>
              <a:rPr lang="ru-RU" sz="2000" dirty="0"/>
              <a:t>Сочинение по картине  </a:t>
            </a:r>
            <a:r>
              <a:rPr lang="ru-RU" sz="2000" dirty="0" err="1"/>
              <a:t>Ф.Решетникова</a:t>
            </a:r>
            <a:r>
              <a:rPr lang="ru-RU" sz="2000" dirty="0"/>
              <a:t> «Мальчишки». (упр.229). </a:t>
            </a:r>
          </a:p>
          <a:p>
            <a:pPr algn="just"/>
            <a:r>
              <a:rPr lang="ru-RU" sz="2000" dirty="0"/>
              <a:t>Устное сочинение по картине (</a:t>
            </a:r>
            <a:r>
              <a:rPr lang="ru-RU" sz="2000" dirty="0" err="1"/>
              <a:t>Г.Нисский</a:t>
            </a:r>
            <a:r>
              <a:rPr lang="ru-RU" sz="2000" dirty="0"/>
              <a:t> «Февраль. Подмосковье», упр. 563)</a:t>
            </a:r>
          </a:p>
          <a:p>
            <a:pPr algn="just"/>
            <a:r>
              <a:rPr lang="ru-RU" sz="2000" dirty="0"/>
              <a:t>Описание животного на основе изображённого. Сочинение по картине (А. Комаров. «Наводнение», упр.598) </a:t>
            </a:r>
          </a:p>
          <a:p>
            <a:pPr algn="just"/>
            <a:r>
              <a:rPr lang="ru-RU" sz="2000" dirty="0"/>
              <a:t>Сочинение «Мое любимое животное»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b="1" dirty="0" smtClean="0"/>
              <a:t>6 </a:t>
            </a:r>
            <a:r>
              <a:rPr lang="ru-RU" sz="2000" b="1" dirty="0"/>
              <a:t>класс</a:t>
            </a:r>
          </a:p>
          <a:p>
            <a:pPr algn="just"/>
            <a:r>
              <a:rPr lang="ru-RU" sz="2000" dirty="0"/>
              <a:t>Сочинение-описание помещения (упр.183)</a:t>
            </a:r>
          </a:p>
          <a:p>
            <a:r>
              <a:rPr lang="ru-RU" sz="2000" dirty="0"/>
              <a:t>Сочинение-описание изображённого на картине  Т. Яблонской «Утро»</a:t>
            </a:r>
          </a:p>
          <a:p>
            <a:r>
              <a:rPr lang="ru-RU" sz="2000" dirty="0"/>
              <a:t>Сочинение-описание по личным впечатлениям (упр.284)</a:t>
            </a:r>
          </a:p>
          <a:p>
            <a:r>
              <a:rPr lang="ru-RU" sz="2000" dirty="0"/>
              <a:t>Описание природы Южного Урала. Подготовка к сочинению (упр.329)</a:t>
            </a:r>
          </a:p>
          <a:p>
            <a:r>
              <a:rPr lang="ru-RU" sz="2000" dirty="0"/>
              <a:t>Устное описание пейзажа по картине Н. П. Крымова «Зимний вечер» (упр.364).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797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Виды работ учащихся по обучению описанию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b="1" dirty="0" smtClean="0"/>
              <a:t>7 класс</a:t>
            </a:r>
          </a:p>
          <a:p>
            <a:pPr algn="just"/>
            <a:r>
              <a:rPr lang="ru-RU" sz="1700" dirty="0"/>
              <a:t>Описание внешности </a:t>
            </a:r>
            <a:r>
              <a:rPr lang="ru-RU" sz="1700" dirty="0" smtClean="0"/>
              <a:t>человека. </a:t>
            </a:r>
            <a:r>
              <a:rPr lang="ru-RU" sz="1700" dirty="0"/>
              <a:t>Сочинение-описание внешности человека на тему «Успешный телеведущий» (упр. 167</a:t>
            </a:r>
            <a:r>
              <a:rPr lang="ru-RU" sz="1700" dirty="0" smtClean="0"/>
              <a:t>)</a:t>
            </a:r>
          </a:p>
          <a:p>
            <a:pPr algn="just"/>
            <a:r>
              <a:rPr lang="ru-RU" sz="1700" dirty="0"/>
              <a:t>Описание действий людей. Сочинение-рассказ по картине С. Григорьева «Вратарь» (упр.209</a:t>
            </a:r>
            <a:r>
              <a:rPr lang="ru-RU" sz="1700" dirty="0" smtClean="0"/>
              <a:t>)</a:t>
            </a:r>
          </a:p>
          <a:p>
            <a:pPr algn="just"/>
            <a:r>
              <a:rPr lang="ru-RU" sz="1700" dirty="0"/>
              <a:t>Описание действий по </a:t>
            </a:r>
            <a:r>
              <a:rPr lang="ru-RU" sz="1700" dirty="0" smtClean="0"/>
              <a:t>наблюдениям</a:t>
            </a:r>
          </a:p>
          <a:p>
            <a:pPr algn="just"/>
            <a:r>
              <a:rPr lang="ru-RU" sz="1700" dirty="0"/>
              <a:t>Сочинение по картине И.И. Бродского «Летний сад осенью» (письмо по личным впечатлениям, упр. 48</a:t>
            </a:r>
            <a:r>
              <a:rPr lang="ru-RU" sz="1700" dirty="0" smtClean="0"/>
              <a:t>)</a:t>
            </a:r>
          </a:p>
          <a:p>
            <a:pPr algn="just"/>
            <a:r>
              <a:rPr lang="ru-RU" sz="1700" dirty="0"/>
              <a:t>Сочинение-рассказ по картине Е. Широкова «Друзья» (упр.273)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b="1" dirty="0" smtClean="0"/>
              <a:t>8 класс</a:t>
            </a:r>
          </a:p>
          <a:p>
            <a:pPr algn="just"/>
            <a:r>
              <a:rPr lang="ru-RU" sz="1700" dirty="0"/>
              <a:t>Описание памятника культуры (упр.89) Сочинение - публицистическое описание двух картин с изображением одного и того же </a:t>
            </a:r>
            <a:r>
              <a:rPr lang="ru-RU" sz="1700" dirty="0" smtClean="0"/>
              <a:t>памятника. Устный ответ  </a:t>
            </a:r>
            <a:r>
              <a:rPr lang="ru-RU" sz="1700" dirty="0"/>
              <a:t>(описание памятника, находящегося на территории Челябинской </a:t>
            </a:r>
            <a:r>
              <a:rPr lang="ru-RU" sz="1700" dirty="0" smtClean="0"/>
              <a:t>области)</a:t>
            </a:r>
          </a:p>
          <a:p>
            <a:pPr algn="just"/>
            <a:r>
              <a:rPr lang="ru-RU" sz="1700" dirty="0"/>
              <a:t>Сочинение-описание архитектурного сооружения  «Чудный собор» (упр. 102</a:t>
            </a:r>
            <a:r>
              <a:rPr lang="ru-RU" sz="1700" dirty="0" smtClean="0"/>
              <a:t>)</a:t>
            </a:r>
          </a:p>
          <a:p>
            <a:pPr algn="just"/>
            <a:r>
              <a:rPr lang="ru-RU" sz="1700" dirty="0"/>
              <a:t>Характеристика человека. Сочинение – создание группового портрета по картине Ю. Ракши «Проводы ополчения» (упр.166)</a:t>
            </a:r>
          </a:p>
          <a:p>
            <a:pPr marL="0" indent="0" algn="just">
              <a:buNone/>
            </a:pPr>
            <a:r>
              <a:rPr lang="ru-RU" sz="1700" b="1" dirty="0" smtClean="0"/>
              <a:t>9 класс</a:t>
            </a:r>
          </a:p>
          <a:p>
            <a:pPr algn="just"/>
            <a:r>
              <a:rPr lang="ru-RU" sz="1700" dirty="0"/>
              <a:t>Сочинение-описание по воображению на основе картины (упр. 74</a:t>
            </a:r>
            <a:r>
              <a:rPr lang="ru-RU" sz="1700" dirty="0" smtClean="0"/>
              <a:t>). </a:t>
            </a:r>
            <a:r>
              <a:rPr lang="ru-RU" sz="1700" dirty="0"/>
              <a:t>Устный ответ (описание по воображению на основе картины</a:t>
            </a:r>
            <a:r>
              <a:rPr lang="ru-RU" sz="1700" dirty="0" smtClean="0"/>
              <a:t>)</a:t>
            </a:r>
          </a:p>
          <a:p>
            <a:pPr algn="just"/>
            <a:r>
              <a:rPr lang="ru-RU" sz="1700" dirty="0"/>
              <a:t>Сочинение – отзыв о картине И</a:t>
            </a:r>
            <a:r>
              <a:rPr lang="ru-RU" sz="1700" dirty="0" smtClean="0"/>
              <a:t>. Тихого </a:t>
            </a:r>
            <a:r>
              <a:rPr lang="ru-RU" sz="1700" dirty="0"/>
              <a:t>«Аисты» (упр.92</a:t>
            </a:r>
            <a:r>
              <a:rPr lang="ru-RU" sz="1700" dirty="0" smtClean="0"/>
              <a:t>)</a:t>
            </a:r>
          </a:p>
          <a:p>
            <a:r>
              <a:rPr lang="ru-RU" sz="1700" dirty="0"/>
              <a:t>Сочинение – отзыв о картине Н.М</a:t>
            </a:r>
            <a:r>
              <a:rPr lang="ru-RU" sz="1700" dirty="0" smtClean="0"/>
              <a:t>. </a:t>
            </a:r>
            <a:r>
              <a:rPr lang="ru-RU" sz="1700" dirty="0" err="1" smtClean="0"/>
              <a:t>Ромадина</a:t>
            </a:r>
            <a:r>
              <a:rPr lang="ru-RU" sz="1700" dirty="0" smtClean="0"/>
              <a:t> </a:t>
            </a:r>
            <a:r>
              <a:rPr lang="ru-RU" sz="1700" dirty="0"/>
              <a:t>«Село Хмелёвка» (упр.202)</a:t>
            </a:r>
          </a:p>
        </p:txBody>
      </p:sp>
    </p:spTree>
    <p:extLst>
      <p:ext uri="{BB962C8B-B14F-4D97-AF65-F5344CB8AC3E}">
        <p14:creationId xmlns="" xmlns:p14="http://schemas.microsoft.com/office/powerpoint/2010/main" val="26435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altLang="ru-RU" sz="2400" smtClean="0"/>
              <a:t>Устный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1900" dirty="0" smtClean="0"/>
              <a:t>Различные типы и стили речи. Устное высказывание на лингвистическую тему</a:t>
            </a:r>
          </a:p>
          <a:p>
            <a:pPr marL="0" indent="0" algn="just">
              <a:buFontTx/>
              <a:buNone/>
              <a:defRPr/>
            </a:pPr>
            <a:r>
              <a:rPr lang="ru-RU" sz="1900" dirty="0" smtClean="0"/>
              <a:t>Для </a:t>
            </a:r>
            <a:r>
              <a:rPr lang="ru-RU" sz="1900" dirty="0"/>
              <a:t>описания учащимся могут быть предложены следующие памятники, расположенные на территории Челябинской области:</a:t>
            </a:r>
          </a:p>
          <a:p>
            <a:pPr algn="just">
              <a:defRPr/>
            </a:pPr>
            <a:r>
              <a:rPr lang="ru-RU" sz="1900" dirty="0"/>
              <a:t>памятник «Орлёнок». Авторы: скульптор Л.Н. </a:t>
            </a:r>
            <a:r>
              <a:rPr lang="ru-RU" sz="1900" dirty="0" err="1"/>
              <a:t>Головницкий</a:t>
            </a:r>
            <a:r>
              <a:rPr lang="ru-RU" sz="1900" dirty="0"/>
              <a:t>, архитектор Е.В. </a:t>
            </a:r>
            <a:r>
              <a:rPr lang="ru-RU" sz="1900" dirty="0" smtClean="0"/>
              <a:t>Александров</a:t>
            </a:r>
            <a:endParaRPr lang="ru-RU" sz="1900" dirty="0"/>
          </a:p>
          <a:p>
            <a:pPr algn="just">
              <a:defRPr/>
            </a:pPr>
            <a:r>
              <a:rPr lang="ru-RU" sz="1900" dirty="0"/>
              <a:t>памятник «Добровольцам-танкистам». Авторы: скульптор Л.Н. </a:t>
            </a:r>
            <a:r>
              <a:rPr lang="ru-RU" sz="1900" dirty="0" err="1"/>
              <a:t>Головницкий</a:t>
            </a:r>
            <a:r>
              <a:rPr lang="ru-RU" sz="1900" dirty="0"/>
              <a:t>, архитектор Е.В. </a:t>
            </a:r>
            <a:r>
              <a:rPr lang="ru-RU" sz="1900" dirty="0" smtClean="0"/>
              <a:t>Александров</a:t>
            </a:r>
            <a:endParaRPr lang="ru-RU" sz="1900" dirty="0"/>
          </a:p>
          <a:p>
            <a:pPr algn="just">
              <a:defRPr/>
            </a:pPr>
            <a:r>
              <a:rPr lang="ru-RU" sz="1900" dirty="0" smtClean="0"/>
              <a:t>памятник </a:t>
            </a:r>
            <a:r>
              <a:rPr lang="ru-RU" sz="1900" dirty="0"/>
              <a:t>«Первым комсомольцам – строителям Магнитки». Авторы: скульптор Зайков В.С., архитектор Коваленко </a:t>
            </a:r>
            <a:r>
              <a:rPr lang="ru-RU" sz="1900" dirty="0" smtClean="0"/>
              <a:t>Н.Н</a:t>
            </a:r>
            <a:endParaRPr lang="ru-RU" sz="1900" dirty="0"/>
          </a:p>
          <a:p>
            <a:pPr algn="just">
              <a:defRPr/>
            </a:pPr>
            <a:r>
              <a:rPr lang="ru-RU" sz="1900" dirty="0" err="1"/>
              <a:t>Наследницкая</a:t>
            </a:r>
            <a:r>
              <a:rPr lang="ru-RU" sz="1900" dirty="0"/>
              <a:t> и Николаевская крепости в </a:t>
            </a:r>
            <a:r>
              <a:rPr lang="ru-RU" sz="1900" dirty="0" err="1"/>
              <a:t>Брединском</a:t>
            </a:r>
            <a:r>
              <a:rPr lang="ru-RU" sz="1900" dirty="0"/>
              <a:t> муниципальном </a:t>
            </a:r>
            <a:r>
              <a:rPr lang="ru-RU" sz="1900" dirty="0" smtClean="0"/>
              <a:t>районе</a:t>
            </a:r>
            <a:endParaRPr lang="ru-RU" sz="1900" dirty="0"/>
          </a:p>
          <a:p>
            <a:pPr algn="just">
              <a:defRPr/>
            </a:pPr>
            <a:r>
              <a:rPr lang="ru-RU" sz="1900" dirty="0" smtClean="0"/>
              <a:t>другие </a:t>
            </a:r>
            <a:r>
              <a:rPr lang="ru-RU" sz="1900" dirty="0"/>
              <a:t>памятники </a:t>
            </a:r>
            <a:r>
              <a:rPr lang="ru-RU" sz="1900" dirty="0" smtClean="0"/>
              <a:t>культуры</a:t>
            </a:r>
            <a:endParaRPr lang="ru-RU" sz="1900" dirty="0"/>
          </a:p>
          <a:p>
            <a:pPr marL="0" indent="0" algn="just">
              <a:buFontTx/>
              <a:buNone/>
              <a:defRPr/>
            </a:pPr>
            <a:r>
              <a:rPr lang="ru-RU" sz="2000" dirty="0"/>
              <a:t>Примерный план описания памятника культуры</a:t>
            </a:r>
          </a:p>
          <a:p>
            <a:pPr marL="0" indent="0" algn="just">
              <a:buFontTx/>
              <a:buNone/>
              <a:defRPr/>
            </a:pPr>
            <a:r>
              <a:rPr lang="ru-RU" sz="2000" dirty="0"/>
              <a:t>Критерии оценивания устного ответа творческого характера </a:t>
            </a:r>
          </a:p>
          <a:p>
            <a:pPr marL="0" indent="0">
              <a:buFontTx/>
              <a:buNone/>
              <a:defRPr/>
            </a:pPr>
            <a:endParaRPr lang="ru-RU" sz="19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4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3. Монологическое высказывание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Тема 2</a:t>
            </a:r>
            <a:r>
              <a:rPr lang="ru-RU" sz="2400" dirty="0" smtClean="0"/>
              <a:t>. Повествование на основе жизненного опыта</a:t>
            </a:r>
          </a:p>
          <a:p>
            <a:r>
              <a:rPr lang="ru-RU" sz="2400" dirty="0" smtClean="0"/>
              <a:t>Выходной, который запомнился больше всего</a:t>
            </a:r>
          </a:p>
          <a:p>
            <a:r>
              <a:rPr lang="ru-RU" sz="2400" dirty="0" smtClean="0"/>
              <a:t>Интересный урок в школе</a:t>
            </a:r>
          </a:p>
          <a:p>
            <a:r>
              <a:rPr lang="ru-RU" sz="2400" dirty="0" smtClean="0"/>
              <a:t>Встреча с интересным человеком</a:t>
            </a:r>
          </a:p>
          <a:p>
            <a:r>
              <a:rPr lang="ru-RU" sz="2400" dirty="0" smtClean="0"/>
              <a:t>Интересная профессия</a:t>
            </a:r>
          </a:p>
          <a:p>
            <a:r>
              <a:rPr lang="ru-RU" sz="2400" dirty="0" smtClean="0"/>
              <a:t>Мой лучший друг</a:t>
            </a:r>
          </a:p>
          <a:p>
            <a:r>
              <a:rPr lang="ru-RU" sz="2400" dirty="0" smtClean="0"/>
              <a:t>Как я помогаю родителям</a:t>
            </a:r>
          </a:p>
          <a:p>
            <a:r>
              <a:rPr lang="ru-RU" sz="2400" dirty="0" smtClean="0"/>
              <a:t>Музыка в моей жизни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9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Виды работ учащихся по обучению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повествованию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/>
              <a:t>5 класс</a:t>
            </a:r>
          </a:p>
          <a:p>
            <a:pPr marL="36000" algn="just">
              <a:spcBef>
                <a:spcPts val="0"/>
              </a:spcBef>
            </a:pPr>
            <a:r>
              <a:rPr lang="ru-RU" sz="1900" dirty="0"/>
              <a:t>Повествование. Обучающее подробное изложение повествовательного текста с элементами описания (К</a:t>
            </a:r>
            <a:r>
              <a:rPr lang="ru-RU" sz="1900" dirty="0" smtClean="0"/>
              <a:t>. Паустовский </a:t>
            </a:r>
            <a:r>
              <a:rPr lang="ru-RU" sz="1900" dirty="0"/>
              <a:t>«</a:t>
            </a:r>
            <a:r>
              <a:rPr lang="ru-RU" sz="1900" dirty="0" smtClean="0"/>
              <a:t>Шкатулка». Упр</a:t>
            </a:r>
            <a:r>
              <a:rPr lang="ru-RU" sz="1900" dirty="0"/>
              <a:t>. 282-283). </a:t>
            </a:r>
            <a:endParaRPr lang="ru-RU" sz="1900" dirty="0" smtClean="0"/>
          </a:p>
          <a:p>
            <a:pPr marL="36000" algn="just">
              <a:spcBef>
                <a:spcPts val="0"/>
              </a:spcBef>
            </a:pPr>
            <a:r>
              <a:rPr lang="ru-RU" sz="1900" dirty="0"/>
              <a:t>Сжатое изложение-повествование (</a:t>
            </a:r>
            <a:r>
              <a:rPr lang="ru-RU" sz="1900" dirty="0" err="1"/>
              <a:t>Е.Пермяк</a:t>
            </a:r>
            <a:r>
              <a:rPr lang="ru-RU" sz="1900" dirty="0"/>
              <a:t>. «Перо и чернильница</a:t>
            </a:r>
            <a:r>
              <a:rPr lang="ru-RU" sz="1900" dirty="0" smtClean="0"/>
              <a:t>»)</a:t>
            </a:r>
          </a:p>
          <a:p>
            <a:pPr marL="36000" algn="just">
              <a:spcBef>
                <a:spcPts val="0"/>
              </a:spcBef>
            </a:pPr>
            <a:r>
              <a:rPr lang="ru-RU" sz="1900" dirty="0"/>
              <a:t>Сочинение-повествование с элементами описания животного «Как я испугался»  (упр. 600</a:t>
            </a:r>
            <a:r>
              <a:rPr lang="ru-RU" sz="1900" dirty="0" smtClean="0"/>
              <a:t>)</a:t>
            </a:r>
          </a:p>
          <a:p>
            <a:pPr marL="36000" algn="just">
              <a:spcBef>
                <a:spcPts val="0"/>
              </a:spcBef>
            </a:pPr>
            <a:r>
              <a:rPr lang="ru-RU" sz="1900" dirty="0"/>
              <a:t>Употребление «живописного настоящего» в повествовании. Сочинение – рассказ по рисункам. Продолжение спортивного репортажа</a:t>
            </a:r>
            <a:r>
              <a:rPr lang="ru-RU" sz="1900" dirty="0" smtClean="0"/>
              <a:t>.</a:t>
            </a:r>
          </a:p>
          <a:p>
            <a:pPr marL="36000" algn="just">
              <a:spcBef>
                <a:spcPts val="0"/>
              </a:spcBef>
            </a:pPr>
            <a:r>
              <a:rPr lang="ru-RU" sz="1900" dirty="0"/>
              <a:t>Сочинение-повествование с элементами описания животного «Как я испугался»  (упр. 600</a:t>
            </a:r>
            <a:r>
              <a:rPr lang="ru-RU" sz="1900" dirty="0" smtClean="0"/>
              <a:t>)</a:t>
            </a:r>
          </a:p>
          <a:p>
            <a:pPr marL="36000" algn="just">
              <a:spcBef>
                <a:spcPts val="0"/>
              </a:spcBef>
            </a:pPr>
            <a:r>
              <a:rPr lang="ru-RU" sz="1900" dirty="0"/>
              <a:t>Сочинение «Мое любимое животное»</a:t>
            </a:r>
            <a:endParaRPr lang="ru-RU" sz="1900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ru-RU" sz="1900" b="1" dirty="0" smtClean="0"/>
              <a:t>6 класс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ru-RU" sz="1900" dirty="0" smtClean="0"/>
              <a:t>Сочинение </a:t>
            </a:r>
            <a:r>
              <a:rPr lang="ru-RU" sz="1900" dirty="0"/>
              <a:t>в форме дневниковой записи по картине И. Попова «Первый снег»  (упр.233). </a:t>
            </a:r>
            <a:endParaRPr lang="ru-RU" sz="1900" dirty="0" smtClean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35715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Примерная программа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2920904"/>
              </p:ext>
            </p:extLst>
          </p:nvPr>
        </p:nvGraphicFramePr>
        <p:xfrm>
          <a:off x="457200" y="908720"/>
          <a:ext cx="8229600" cy="633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79048"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Раздел программы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</a:rPr>
                        <a:t>Планируемые результаты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Выпускник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</a:rPr>
                        <a:t>научится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</a:rPr>
                        <a:t>получит возможность научиться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721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Речь. Речевая деятельность</a:t>
                      </a:r>
                      <a:endParaRPr lang="ru-RU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жанры разговорной речи (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рассказ, беседа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спор); научного стиля и устной научной речи (отзыв, выступление, тезисы, доклад, дискуссия, реферат, статья, рецензия); публицистического стиля и устной публичной речи (выступление, обсуждение, статья, интервью, очерк)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участвовать в диалогическом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полилогическом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общении,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создавать устные монологические высказывания разной коммуникативной направленности в зависимости от целей, сферы и ситуации общения с соблюдением норм современного русского литературного языка и речевого этикета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26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Виды работ учащихся по обучению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повествованию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 smtClean="0"/>
              <a:t>7 класс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ru-RU" sz="1900" dirty="0"/>
              <a:t>Описание действий людей. Сочинение-рассказ по картине С. Григорьева «Вратарь» (упр.209</a:t>
            </a:r>
            <a:r>
              <a:rPr lang="ru-RU" sz="1900" dirty="0" smtClean="0"/>
              <a:t>)</a:t>
            </a:r>
            <a:r>
              <a:rPr lang="ru-RU" sz="1900" dirty="0"/>
              <a:t> </a:t>
            </a:r>
            <a:endParaRPr lang="ru-RU" sz="1900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ru-RU" sz="1900" dirty="0" smtClean="0"/>
              <a:t>Сочинение-рассказ </a:t>
            </a:r>
            <a:r>
              <a:rPr lang="ru-RU" sz="1900" dirty="0"/>
              <a:t>по картине Е. Широкова «Друзья» (упр.273)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ru-RU" sz="1900" b="1" dirty="0" smtClean="0"/>
              <a:t>8 класс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ru-RU" sz="2000" dirty="0"/>
              <a:t>Инструкция. Сочинение-инструкция на тему «Как ухаживать за цветами (лыжами, коньками, велосипедом, рыбами в аквариуме, птицами, и т.п.)» (упр. 198) </a:t>
            </a:r>
            <a:endParaRPr lang="ru-RU" sz="2000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ru-RU" sz="2000" b="1" dirty="0" smtClean="0"/>
              <a:t>9 класс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ru-RU" sz="2000" dirty="0" smtClean="0"/>
              <a:t>Сочинение </a:t>
            </a:r>
            <a:r>
              <a:rPr lang="ru-RU" sz="2000" dirty="0"/>
              <a:t>по данному началу на основе картины В.П. Фельдмана «Родина» (упр. 166)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3. Монологическое высказывание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/>
              <a:t>Тема 3. Рассуждение по поставленному вопросу</a:t>
            </a:r>
          </a:p>
          <a:p>
            <a:r>
              <a:rPr lang="ru-RU" sz="1900" dirty="0" smtClean="0"/>
              <a:t>Что делает человека известным?</a:t>
            </a:r>
          </a:p>
          <a:p>
            <a:r>
              <a:rPr lang="ru-RU" sz="1900" dirty="0" smtClean="0"/>
              <a:t>Возможна ли дружба в интернете?</a:t>
            </a:r>
          </a:p>
          <a:p>
            <a:r>
              <a:rPr lang="ru-RU" sz="1900" dirty="0" smtClean="0"/>
              <a:t>Зависит ли жизненный успех человека от внешности?</a:t>
            </a:r>
          </a:p>
          <a:p>
            <a:r>
              <a:rPr lang="ru-RU" sz="1900" dirty="0" smtClean="0"/>
              <a:t>Всегда ли нужно говорить правду?</a:t>
            </a:r>
          </a:p>
          <a:p>
            <a:r>
              <a:rPr lang="ru-RU" sz="1900" dirty="0" smtClean="0"/>
              <a:t>Может ли кино заменить театр?</a:t>
            </a:r>
          </a:p>
          <a:p>
            <a:r>
              <a:rPr lang="ru-RU" sz="1900" dirty="0" smtClean="0"/>
              <a:t>Каким должен быть герой нашего времени?</a:t>
            </a:r>
          </a:p>
          <a:p>
            <a:r>
              <a:rPr lang="ru-RU" sz="1900" dirty="0" smtClean="0"/>
              <a:t>Как вы проводите каникулы?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42622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Виды работ учащихся по обучению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рассуждению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 smtClean="0"/>
              <a:t>5, 6  классы</a:t>
            </a:r>
          </a:p>
          <a:p>
            <a:pPr marL="0" indent="0">
              <a:buNone/>
            </a:pPr>
            <a:r>
              <a:rPr lang="ru-RU" sz="1900" dirty="0"/>
              <a:t>Рассуждение как тип речи. Сочинение-рассуждение на одну из тем по выбору (Упр.402</a:t>
            </a:r>
            <a:r>
              <a:rPr lang="ru-RU" sz="1900" dirty="0" smtClean="0"/>
              <a:t>)</a:t>
            </a:r>
          </a:p>
          <a:p>
            <a:pPr marL="0" indent="0">
              <a:buNone/>
            </a:pPr>
            <a:r>
              <a:rPr lang="ru-RU" sz="1900" dirty="0"/>
              <a:t>Доказательства в рассуждении. Сочинение-рассуждение (упр.484</a:t>
            </a:r>
            <a:r>
              <a:rPr lang="ru-RU" sz="1900" dirty="0" smtClean="0"/>
              <a:t>)</a:t>
            </a:r>
          </a:p>
          <a:p>
            <a:pPr marL="0" indent="0">
              <a:buNone/>
            </a:pPr>
            <a:r>
              <a:rPr lang="ru-RU" sz="1900" b="1" dirty="0" smtClean="0"/>
              <a:t>7 класс</a:t>
            </a:r>
          </a:p>
          <a:p>
            <a:pPr marL="0" indent="0">
              <a:buNone/>
            </a:pPr>
            <a:r>
              <a:rPr lang="ru-RU" sz="1900" dirty="0"/>
              <a:t>Сочинение-рассуждение на тему «Моё отношение к прозвищам» (упр.239</a:t>
            </a:r>
            <a:r>
              <a:rPr lang="ru-RU" sz="1900" dirty="0" smtClean="0"/>
              <a:t>)</a:t>
            </a:r>
          </a:p>
          <a:p>
            <a:pPr marL="0" indent="0">
              <a:buNone/>
            </a:pPr>
            <a:r>
              <a:rPr lang="ru-RU" sz="1900" dirty="0"/>
              <a:t>Сочинение-рассуждение на тему «Книга в современном мире»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/>
              <a:t>Сочинение-рассуждение «Как мне стать…» (упр.419</a:t>
            </a:r>
            <a:r>
              <a:rPr lang="ru-RU" sz="1900" dirty="0" smtClean="0"/>
              <a:t>)</a:t>
            </a:r>
          </a:p>
          <a:p>
            <a:pPr marL="0" indent="0">
              <a:buNone/>
            </a:pPr>
            <a:r>
              <a:rPr lang="ru-RU" sz="1900" b="1" dirty="0" smtClean="0"/>
              <a:t>8 класс</a:t>
            </a:r>
          </a:p>
          <a:p>
            <a:pPr marL="0" indent="0">
              <a:buNone/>
            </a:pPr>
            <a:r>
              <a:rPr lang="ru-RU" sz="1900" dirty="0"/>
              <a:t>Рассуждение как тип </a:t>
            </a:r>
            <a:r>
              <a:rPr lang="ru-RU" sz="1900" dirty="0" smtClean="0"/>
              <a:t>текста. </a:t>
            </a:r>
            <a:r>
              <a:rPr lang="ru-RU" sz="1900" dirty="0"/>
              <a:t>Устный ответ на тему «Чем  мне дорог родной край?» (упр. 209) </a:t>
            </a:r>
          </a:p>
          <a:p>
            <a:pPr marL="0" indent="0">
              <a:buNone/>
            </a:pPr>
            <a:r>
              <a:rPr lang="ru-RU" sz="1900" dirty="0"/>
              <a:t>Рассуждение на дискуссионную тему. Сочинение – рассуждение на тему </a:t>
            </a:r>
            <a:r>
              <a:rPr lang="ru-RU" sz="1900" i="1" dirty="0"/>
              <a:t>«</a:t>
            </a:r>
            <a:r>
              <a:rPr lang="ru-RU" sz="1900" dirty="0"/>
              <a:t>Можно ли жить без родины?» (упр.304</a:t>
            </a:r>
            <a:r>
              <a:rPr lang="ru-RU" sz="1900" dirty="0" smtClean="0"/>
              <a:t>)</a:t>
            </a:r>
          </a:p>
          <a:p>
            <a:pPr marL="0" indent="0">
              <a:buNone/>
            </a:pPr>
            <a:r>
              <a:rPr lang="ru-RU" sz="1900" b="1" dirty="0" smtClean="0"/>
              <a:t>9 класс</a:t>
            </a:r>
          </a:p>
          <a:p>
            <a:pPr marL="0" indent="0">
              <a:buNone/>
            </a:pPr>
            <a:r>
              <a:rPr lang="ru-RU" sz="2000" dirty="0"/>
              <a:t>Сочинение – рассуждение на тему «Подвиг» (упр.184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/>
              <a:t>Сочинение по картине Е.В. </a:t>
            </a:r>
            <a:r>
              <a:rPr lang="ru-RU" sz="2000" dirty="0" err="1"/>
              <a:t>Сыромятникова</a:t>
            </a:r>
            <a:r>
              <a:rPr lang="ru-RU" sz="2000" dirty="0"/>
              <a:t> «Первые зрители» (упр.499</a:t>
            </a:r>
            <a:r>
              <a:rPr lang="ru-RU" sz="2000" dirty="0" smtClean="0"/>
              <a:t>): </a:t>
            </a:r>
            <a:r>
              <a:rPr lang="ru-RU" sz="2000" dirty="0"/>
              <a:t>с</a:t>
            </a:r>
            <a:r>
              <a:rPr lang="ru-RU" sz="2000" dirty="0" smtClean="0"/>
              <a:t>очинение-рассуждение</a:t>
            </a:r>
            <a:r>
              <a:rPr lang="ru-RU" sz="2000" dirty="0"/>
              <a:t>, сочинение-описание, сочинение-повествование (по выбору ученика)</a:t>
            </a:r>
            <a:endParaRPr lang="ru-RU" sz="1900" dirty="0" smtClean="0"/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555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Структура рассуждения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Тезис (то, что доказывается, </a:t>
            </a:r>
            <a:r>
              <a:rPr lang="ru-RU" sz="2400" dirty="0" smtClean="0"/>
              <a:t>обосновывается, раскрывается  </a:t>
            </a:r>
            <a:r>
              <a:rPr lang="ru-RU" sz="2400" dirty="0"/>
              <a:t>и </a:t>
            </a:r>
            <a:r>
              <a:rPr lang="ru-RU" sz="2400" dirty="0" smtClean="0"/>
              <a:t>объясняется)</a:t>
            </a:r>
            <a:endParaRPr lang="ru-RU" sz="2400" dirty="0"/>
          </a:p>
          <a:p>
            <a:pPr algn="just"/>
            <a:r>
              <a:rPr lang="ru-RU" sz="2400" dirty="0" smtClean="0"/>
              <a:t>Аргументы </a:t>
            </a:r>
            <a:r>
              <a:rPr lang="ru-RU" sz="2400" dirty="0"/>
              <a:t>(доказательства / примеры, приводимые в поддержку </a:t>
            </a:r>
            <a:r>
              <a:rPr lang="ru-RU" sz="2400" dirty="0" smtClean="0"/>
              <a:t>тезиса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6675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altLang="ru-RU" sz="2400" smtClean="0"/>
              <a:t>Словарный диктант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mtClean="0"/>
              <a:t>Изученные слова с непроверяемыми и труднопроверяемыми написаниями</a:t>
            </a:r>
          </a:p>
          <a:p>
            <a:pPr marL="0" indent="0" algn="just">
              <a:buFontTx/>
              <a:buNone/>
            </a:pPr>
            <a:r>
              <a:rPr lang="ru-RU" altLang="ru-RU" smtClean="0"/>
              <a:t>Усвоение правописания, значения слов и особенностей их употребления в речи</a:t>
            </a:r>
          </a:p>
          <a:p>
            <a:pPr marL="0" indent="0" algn="just">
              <a:buFontTx/>
              <a:buNone/>
            </a:pPr>
            <a:r>
              <a:rPr lang="ru-RU" altLang="ru-RU" smtClean="0"/>
              <a:t>Слова-понятия (в том числе лингвистические), слова-концепты</a:t>
            </a:r>
          </a:p>
        </p:txBody>
      </p:sp>
    </p:spTree>
    <p:extLst>
      <p:ext uri="{BB962C8B-B14F-4D97-AF65-F5344CB8AC3E}">
        <p14:creationId xmlns="" xmlns:p14="http://schemas.microsoft.com/office/powerpoint/2010/main" val="39844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2400" dirty="0" smtClean="0"/>
              <a:t>Словарные диктанты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Президент, президиум, социологический, социальный, гражданин, привилегия, идеология, мировоззрение, выборная кампания, демократический, либеральный, политический, популизм, цивилизация, державный, национальный, приоритет, полемика, философский, эксперимент, агрессия, ассоциация, дипломат, администрация, транслировать, постановление, религия, антагонизм, оппозиция, объединение, чрезвычайный, террор, теракт, </a:t>
            </a:r>
            <a:r>
              <a:rPr lang="ru-RU" sz="1800" dirty="0" smtClean="0"/>
              <a:t>период.</a:t>
            </a:r>
          </a:p>
          <a:p>
            <a:pPr marL="0" indent="0" algn="just">
              <a:buNone/>
            </a:pPr>
            <a:r>
              <a:rPr lang="ru-RU" sz="1800" dirty="0"/>
              <a:t>Интернет-кафе, ноу-хау, лазерный принтер, информационно-коммуникационные технологии, интерактивный режим, персональный компьютер, антивирусная программа, объём оперативной памяти, веб-сайт, портал, мемориал, монумент, галерея, официально-деловой, психология, информатика, натюрморт, пейзаж, живопись, мольберт, режиссёр, аристократ, труженик, путешествие, ориентир, философский, информация, фантазия, экспонат, </a:t>
            </a:r>
            <a:r>
              <a:rPr lang="ru-RU" sz="1800" dirty="0" smtClean="0"/>
              <a:t>энциклопедия. </a:t>
            </a:r>
          </a:p>
          <a:p>
            <a:pPr marL="0" indent="0">
              <a:buNone/>
            </a:pPr>
            <a:r>
              <a:rPr lang="ru-RU" sz="1800" b="1" dirty="0"/>
              <a:t>Задания</a:t>
            </a:r>
            <a:endParaRPr lang="ru-RU" sz="1800" dirty="0"/>
          </a:p>
          <a:p>
            <a:pPr lvl="0" algn="just">
              <a:spcBef>
                <a:spcPts val="0"/>
              </a:spcBef>
            </a:pPr>
            <a:r>
              <a:rPr lang="ru-RU" sz="1800" dirty="0"/>
              <a:t>Подчеркните в тексте диктанта 1-2 неологизма. </a:t>
            </a:r>
          </a:p>
          <a:p>
            <a:pPr lvl="0" algn="just">
              <a:spcBef>
                <a:spcPts val="0"/>
              </a:spcBef>
            </a:pPr>
            <a:r>
              <a:rPr lang="ru-RU" sz="1800" dirty="0"/>
              <a:t>Являются ли синонимами слова </a:t>
            </a:r>
            <a:r>
              <a:rPr lang="ru-RU" sz="1800" i="1" dirty="0"/>
              <a:t>натюрморт</a:t>
            </a:r>
            <a:r>
              <a:rPr lang="ru-RU" sz="1800" dirty="0"/>
              <a:t> и </a:t>
            </a:r>
            <a:r>
              <a:rPr lang="ru-RU" sz="1800" i="1" dirty="0"/>
              <a:t>пейзаж</a:t>
            </a:r>
            <a:r>
              <a:rPr lang="ru-RU" sz="1800" dirty="0"/>
              <a:t>? Свой ответ обоснуйте. </a:t>
            </a:r>
          </a:p>
          <a:p>
            <a:pPr lvl="0" algn="just">
              <a:spcBef>
                <a:spcPts val="0"/>
              </a:spcBef>
            </a:pPr>
            <a:r>
              <a:rPr lang="ru-RU" sz="1800" dirty="0"/>
              <a:t>Назовите тип словаря, необходимый для выяснения значения </a:t>
            </a:r>
            <a:r>
              <a:rPr lang="ru-RU" sz="2000" dirty="0"/>
              <a:t>слова. </a:t>
            </a:r>
          </a:p>
          <a:p>
            <a:pPr marL="0" indent="0" algn="just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2936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2400" dirty="0" smtClean="0"/>
              <a:t>Словарные диктанты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ru-RU" sz="1900" dirty="0"/>
              <a:t>Добродетель, порок, благородство, коварство, презрение, духовность, инициативность, карьеризм, честность, преданность, предательство, героизм, мужество, истина, идеал, красота, человечность, ценность, достоинство, самодостаточность, мораль, милосердие, сострадание, сочувствие, гуманизм, гуманность, самоотверженность, благодарность, личность, патриотизм, совесть, самовоспитание, деликатность, целеустремлённость, справедливость, бессмертие, вероисповедание, фанатизм, эгоизм, этика.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98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Логические правила устной речи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Если во фразе имеется противопоставление, то выделяются оба противопоставляемых слова: </a:t>
            </a:r>
            <a:r>
              <a:rPr lang="ru-RU" sz="2400" i="1" dirty="0" smtClean="0">
                <a:solidFill>
                  <a:schemeClr val="tx1"/>
                </a:solidFill>
              </a:rPr>
              <a:t> Вопрос в том, кого мы жалеем – </a:t>
            </a:r>
            <a:r>
              <a:rPr lang="ru-RU" sz="2400" b="1" i="1" dirty="0" smtClean="0">
                <a:solidFill>
                  <a:schemeClr val="tx1"/>
                </a:solidFill>
              </a:rPr>
              <a:t>других</a:t>
            </a:r>
            <a:r>
              <a:rPr lang="ru-RU" sz="2400" i="1" dirty="0" smtClean="0">
                <a:solidFill>
                  <a:schemeClr val="tx1"/>
                </a:solidFill>
              </a:rPr>
              <a:t> или </a:t>
            </a:r>
            <a:r>
              <a:rPr lang="ru-RU" sz="2400" b="1" i="1" dirty="0" smtClean="0">
                <a:solidFill>
                  <a:schemeClr val="tx1"/>
                </a:solidFill>
              </a:rPr>
              <a:t>себя</a:t>
            </a:r>
            <a:r>
              <a:rPr lang="ru-RU" sz="2400" i="1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При сочетании двух существительных выделяется то, которое стоит в родительном падеже: </a:t>
            </a:r>
            <a:r>
              <a:rPr lang="ru-RU" sz="2400" i="1" dirty="0" smtClean="0">
                <a:solidFill>
                  <a:schemeClr val="tx1"/>
                </a:solidFill>
              </a:rPr>
              <a:t>Демократия – это власть </a:t>
            </a:r>
            <a:r>
              <a:rPr lang="ru-RU" sz="2400" b="1" i="1" dirty="0" smtClean="0">
                <a:solidFill>
                  <a:schemeClr val="tx1"/>
                </a:solidFill>
              </a:rPr>
              <a:t>народа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При сравнении выделяется то, с чем сравнивается, а не предмет сравнения: </a:t>
            </a:r>
            <a:r>
              <a:rPr lang="ru-RU" sz="2400" i="1" dirty="0" smtClean="0">
                <a:solidFill>
                  <a:schemeClr val="tx1"/>
                </a:solidFill>
              </a:rPr>
              <a:t> Кленовый лист напоминает нам </a:t>
            </a:r>
            <a:r>
              <a:rPr lang="ru-RU" sz="2400" b="1" i="1" dirty="0" smtClean="0">
                <a:solidFill>
                  <a:schemeClr val="tx1"/>
                </a:solidFill>
              </a:rPr>
              <a:t>янтарь</a:t>
            </a:r>
            <a:r>
              <a:rPr lang="ru-RU" sz="2400" i="1" dirty="0" smtClean="0">
                <a:solidFill>
                  <a:schemeClr val="tx1"/>
                </a:solidFill>
              </a:rPr>
              <a:t>. (Н. Заболоцкий)</a:t>
            </a:r>
          </a:p>
        </p:txBody>
      </p:sp>
    </p:spTree>
    <p:extLst>
      <p:ext uri="{BB962C8B-B14F-4D97-AF65-F5344CB8AC3E}">
        <p14:creationId xmlns="" xmlns:p14="http://schemas.microsoft.com/office/powerpoint/2010/main" val="41524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Логические правила устной речи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685926"/>
            <a:ext cx="8384479" cy="435543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 startAt="4"/>
            </a:pPr>
            <a:r>
              <a:rPr lang="ru-RU" sz="2000" dirty="0" smtClean="0">
                <a:solidFill>
                  <a:schemeClr val="tx1"/>
                </a:solidFill>
              </a:rPr>
              <a:t>Прилагательное обычно не принимает на себя ударения. Определение как бы сливается с определяемым словом, которое несколько выделяется: </a:t>
            </a:r>
            <a:r>
              <a:rPr lang="ru-RU" sz="2000" i="1" dirty="0" smtClean="0">
                <a:solidFill>
                  <a:schemeClr val="tx1"/>
                </a:solidFill>
              </a:rPr>
              <a:t>Жёлтые листья сплошным ковром покрывают землю.</a:t>
            </a:r>
          </a:p>
          <a:p>
            <a:pPr algn="just">
              <a:buFont typeface="+mj-lt"/>
              <a:buAutoNum type="arabicPeriod" startAt="4"/>
            </a:pPr>
            <a:r>
              <a:rPr lang="ru-RU" sz="2000" dirty="0" smtClean="0">
                <a:solidFill>
                  <a:schemeClr val="tx1"/>
                </a:solidFill>
              </a:rPr>
              <a:t>Если к слову относится несколько определений, то они выделяются все, кроме последнего, которое сливается с определяемым словом: </a:t>
            </a:r>
            <a:r>
              <a:rPr lang="ru-RU" sz="2000" i="1" dirty="0" smtClean="0">
                <a:solidFill>
                  <a:schemeClr val="tx1"/>
                </a:solidFill>
              </a:rPr>
              <a:t>Ты один мне поддержка и опора, о великий, могучий, правдивый и свободный русский язык!               (И. Тургенев). </a:t>
            </a:r>
          </a:p>
          <a:p>
            <a:pPr algn="just">
              <a:buFont typeface="+mj-lt"/>
              <a:buAutoNum type="arabicPeriod" startAt="4"/>
            </a:pPr>
            <a:r>
              <a:rPr lang="ru-RU" sz="2000" dirty="0" smtClean="0">
                <a:solidFill>
                  <a:schemeClr val="tx1"/>
                </a:solidFill>
              </a:rPr>
              <a:t>Частицы «не» и «ни» интонационно не выделяются. Они сливаются со словом, к которому относятся, причем ударение падает на само слово: </a:t>
            </a:r>
            <a:r>
              <a:rPr lang="ru-RU" sz="2000" i="1" dirty="0" smtClean="0">
                <a:solidFill>
                  <a:schemeClr val="tx1"/>
                </a:solidFill>
              </a:rPr>
              <a:t>Как ни старайся, ничего у тебя не выйдет.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7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Подготовка к диалогу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Прочитайте вопросы.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каждом вопросе выделите ключевые слова, которые будут использованы в вашем ответе.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Избегайте односложных ответов: </a:t>
            </a:r>
            <a:r>
              <a:rPr lang="ru-RU" i="1" dirty="0" smtClean="0">
                <a:solidFill>
                  <a:schemeClr val="tx1"/>
                </a:solidFill>
              </a:rPr>
              <a:t>да, нет, конечно</a:t>
            </a:r>
            <a:r>
              <a:rPr lang="ru-RU" dirty="0" smtClean="0">
                <a:solidFill>
                  <a:schemeClr val="tx1"/>
                </a:solidFill>
              </a:rPr>
              <a:t> и т.п.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Чтобы избежать односложных ответов, используйте сложноподчинённые предложения с придаточными причины, условия, следствия.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Смягчайте категоричность своих утверждений вводными словами: </a:t>
            </a:r>
            <a:r>
              <a:rPr lang="ru-RU" i="1" dirty="0" smtClean="0">
                <a:solidFill>
                  <a:schemeClr val="tx1"/>
                </a:solidFill>
              </a:rPr>
              <a:t>я думаю; как мне кажется; по-видимому</a:t>
            </a:r>
            <a:r>
              <a:rPr lang="ru-RU" dirty="0" smtClean="0">
                <a:solidFill>
                  <a:schemeClr val="tx1"/>
                </a:solidFill>
              </a:rPr>
              <a:t> и т.п.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Особое внимание обратите на последний вопрос, поскольку он  требует наиболее развёрнутого ответа.</a:t>
            </a:r>
          </a:p>
          <a:p>
            <a:pPr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62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0"/>
            <a:ext cx="8003232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Модель устной части ОГЭ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651553575"/>
              </p:ext>
            </p:extLst>
          </p:nvPr>
        </p:nvGraphicFramePr>
        <p:xfrm>
          <a:off x="395536" y="908720"/>
          <a:ext cx="8568951" cy="514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296144"/>
                <a:gridCol w="1800200"/>
                <a:gridCol w="1368151"/>
              </a:tblGrid>
              <a:tr h="10325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сложности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Макс. первичный балл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 на подготовку и ответ (мин.)</a:t>
                      </a:r>
                      <a:endParaRPr lang="ru-RU" sz="1600" dirty="0"/>
                    </a:p>
                  </a:txBody>
                  <a:tcPr/>
                </a:tc>
              </a:tr>
              <a:tr h="8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Задание 1.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Выразительное чтение текста научно-публицистического стиля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2+2</a:t>
                      </a:r>
                      <a:endParaRPr lang="ru-RU" sz="1600" dirty="0"/>
                    </a:p>
                  </a:txBody>
                  <a:tcPr/>
                </a:tc>
              </a:tr>
              <a:tr h="6118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Задание 2.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Пересказ текста с привлечением дополнительной информации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Базовый</a:t>
                      </a:r>
                      <a:endParaRPr lang="ru-RU" sz="1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1+3 </a:t>
                      </a:r>
                      <a:endParaRPr lang="ru-RU" sz="1600" dirty="0"/>
                    </a:p>
                  </a:txBody>
                  <a:tcPr/>
                </a:tc>
              </a:tr>
              <a:tr h="56623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Задание 3.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Тематическое монологическое высказывание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Базовый</a:t>
                      </a:r>
                      <a:endParaRPr lang="ru-RU" sz="1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1+ 3</a:t>
                      </a:r>
                      <a:endParaRPr lang="ru-RU" sz="1600" dirty="0"/>
                    </a:p>
                  </a:txBody>
                  <a:tcPr/>
                </a:tc>
              </a:tr>
              <a:tr h="4052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Задание 4.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Участие в диалоге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Базовый</a:t>
                      </a:r>
                      <a:endParaRPr lang="ru-RU" sz="1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7993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Соблюдение норм </a:t>
                      </a:r>
                      <a:r>
                        <a:rPr lang="ru-RU" sz="1600" dirty="0" smtClean="0"/>
                        <a:t>современного русского литературного языка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(задания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1, 2 – 4 балла, задания 3, 4 – 4</a:t>
                      </a:r>
                      <a:r>
                        <a:rPr lang="ru-RU" sz="1600" baseline="0" dirty="0" smtClean="0"/>
                        <a:t> балла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7993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19 (минимальная граница – 10 баллов)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15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682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Подготовка к диалогу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just">
              <a:buFont typeface="+mj-lt"/>
              <a:buAutoNum type="arabicPeriod" startAt="6"/>
            </a:pPr>
            <a:r>
              <a:rPr lang="ru-RU" dirty="0" smtClean="0">
                <a:solidFill>
                  <a:schemeClr val="tx1"/>
                </a:solidFill>
              </a:rPr>
              <a:t>При ответе на последний вопрос используйте слова-рубрикаторы: </a:t>
            </a:r>
            <a:r>
              <a:rPr lang="ru-RU" i="1" dirty="0" smtClean="0">
                <a:solidFill>
                  <a:schemeClr val="tx1"/>
                </a:solidFill>
              </a:rPr>
              <a:t>во-первых, во-вторых, наконец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+mj-lt"/>
              <a:buAutoNum type="arabicPeriod" startAt="6"/>
            </a:pPr>
            <a:r>
              <a:rPr lang="ru-RU" dirty="0" smtClean="0">
                <a:solidFill>
                  <a:schemeClr val="tx1"/>
                </a:solidFill>
              </a:rPr>
              <a:t>Используйте средний темп речи, который позволяет продумывать продолжение речи.</a:t>
            </a:r>
          </a:p>
          <a:p>
            <a:pPr algn="just">
              <a:buFont typeface="+mj-lt"/>
              <a:buAutoNum type="arabicPeriod" startAt="6"/>
            </a:pPr>
            <a:r>
              <a:rPr lang="ru-RU" dirty="0" smtClean="0">
                <a:solidFill>
                  <a:schemeClr val="tx1"/>
                </a:solidFill>
              </a:rPr>
              <a:t>Избегайте длительных пауз.</a:t>
            </a:r>
          </a:p>
          <a:p>
            <a:pPr algn="just">
              <a:buFont typeface="+mj-lt"/>
              <a:buAutoNum type="arabicPeriod" startAt="6"/>
            </a:pPr>
            <a:r>
              <a:rPr lang="ru-RU" dirty="0" smtClean="0">
                <a:solidFill>
                  <a:schemeClr val="tx1"/>
                </a:solidFill>
              </a:rPr>
              <a:t>Следите за правильностью и чистотой речи. Избегайте слов-паразитов.  </a:t>
            </a:r>
          </a:p>
          <a:p>
            <a:pPr algn="just">
              <a:buAutoNum type="arabicPeriod" startAt="6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76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Примерный диалог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smtClean="0">
                <a:solidFill>
                  <a:schemeClr val="tx1"/>
                </a:solidFill>
              </a:rPr>
              <a:t>Общаетесь ли Вы в социальных сетях?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Да, </a:t>
            </a:r>
            <a:r>
              <a:rPr lang="ru-RU" b="1" dirty="0" smtClean="0">
                <a:solidFill>
                  <a:schemeClr val="tx1"/>
                </a:solidFill>
              </a:rPr>
              <a:t>я общаюсь в социальных сетях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ВКонтакте</a:t>
            </a:r>
            <a:r>
              <a:rPr lang="ru-RU" dirty="0" smtClean="0">
                <a:solidFill>
                  <a:schemeClr val="tx1"/>
                </a:solidFill>
              </a:rPr>
              <a:t>» и «Одноклассники», потому что сегодня трудно представить жизнь без общения в Интернете.  Многие мои друзья имеют свои странички в различных </a:t>
            </a:r>
            <a:r>
              <a:rPr lang="ru-RU" dirty="0" err="1" smtClean="0">
                <a:solidFill>
                  <a:schemeClr val="tx1"/>
                </a:solidFill>
              </a:rPr>
              <a:t>соцсетях</a:t>
            </a:r>
            <a:r>
              <a:rPr lang="ru-RU" dirty="0" smtClean="0">
                <a:solidFill>
                  <a:schemeClr val="tx1"/>
                </a:solidFill>
              </a:rPr>
              <a:t> и активно общаются с разными людьми.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Чем удобны социальные сети?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b="1" dirty="0" smtClean="0">
                <a:solidFill>
                  <a:schemeClr val="tx1"/>
                </a:solidFill>
              </a:rPr>
              <a:t>Социальные сети удобны </a:t>
            </a:r>
            <a:r>
              <a:rPr lang="ru-RU" dirty="0" smtClean="0">
                <a:solidFill>
                  <a:schemeClr val="tx1"/>
                </a:solidFill>
              </a:rPr>
              <a:t>тем, что позволяют общаться людям на расстоянии. Здесь можно пообщаться с родственниками и друзьями,  познакомиться с новыми людьми, зайти на странички знаменитостей и узнать новое об их жизни и творчестве. Можно слушать музыку или смотреть фильмы. Можно найти советы, которые помогут в учёбе, в подготовке к экзаменам.  Можно поделиться своими впечатлениями от интересной поездки или высказать своё мнение обо всём, что происходит вокруг.   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4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Примерный диалог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smtClean="0">
                <a:solidFill>
                  <a:schemeClr val="tx1"/>
                </a:solidFill>
              </a:rPr>
              <a:t>Есть ли отрицательные стороны использования социальных сетей?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     Да, </a:t>
            </a:r>
            <a:r>
              <a:rPr lang="ru-RU" b="1" dirty="0" smtClean="0">
                <a:solidFill>
                  <a:schemeClr val="tx1"/>
                </a:solidFill>
              </a:rPr>
              <a:t> в использовании социальных сетей, конечно, есть свои отрицательные стороны.</a:t>
            </a:r>
            <a:r>
              <a:rPr lang="ru-RU" dirty="0" smtClean="0">
                <a:solidFill>
                  <a:schemeClr val="tx1"/>
                </a:solidFill>
              </a:rPr>
              <a:t> Для некоторых  сети начинают заменять  живое общение. Люди теряют связь с реальностью, полностью погружаются в виртуальный  мир, забывают  о близких,  об учёбе, спорте и других важных делах.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     Кроме того,   в социальных сетях много мошенников. Нужно помнить об этом и соблюдать безопасность.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Могут ли социальные сети заменить живое общение?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Я считаю, что социальные сети не могут заменить живое общение, </a:t>
            </a:r>
            <a:r>
              <a:rPr lang="ru-RU" dirty="0" smtClean="0">
                <a:solidFill>
                  <a:schemeClr val="tx1"/>
                </a:solidFill>
              </a:rPr>
              <a:t> ведь есть вещи, о которых можно говорить только  с глазу на глаз. Кроме того, ты иногда даже  не знаешь, кто скрывается за фотографией на страничке. Настоящие друзья – это те, с кем ты вырос, кого хорошо знаешь, а вовсе не те, кто добавился к тебе на страничку. Думаю, по-настоящему можно узнать человека только тогда, когда посмотришь ему в глаза, поговоришь по душам.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</a:p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0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Примерный диалог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5. </a:t>
            </a:r>
            <a:r>
              <a:rPr lang="ru-RU" b="1" dirty="0" smtClean="0">
                <a:solidFill>
                  <a:schemeClr val="tx1"/>
                </a:solidFill>
              </a:rPr>
              <a:t>Посоветуйте своим сверстникам, как правильно использовать социальные сети.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Своим сверстникам я могу дать такие советы: во-первых</a:t>
            </a:r>
            <a:r>
              <a:rPr lang="ru-RU" dirty="0" smtClean="0">
                <a:solidFill>
                  <a:schemeClr val="tx1"/>
                </a:solidFill>
              </a:rPr>
              <a:t>, определите, какая социальная сеть больше соответствует </a:t>
            </a:r>
            <a:r>
              <a:rPr lang="ru-RU" smtClean="0">
                <a:solidFill>
                  <a:schemeClr val="tx1"/>
                </a:solidFill>
              </a:rPr>
              <a:t>вашему возрасту, вашим  </a:t>
            </a:r>
            <a:r>
              <a:rPr lang="ru-RU" dirty="0" smtClean="0">
                <a:solidFill>
                  <a:schemeClr val="tx1"/>
                </a:solidFill>
              </a:rPr>
              <a:t>интересам; </a:t>
            </a:r>
            <a:r>
              <a:rPr lang="ru-RU" b="1" dirty="0" smtClean="0">
                <a:solidFill>
                  <a:schemeClr val="tx1"/>
                </a:solidFill>
              </a:rPr>
              <a:t>во-вторых,</a:t>
            </a:r>
            <a:r>
              <a:rPr lang="ru-RU" dirty="0" smtClean="0">
                <a:solidFill>
                  <a:schemeClr val="tx1"/>
                </a:solidFill>
              </a:rPr>
              <a:t> найдите группы, которые вам интересны (учёба, кино, музыка, спорт, путешествия); </a:t>
            </a:r>
            <a:r>
              <a:rPr lang="ru-RU" b="1" dirty="0" smtClean="0">
                <a:solidFill>
                  <a:schemeClr val="tx1"/>
                </a:solidFill>
              </a:rPr>
              <a:t>в-третьих</a:t>
            </a:r>
            <a:r>
              <a:rPr lang="ru-RU" dirty="0" smtClean="0">
                <a:solidFill>
                  <a:schemeClr val="tx1"/>
                </a:solidFill>
              </a:rPr>
              <a:t>, не тратьте на интернет больше часа в день; и </a:t>
            </a:r>
            <a:r>
              <a:rPr lang="ru-RU" b="1" dirty="0" smtClean="0">
                <a:solidFill>
                  <a:schemeClr val="tx1"/>
                </a:solidFill>
              </a:rPr>
              <a:t>наконец,</a:t>
            </a:r>
            <a:r>
              <a:rPr lang="ru-RU" dirty="0" smtClean="0">
                <a:solidFill>
                  <a:schemeClr val="tx1"/>
                </a:solidFill>
              </a:rPr>
              <a:t>  не выкладывайте в чатах или на своей странице личную информацию, которую могут использовать мошенники.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3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5"/>
          <p:cNvGraphicFramePr>
            <a:graphicFrameLocks/>
          </p:cNvGraphicFramePr>
          <p:nvPr/>
        </p:nvGraphicFramePr>
        <p:xfrm>
          <a:off x="755576" y="1124744"/>
          <a:ext cx="8136904" cy="453236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Формирование коммуникативной компетенции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Задание 1. Выразительное чтение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601" y="1052736"/>
            <a:ext cx="7562800" cy="48584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Выразительно прочитайте </a:t>
            </a:r>
            <a:r>
              <a:rPr lang="ru-RU" sz="1900" dirty="0" smtClean="0"/>
              <a:t>вслух текст о Елизавете Петровне Глинке (1962 – 2016), враче, общественном деятеле.  </a:t>
            </a:r>
            <a:r>
              <a:rPr lang="ru-RU" sz="1900" dirty="0" smtClean="0">
                <a:solidFill>
                  <a:schemeClr val="tx1"/>
                </a:solidFill>
              </a:rPr>
              <a:t>У Вас есть </a:t>
            </a:r>
            <a:r>
              <a:rPr lang="ru-RU" sz="1900" b="1" dirty="0" smtClean="0">
                <a:solidFill>
                  <a:schemeClr val="tx1"/>
                </a:solidFill>
              </a:rPr>
              <a:t>2  минуты на подготовку. </a:t>
            </a:r>
          </a:p>
          <a:p>
            <a:pPr algn="just"/>
            <a:endParaRPr lang="ru-RU" b="1" dirty="0"/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sz="21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Елизавету Петровну Глинку – врача, общественного деятеля, правозащитника – гораздо чаще называли просто Доктор Лиза. Свою жизнь она посвятила спасению других. (…) </a:t>
            </a:r>
            <a:r>
              <a:rPr lang="ru-RU" sz="1900" i="1" dirty="0" smtClean="0">
                <a:solidFill>
                  <a:schemeClr val="tx1"/>
                </a:solidFill>
              </a:rPr>
              <a:t>Всего 155 слов</a:t>
            </a:r>
          </a:p>
          <a:p>
            <a:pPr>
              <a:buNone/>
            </a:pP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1009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2101776" cy="13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0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Задание 1. Выразительное чтение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Выразительно </a:t>
            </a:r>
            <a:r>
              <a:rPr lang="ru-RU" sz="1800" dirty="0"/>
              <a:t>прочитайте вслух текст </a:t>
            </a:r>
            <a:r>
              <a:rPr lang="ru-RU" sz="1800" dirty="0" smtClean="0"/>
              <a:t>о знаменитом русском учёном Софье Васильевне Ковалевской (1850-1891). </a:t>
            </a:r>
            <a:r>
              <a:rPr lang="ru-RU" sz="1800" dirty="0"/>
              <a:t>У Вас есть </a:t>
            </a:r>
            <a:r>
              <a:rPr lang="ru-RU" sz="1800" b="1" dirty="0"/>
              <a:t>2  минуты на подготовку.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	Софья Ковалевская – личность уникальная: первая в мире женщина 	– 	профессор математики, первая женщина-профессор в России. </a:t>
            </a:r>
          </a:p>
          <a:p>
            <a:pPr marL="0" indent="0">
              <a:buNone/>
            </a:pPr>
            <a:r>
              <a:rPr lang="ru-RU" sz="1800" dirty="0" smtClean="0"/>
              <a:t>	Решение задачи о вращении твёрдого тела вокруг неподвижной точки. </a:t>
            </a:r>
          </a:p>
          <a:p>
            <a:pPr marL="0" indent="0">
              <a:buNone/>
            </a:pPr>
            <a:r>
              <a:rPr lang="ru-RU" sz="1800" dirty="0" smtClean="0"/>
              <a:t>	Нигилистка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0166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Картинки по запросу Софья Ковалевск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3" y="1988840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37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1473</TotalTime>
  <Words>3925</Words>
  <Application>Microsoft Office PowerPoint</Application>
  <PresentationFormat>Экран (4:3)</PresentationFormat>
  <Paragraphs>528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Устное собеседование  9 класс</vt:lpstr>
      <vt:lpstr>Цель проведения итогового собеседования по русскому языку</vt:lpstr>
      <vt:lpstr>Задачи</vt:lpstr>
      <vt:lpstr>Примерная программа</vt:lpstr>
      <vt:lpstr>Примерная программа</vt:lpstr>
      <vt:lpstr>Модель устной части ОГЭ</vt:lpstr>
      <vt:lpstr>Слайд 7</vt:lpstr>
      <vt:lpstr>Задание 1. Выразительное чтение</vt:lpstr>
      <vt:lpstr>Задание 1. Выразительное чтение</vt:lpstr>
      <vt:lpstr>Задание 1. Выразительное чтение</vt:lpstr>
      <vt:lpstr>Выразительное чтение</vt:lpstr>
      <vt:lpstr>Условия успешности выразительного чтения</vt:lpstr>
      <vt:lpstr>Читающий  передает мысли и чувства автора,  показывает отношение автора к событиям, к поступкам героев</vt:lpstr>
      <vt:lpstr>Алгоритм подготовки  к выразительному чтению</vt:lpstr>
      <vt:lpstr>   Интонация как средство выражения   эмоционально насыщенной мысли</vt:lpstr>
      <vt:lpstr>Логическое ударение как основа логической выразительности</vt:lpstr>
      <vt:lpstr>Интонация как средство выражения  эмоционально насыщенной мысли</vt:lpstr>
      <vt:lpstr>Интонирование знаков препинания Точка</vt:lpstr>
      <vt:lpstr>Вопросительный знак</vt:lpstr>
      <vt:lpstr>Восклицательный знак</vt:lpstr>
      <vt:lpstr> Многоточие</vt:lpstr>
      <vt:lpstr> Запятая </vt:lpstr>
      <vt:lpstr>Точка с запятой  </vt:lpstr>
      <vt:lpstr> Двоеточие</vt:lpstr>
      <vt:lpstr> Тире</vt:lpstr>
      <vt:lpstr> Скобки</vt:lpstr>
      <vt:lpstr>Интонирование в различных синтаксических  конструкциях</vt:lpstr>
      <vt:lpstr>Предложения  с однородными членами</vt:lpstr>
      <vt:lpstr>Предложения  с однородными членами</vt:lpstr>
      <vt:lpstr>Предложения  с обособленными членами</vt:lpstr>
      <vt:lpstr>Вводные слова и вставные конструкции</vt:lpstr>
      <vt:lpstr>Задания для учащихся</vt:lpstr>
      <vt:lpstr>Критерии оценивания задания 1</vt:lpstr>
      <vt:lpstr>Задание 2. Пересказ текста</vt:lpstr>
      <vt:lpstr>Пересказ</vt:lpstr>
      <vt:lpstr>Слайд 36</vt:lpstr>
      <vt:lpstr>Критерии оценивания правильности речи за выполнение заданий 1 и 2  </vt:lpstr>
      <vt:lpstr>Задание 3. Монологическое высказывание</vt:lpstr>
      <vt:lpstr>Задание 3. Монологическое высказывание</vt:lpstr>
      <vt:lpstr>Задание 3. Монологическое высказывание</vt:lpstr>
      <vt:lpstr>Задание 3. Монологическое высказывание</vt:lpstr>
      <vt:lpstr>Вопросы для собеседования</vt:lpstr>
      <vt:lpstr>Вопросы для собеседования</vt:lpstr>
      <vt:lpstr>Описание по фотографии</vt:lpstr>
      <vt:lpstr>Виды работ учащихся по обучению описанию</vt:lpstr>
      <vt:lpstr>Виды работ учащихся по обучению описанию</vt:lpstr>
      <vt:lpstr>Устный ответ</vt:lpstr>
      <vt:lpstr>Задание 3. Монологическое высказывание</vt:lpstr>
      <vt:lpstr>Виды работ учащихся по обучению повествованию</vt:lpstr>
      <vt:lpstr>Виды работ учащихся по обучению повествованию</vt:lpstr>
      <vt:lpstr>Задание 3. Монологическое высказывание</vt:lpstr>
      <vt:lpstr>Виды работ учащихся по обучению рассуждению</vt:lpstr>
      <vt:lpstr>Структура рассуждения</vt:lpstr>
      <vt:lpstr>Словарный диктант</vt:lpstr>
      <vt:lpstr>Словарные диктанты</vt:lpstr>
      <vt:lpstr>Словарные диктанты</vt:lpstr>
      <vt:lpstr>Логические правила устной речи</vt:lpstr>
      <vt:lpstr>Логические правила устной речи</vt:lpstr>
      <vt:lpstr>Подготовка к диалогу</vt:lpstr>
      <vt:lpstr>Подготовка к диалогу</vt:lpstr>
      <vt:lpstr>Примерный диалог</vt:lpstr>
      <vt:lpstr>Примерный диалог</vt:lpstr>
      <vt:lpstr>Примерный диалог</vt:lpstr>
    </vt:vector>
  </TitlesOfParts>
  <Company>ГБОУ ДПО ЧИППКРО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Соловьева</dc:creator>
  <cp:lastModifiedBy>Microsoft Office</cp:lastModifiedBy>
  <cp:revision>86</cp:revision>
  <dcterms:created xsi:type="dcterms:W3CDTF">2017-11-21T05:37:10Z</dcterms:created>
  <dcterms:modified xsi:type="dcterms:W3CDTF">2017-11-28T16:56:37Z</dcterms:modified>
</cp:coreProperties>
</file>