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en-GB"/>
    </a:defPPr>
    <a:lvl1pPr algn="l" defTabSz="449263" rtl="0" eaLnBrk="0" fontAlgn="base" hangingPunct="0">
      <a:lnSpc>
        <a:spcPct val="2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+mn-ea"/>
        <a:cs typeface="Tahoma" pitchFamily="34" charset="0"/>
      </a:defRPr>
    </a:lvl1pPr>
    <a:lvl2pPr marL="457200" algn="l" defTabSz="449263" rtl="0" eaLnBrk="0" fontAlgn="base" hangingPunct="0">
      <a:lnSpc>
        <a:spcPct val="2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+mn-ea"/>
        <a:cs typeface="Tahoma" pitchFamily="34" charset="0"/>
      </a:defRPr>
    </a:lvl2pPr>
    <a:lvl3pPr marL="914400" algn="l" defTabSz="449263" rtl="0" eaLnBrk="0" fontAlgn="base" hangingPunct="0">
      <a:lnSpc>
        <a:spcPct val="2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+mn-ea"/>
        <a:cs typeface="Tahoma" pitchFamily="34" charset="0"/>
      </a:defRPr>
    </a:lvl3pPr>
    <a:lvl4pPr marL="1371600" algn="l" defTabSz="449263" rtl="0" eaLnBrk="0" fontAlgn="base" hangingPunct="0">
      <a:lnSpc>
        <a:spcPct val="2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+mn-ea"/>
        <a:cs typeface="Tahoma" pitchFamily="34" charset="0"/>
      </a:defRPr>
    </a:lvl4pPr>
    <a:lvl5pPr marL="1828800" algn="l" defTabSz="449263" rtl="0" eaLnBrk="0" fontAlgn="base" hangingPunct="0">
      <a:lnSpc>
        <a:spcPct val="2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+mn-ea"/>
        <a:cs typeface="Tahoma" pitchFamily="34" charset="0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Tahoma" pitchFamily="34" charset="0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Tahoma" pitchFamily="34" charset="0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Tahoma" pitchFamily="34" charset="0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Tahoma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900" y="40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5pPr>
            <a:lvl6pPr marL="2514600" indent="-228600" defTabSz="449263" eaLnBrk="0" fontAlgn="base" hangingPunct="0">
              <a:lnSpc>
                <a:spcPct val="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6pPr>
            <a:lvl7pPr marL="2971800" indent="-228600" defTabSz="449263" eaLnBrk="0" fontAlgn="base" hangingPunct="0">
              <a:lnSpc>
                <a:spcPct val="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7pPr>
            <a:lvl8pPr marL="3429000" indent="-228600" defTabSz="449263" eaLnBrk="0" fontAlgn="base" hangingPunct="0">
              <a:lnSpc>
                <a:spcPct val="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8pPr>
            <a:lvl9pPr marL="3886200" indent="-228600" defTabSz="449263" eaLnBrk="0" fontAlgn="base" hangingPunct="0">
              <a:lnSpc>
                <a:spcPct val="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25603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5pPr>
            <a:lvl6pPr marL="2514600" indent="-228600" defTabSz="449263" eaLnBrk="0" fontAlgn="base" hangingPunct="0">
              <a:lnSpc>
                <a:spcPct val="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6pPr>
            <a:lvl7pPr marL="2971800" indent="-228600" defTabSz="449263" eaLnBrk="0" fontAlgn="base" hangingPunct="0">
              <a:lnSpc>
                <a:spcPct val="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7pPr>
            <a:lvl8pPr marL="3429000" indent="-228600" defTabSz="449263" eaLnBrk="0" fontAlgn="base" hangingPunct="0">
              <a:lnSpc>
                <a:spcPct val="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8pPr>
            <a:lvl9pPr marL="3886200" indent="-228600" defTabSz="449263" eaLnBrk="0" fontAlgn="base" hangingPunct="0">
              <a:lnSpc>
                <a:spcPct val="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25604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5pPr>
            <a:lvl6pPr marL="2514600" indent="-228600" defTabSz="449263" eaLnBrk="0" fontAlgn="base" hangingPunct="0">
              <a:lnSpc>
                <a:spcPct val="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6pPr>
            <a:lvl7pPr marL="2971800" indent="-228600" defTabSz="449263" eaLnBrk="0" fontAlgn="base" hangingPunct="0">
              <a:lnSpc>
                <a:spcPct val="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7pPr>
            <a:lvl8pPr marL="3429000" indent="-228600" defTabSz="449263" eaLnBrk="0" fontAlgn="base" hangingPunct="0">
              <a:lnSpc>
                <a:spcPct val="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8pPr>
            <a:lvl9pPr marL="3886200" indent="-228600" defTabSz="449263" eaLnBrk="0" fontAlgn="base" hangingPunct="0">
              <a:lnSpc>
                <a:spcPct val="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25605" name="AutoShape 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5pPr>
            <a:lvl6pPr marL="2514600" indent="-228600" defTabSz="449263" eaLnBrk="0" fontAlgn="base" hangingPunct="0">
              <a:lnSpc>
                <a:spcPct val="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6pPr>
            <a:lvl7pPr marL="2971800" indent="-228600" defTabSz="449263" eaLnBrk="0" fontAlgn="base" hangingPunct="0">
              <a:lnSpc>
                <a:spcPct val="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7pPr>
            <a:lvl8pPr marL="3429000" indent="-228600" defTabSz="449263" eaLnBrk="0" fontAlgn="base" hangingPunct="0">
              <a:lnSpc>
                <a:spcPct val="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8pPr>
            <a:lvl9pPr marL="3886200" indent="-228600" defTabSz="449263" eaLnBrk="0" fontAlgn="base" hangingPunct="0">
              <a:lnSpc>
                <a:spcPct val="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25606" name="AutoShape 5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5pPr>
            <a:lvl6pPr marL="2514600" indent="-228600" defTabSz="449263" eaLnBrk="0" fontAlgn="base" hangingPunct="0">
              <a:lnSpc>
                <a:spcPct val="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6pPr>
            <a:lvl7pPr marL="2971800" indent="-228600" defTabSz="449263" eaLnBrk="0" fontAlgn="base" hangingPunct="0">
              <a:lnSpc>
                <a:spcPct val="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7pPr>
            <a:lvl8pPr marL="3429000" indent="-228600" defTabSz="449263" eaLnBrk="0" fontAlgn="base" hangingPunct="0">
              <a:lnSpc>
                <a:spcPct val="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8pPr>
            <a:lvl9pPr marL="3886200" indent="-228600" defTabSz="449263" eaLnBrk="0" fontAlgn="base" hangingPunct="0">
              <a:lnSpc>
                <a:spcPct val="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25607" name="AutoShape 6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5pPr>
            <a:lvl6pPr marL="2514600" indent="-228600" defTabSz="449263" eaLnBrk="0" fontAlgn="base" hangingPunct="0">
              <a:lnSpc>
                <a:spcPct val="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6pPr>
            <a:lvl7pPr marL="2971800" indent="-228600" defTabSz="449263" eaLnBrk="0" fontAlgn="base" hangingPunct="0">
              <a:lnSpc>
                <a:spcPct val="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7pPr>
            <a:lvl8pPr marL="3429000" indent="-228600" defTabSz="449263" eaLnBrk="0" fontAlgn="base" hangingPunct="0">
              <a:lnSpc>
                <a:spcPct val="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8pPr>
            <a:lvl9pPr marL="3886200" indent="-228600" defTabSz="449263" eaLnBrk="0" fontAlgn="base" hangingPunct="0">
              <a:lnSpc>
                <a:spcPct val="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25608" name="AutoShape 7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5pPr>
            <a:lvl6pPr marL="2514600" indent="-228600" defTabSz="449263" eaLnBrk="0" fontAlgn="base" hangingPunct="0">
              <a:lnSpc>
                <a:spcPct val="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6pPr>
            <a:lvl7pPr marL="2971800" indent="-228600" defTabSz="449263" eaLnBrk="0" fontAlgn="base" hangingPunct="0">
              <a:lnSpc>
                <a:spcPct val="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7pPr>
            <a:lvl8pPr marL="3429000" indent="-228600" defTabSz="449263" eaLnBrk="0" fontAlgn="base" hangingPunct="0">
              <a:lnSpc>
                <a:spcPct val="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8pPr>
            <a:lvl9pPr marL="3886200" indent="-228600" defTabSz="449263" eaLnBrk="0" fontAlgn="base" hangingPunct="0">
              <a:lnSpc>
                <a:spcPct val="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25609" name="AutoShape 8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5pPr>
            <a:lvl6pPr marL="2514600" indent="-228600" defTabSz="449263" eaLnBrk="0" fontAlgn="base" hangingPunct="0">
              <a:lnSpc>
                <a:spcPct val="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6pPr>
            <a:lvl7pPr marL="2971800" indent="-228600" defTabSz="449263" eaLnBrk="0" fontAlgn="base" hangingPunct="0">
              <a:lnSpc>
                <a:spcPct val="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7pPr>
            <a:lvl8pPr marL="3429000" indent="-228600" defTabSz="449263" eaLnBrk="0" fontAlgn="base" hangingPunct="0">
              <a:lnSpc>
                <a:spcPct val="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8pPr>
            <a:lvl9pPr marL="3886200" indent="-228600" defTabSz="449263" eaLnBrk="0" fontAlgn="base" hangingPunct="0">
              <a:lnSpc>
                <a:spcPct val="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25610" name="AutoShape 9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5pPr>
            <a:lvl6pPr marL="2514600" indent="-228600" defTabSz="449263" eaLnBrk="0" fontAlgn="base" hangingPunct="0">
              <a:lnSpc>
                <a:spcPct val="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6pPr>
            <a:lvl7pPr marL="2971800" indent="-228600" defTabSz="449263" eaLnBrk="0" fontAlgn="base" hangingPunct="0">
              <a:lnSpc>
                <a:spcPct val="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7pPr>
            <a:lvl8pPr marL="3429000" indent="-228600" defTabSz="449263" eaLnBrk="0" fontAlgn="base" hangingPunct="0">
              <a:lnSpc>
                <a:spcPct val="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8pPr>
            <a:lvl9pPr marL="3886200" indent="-228600" defTabSz="449263" eaLnBrk="0" fontAlgn="base" hangingPunct="0">
              <a:lnSpc>
                <a:spcPct val="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25611" name="AutoShape 10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5pPr>
            <a:lvl6pPr marL="2514600" indent="-228600" defTabSz="449263" eaLnBrk="0" fontAlgn="base" hangingPunct="0">
              <a:lnSpc>
                <a:spcPct val="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6pPr>
            <a:lvl7pPr marL="2971800" indent="-228600" defTabSz="449263" eaLnBrk="0" fontAlgn="base" hangingPunct="0">
              <a:lnSpc>
                <a:spcPct val="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7pPr>
            <a:lvl8pPr marL="3429000" indent="-228600" defTabSz="449263" eaLnBrk="0" fontAlgn="base" hangingPunct="0">
              <a:lnSpc>
                <a:spcPct val="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8pPr>
            <a:lvl9pPr marL="3886200" indent="-228600" defTabSz="449263" eaLnBrk="0" fontAlgn="base" hangingPunct="0">
              <a:lnSpc>
                <a:spcPct val="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25612" name="AutoShape 1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5pPr>
            <a:lvl6pPr marL="2514600" indent="-228600" defTabSz="449263" eaLnBrk="0" fontAlgn="base" hangingPunct="0">
              <a:lnSpc>
                <a:spcPct val="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6pPr>
            <a:lvl7pPr marL="2971800" indent="-228600" defTabSz="449263" eaLnBrk="0" fontAlgn="base" hangingPunct="0">
              <a:lnSpc>
                <a:spcPct val="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7pPr>
            <a:lvl8pPr marL="3429000" indent="-228600" defTabSz="449263" eaLnBrk="0" fontAlgn="base" hangingPunct="0">
              <a:lnSpc>
                <a:spcPct val="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8pPr>
            <a:lvl9pPr marL="3886200" indent="-228600" defTabSz="449263" eaLnBrk="0" fontAlgn="base" hangingPunct="0">
              <a:lnSpc>
                <a:spcPct val="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25613" name="AutoShape 1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5pPr>
            <a:lvl6pPr marL="2514600" indent="-228600" defTabSz="449263" eaLnBrk="0" fontAlgn="base" hangingPunct="0">
              <a:lnSpc>
                <a:spcPct val="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6pPr>
            <a:lvl7pPr marL="2971800" indent="-228600" defTabSz="449263" eaLnBrk="0" fontAlgn="base" hangingPunct="0">
              <a:lnSpc>
                <a:spcPct val="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7pPr>
            <a:lvl8pPr marL="3429000" indent="-228600" defTabSz="449263" eaLnBrk="0" fontAlgn="base" hangingPunct="0">
              <a:lnSpc>
                <a:spcPct val="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8pPr>
            <a:lvl9pPr marL="3886200" indent="-228600" defTabSz="449263" eaLnBrk="0" fontAlgn="base" hangingPunct="0">
              <a:lnSpc>
                <a:spcPct val="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25614" name="AutoShape 1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5pPr>
            <a:lvl6pPr marL="2514600" indent="-228600" defTabSz="449263" eaLnBrk="0" fontAlgn="base" hangingPunct="0">
              <a:lnSpc>
                <a:spcPct val="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6pPr>
            <a:lvl7pPr marL="2971800" indent="-228600" defTabSz="449263" eaLnBrk="0" fontAlgn="base" hangingPunct="0">
              <a:lnSpc>
                <a:spcPct val="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7pPr>
            <a:lvl8pPr marL="3429000" indent="-228600" defTabSz="449263" eaLnBrk="0" fontAlgn="base" hangingPunct="0">
              <a:lnSpc>
                <a:spcPct val="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8pPr>
            <a:lvl9pPr marL="3886200" indent="-228600" defTabSz="449263" eaLnBrk="0" fontAlgn="base" hangingPunct="0">
              <a:lnSpc>
                <a:spcPct val="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25615" name="AutoShape 1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5pPr>
            <a:lvl6pPr marL="2514600" indent="-228600" defTabSz="449263" eaLnBrk="0" fontAlgn="base" hangingPunct="0">
              <a:lnSpc>
                <a:spcPct val="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6pPr>
            <a:lvl7pPr marL="2971800" indent="-228600" defTabSz="449263" eaLnBrk="0" fontAlgn="base" hangingPunct="0">
              <a:lnSpc>
                <a:spcPct val="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7pPr>
            <a:lvl8pPr marL="3429000" indent="-228600" defTabSz="449263" eaLnBrk="0" fontAlgn="base" hangingPunct="0">
              <a:lnSpc>
                <a:spcPct val="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8pPr>
            <a:lvl9pPr marL="3886200" indent="-228600" defTabSz="449263" eaLnBrk="0" fontAlgn="base" hangingPunct="0">
              <a:lnSpc>
                <a:spcPct val="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25616" name="AutoShape 15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5pPr>
            <a:lvl6pPr marL="2514600" indent="-228600" defTabSz="449263" eaLnBrk="0" fontAlgn="base" hangingPunct="0">
              <a:lnSpc>
                <a:spcPct val="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6pPr>
            <a:lvl7pPr marL="2971800" indent="-228600" defTabSz="449263" eaLnBrk="0" fontAlgn="base" hangingPunct="0">
              <a:lnSpc>
                <a:spcPct val="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7pPr>
            <a:lvl8pPr marL="3429000" indent="-228600" defTabSz="449263" eaLnBrk="0" fontAlgn="base" hangingPunct="0">
              <a:lnSpc>
                <a:spcPct val="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8pPr>
            <a:lvl9pPr marL="3886200" indent="-228600" defTabSz="449263" eaLnBrk="0" fontAlgn="base" hangingPunct="0">
              <a:lnSpc>
                <a:spcPct val="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25617" name="AutoShape 16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5pPr>
            <a:lvl6pPr marL="2514600" indent="-228600" defTabSz="449263" eaLnBrk="0" fontAlgn="base" hangingPunct="0">
              <a:lnSpc>
                <a:spcPct val="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6pPr>
            <a:lvl7pPr marL="2971800" indent="-228600" defTabSz="449263" eaLnBrk="0" fontAlgn="base" hangingPunct="0">
              <a:lnSpc>
                <a:spcPct val="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7pPr>
            <a:lvl8pPr marL="3429000" indent="-228600" defTabSz="449263" eaLnBrk="0" fontAlgn="base" hangingPunct="0">
              <a:lnSpc>
                <a:spcPct val="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8pPr>
            <a:lvl9pPr marL="3886200" indent="-228600" defTabSz="449263" eaLnBrk="0" fontAlgn="base" hangingPunct="0">
              <a:lnSpc>
                <a:spcPct val="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25618" name="AutoShape 17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5pPr>
            <a:lvl6pPr marL="2514600" indent="-228600" defTabSz="449263" eaLnBrk="0" fontAlgn="base" hangingPunct="0">
              <a:lnSpc>
                <a:spcPct val="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6pPr>
            <a:lvl7pPr marL="2971800" indent="-228600" defTabSz="449263" eaLnBrk="0" fontAlgn="base" hangingPunct="0">
              <a:lnSpc>
                <a:spcPct val="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7pPr>
            <a:lvl8pPr marL="3429000" indent="-228600" defTabSz="449263" eaLnBrk="0" fontAlgn="base" hangingPunct="0">
              <a:lnSpc>
                <a:spcPct val="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8pPr>
            <a:lvl9pPr marL="3886200" indent="-228600" defTabSz="449263" eaLnBrk="0" fontAlgn="base" hangingPunct="0">
              <a:lnSpc>
                <a:spcPct val="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25619" name="AutoShape 18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5pPr>
            <a:lvl6pPr marL="2514600" indent="-228600" defTabSz="449263" eaLnBrk="0" fontAlgn="base" hangingPunct="0">
              <a:lnSpc>
                <a:spcPct val="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6pPr>
            <a:lvl7pPr marL="2971800" indent="-228600" defTabSz="449263" eaLnBrk="0" fontAlgn="base" hangingPunct="0">
              <a:lnSpc>
                <a:spcPct val="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7pPr>
            <a:lvl8pPr marL="3429000" indent="-228600" defTabSz="449263" eaLnBrk="0" fontAlgn="base" hangingPunct="0">
              <a:lnSpc>
                <a:spcPct val="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8pPr>
            <a:lvl9pPr marL="3886200" indent="-228600" defTabSz="449263" eaLnBrk="0" fontAlgn="base" hangingPunct="0">
              <a:lnSpc>
                <a:spcPct val="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25620" name="AutoShape 19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5pPr>
            <a:lvl6pPr marL="2514600" indent="-228600" defTabSz="449263" eaLnBrk="0" fontAlgn="base" hangingPunct="0">
              <a:lnSpc>
                <a:spcPct val="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6pPr>
            <a:lvl7pPr marL="2971800" indent="-228600" defTabSz="449263" eaLnBrk="0" fontAlgn="base" hangingPunct="0">
              <a:lnSpc>
                <a:spcPct val="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7pPr>
            <a:lvl8pPr marL="3429000" indent="-228600" defTabSz="449263" eaLnBrk="0" fontAlgn="base" hangingPunct="0">
              <a:lnSpc>
                <a:spcPct val="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8pPr>
            <a:lvl9pPr marL="3886200" indent="-228600" defTabSz="449263" eaLnBrk="0" fontAlgn="base" hangingPunct="0">
              <a:lnSpc>
                <a:spcPct val="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25621" name="AutoShape 20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5pPr>
            <a:lvl6pPr marL="2514600" indent="-228600" defTabSz="449263" eaLnBrk="0" fontAlgn="base" hangingPunct="0">
              <a:lnSpc>
                <a:spcPct val="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6pPr>
            <a:lvl7pPr marL="2971800" indent="-228600" defTabSz="449263" eaLnBrk="0" fontAlgn="base" hangingPunct="0">
              <a:lnSpc>
                <a:spcPct val="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7pPr>
            <a:lvl8pPr marL="3429000" indent="-228600" defTabSz="449263" eaLnBrk="0" fontAlgn="base" hangingPunct="0">
              <a:lnSpc>
                <a:spcPct val="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8pPr>
            <a:lvl9pPr marL="3886200" indent="-228600" defTabSz="449263" eaLnBrk="0" fontAlgn="base" hangingPunct="0">
              <a:lnSpc>
                <a:spcPct val="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25622" name="AutoShape 2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5pPr>
            <a:lvl6pPr marL="2514600" indent="-228600" defTabSz="449263" eaLnBrk="0" fontAlgn="base" hangingPunct="0">
              <a:lnSpc>
                <a:spcPct val="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6pPr>
            <a:lvl7pPr marL="2971800" indent="-228600" defTabSz="449263" eaLnBrk="0" fontAlgn="base" hangingPunct="0">
              <a:lnSpc>
                <a:spcPct val="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7pPr>
            <a:lvl8pPr marL="3429000" indent="-228600" defTabSz="449263" eaLnBrk="0" fontAlgn="base" hangingPunct="0">
              <a:lnSpc>
                <a:spcPct val="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8pPr>
            <a:lvl9pPr marL="3886200" indent="-228600" defTabSz="449263" eaLnBrk="0" fontAlgn="base" hangingPunct="0">
              <a:lnSpc>
                <a:spcPct val="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25623" name="AutoShape 2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5pPr>
            <a:lvl6pPr marL="2514600" indent="-228600" defTabSz="449263" eaLnBrk="0" fontAlgn="base" hangingPunct="0">
              <a:lnSpc>
                <a:spcPct val="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6pPr>
            <a:lvl7pPr marL="2971800" indent="-228600" defTabSz="449263" eaLnBrk="0" fontAlgn="base" hangingPunct="0">
              <a:lnSpc>
                <a:spcPct val="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7pPr>
            <a:lvl8pPr marL="3429000" indent="-228600" defTabSz="449263" eaLnBrk="0" fontAlgn="base" hangingPunct="0">
              <a:lnSpc>
                <a:spcPct val="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8pPr>
            <a:lvl9pPr marL="3886200" indent="-228600" defTabSz="449263" eaLnBrk="0" fontAlgn="base" hangingPunct="0">
              <a:lnSpc>
                <a:spcPct val="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25624" name="AutoShape 2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5pPr>
            <a:lvl6pPr marL="2514600" indent="-228600" defTabSz="449263" eaLnBrk="0" fontAlgn="base" hangingPunct="0">
              <a:lnSpc>
                <a:spcPct val="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6pPr>
            <a:lvl7pPr marL="2971800" indent="-228600" defTabSz="449263" eaLnBrk="0" fontAlgn="base" hangingPunct="0">
              <a:lnSpc>
                <a:spcPct val="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7pPr>
            <a:lvl8pPr marL="3429000" indent="-228600" defTabSz="449263" eaLnBrk="0" fontAlgn="base" hangingPunct="0">
              <a:lnSpc>
                <a:spcPct val="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8pPr>
            <a:lvl9pPr marL="3886200" indent="-228600" defTabSz="449263" eaLnBrk="0" fontAlgn="base" hangingPunct="0">
              <a:lnSpc>
                <a:spcPct val="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25625" name="AutoShape 2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5pPr>
            <a:lvl6pPr marL="2514600" indent="-228600" defTabSz="449263" eaLnBrk="0" fontAlgn="base" hangingPunct="0">
              <a:lnSpc>
                <a:spcPct val="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6pPr>
            <a:lvl7pPr marL="2971800" indent="-228600" defTabSz="449263" eaLnBrk="0" fontAlgn="base" hangingPunct="0">
              <a:lnSpc>
                <a:spcPct val="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7pPr>
            <a:lvl8pPr marL="3429000" indent="-228600" defTabSz="449263" eaLnBrk="0" fontAlgn="base" hangingPunct="0">
              <a:lnSpc>
                <a:spcPct val="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8pPr>
            <a:lvl9pPr marL="3886200" indent="-228600" defTabSz="449263" eaLnBrk="0" fontAlgn="base" hangingPunct="0">
              <a:lnSpc>
                <a:spcPct val="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25626" name="AutoShape 25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5pPr>
            <a:lvl6pPr marL="2514600" indent="-228600" defTabSz="449263" eaLnBrk="0" fontAlgn="base" hangingPunct="0">
              <a:lnSpc>
                <a:spcPct val="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6pPr>
            <a:lvl7pPr marL="2971800" indent="-228600" defTabSz="449263" eaLnBrk="0" fontAlgn="base" hangingPunct="0">
              <a:lnSpc>
                <a:spcPct val="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7pPr>
            <a:lvl8pPr marL="3429000" indent="-228600" defTabSz="449263" eaLnBrk="0" fontAlgn="base" hangingPunct="0">
              <a:lnSpc>
                <a:spcPct val="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8pPr>
            <a:lvl9pPr marL="3886200" indent="-228600" defTabSz="449263" eaLnBrk="0" fontAlgn="base" hangingPunct="0">
              <a:lnSpc>
                <a:spcPct val="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25627" name="AutoShape 26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5pPr>
            <a:lvl6pPr marL="2514600" indent="-228600" defTabSz="449263" eaLnBrk="0" fontAlgn="base" hangingPunct="0">
              <a:lnSpc>
                <a:spcPct val="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6pPr>
            <a:lvl7pPr marL="2971800" indent="-228600" defTabSz="449263" eaLnBrk="0" fontAlgn="base" hangingPunct="0">
              <a:lnSpc>
                <a:spcPct val="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7pPr>
            <a:lvl8pPr marL="3429000" indent="-228600" defTabSz="449263" eaLnBrk="0" fontAlgn="base" hangingPunct="0">
              <a:lnSpc>
                <a:spcPct val="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8pPr>
            <a:lvl9pPr marL="3886200" indent="-228600" defTabSz="449263" eaLnBrk="0" fontAlgn="base" hangingPunct="0">
              <a:lnSpc>
                <a:spcPct val="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25628" name="AutoShape 27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5pPr>
            <a:lvl6pPr marL="2514600" indent="-228600" defTabSz="449263" eaLnBrk="0" fontAlgn="base" hangingPunct="0">
              <a:lnSpc>
                <a:spcPct val="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6pPr>
            <a:lvl7pPr marL="2971800" indent="-228600" defTabSz="449263" eaLnBrk="0" fontAlgn="base" hangingPunct="0">
              <a:lnSpc>
                <a:spcPct val="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7pPr>
            <a:lvl8pPr marL="3429000" indent="-228600" defTabSz="449263" eaLnBrk="0" fontAlgn="base" hangingPunct="0">
              <a:lnSpc>
                <a:spcPct val="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8pPr>
            <a:lvl9pPr marL="3886200" indent="-228600" defTabSz="449263" eaLnBrk="0" fontAlgn="base" hangingPunct="0">
              <a:lnSpc>
                <a:spcPct val="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25629" name="AutoShape 28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5pPr>
            <a:lvl6pPr marL="2514600" indent="-228600" defTabSz="449263" eaLnBrk="0" fontAlgn="base" hangingPunct="0">
              <a:lnSpc>
                <a:spcPct val="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6pPr>
            <a:lvl7pPr marL="2971800" indent="-228600" defTabSz="449263" eaLnBrk="0" fontAlgn="base" hangingPunct="0">
              <a:lnSpc>
                <a:spcPct val="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7pPr>
            <a:lvl8pPr marL="3429000" indent="-228600" defTabSz="449263" eaLnBrk="0" fontAlgn="base" hangingPunct="0">
              <a:lnSpc>
                <a:spcPct val="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8pPr>
            <a:lvl9pPr marL="3886200" indent="-228600" defTabSz="449263" eaLnBrk="0" fontAlgn="base" hangingPunct="0">
              <a:lnSpc>
                <a:spcPct val="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25630" name="AutoShape 29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5pPr>
            <a:lvl6pPr marL="2514600" indent="-228600" defTabSz="449263" eaLnBrk="0" fontAlgn="base" hangingPunct="0">
              <a:lnSpc>
                <a:spcPct val="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6pPr>
            <a:lvl7pPr marL="2971800" indent="-228600" defTabSz="449263" eaLnBrk="0" fontAlgn="base" hangingPunct="0">
              <a:lnSpc>
                <a:spcPct val="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7pPr>
            <a:lvl8pPr marL="3429000" indent="-228600" defTabSz="449263" eaLnBrk="0" fontAlgn="base" hangingPunct="0">
              <a:lnSpc>
                <a:spcPct val="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8pPr>
            <a:lvl9pPr marL="3886200" indent="-228600" defTabSz="449263" eaLnBrk="0" fontAlgn="base" hangingPunct="0">
              <a:lnSpc>
                <a:spcPct val="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25631" name="AutoShape 30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5pPr>
            <a:lvl6pPr marL="2514600" indent="-228600" defTabSz="449263" eaLnBrk="0" fontAlgn="base" hangingPunct="0">
              <a:lnSpc>
                <a:spcPct val="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6pPr>
            <a:lvl7pPr marL="2971800" indent="-228600" defTabSz="449263" eaLnBrk="0" fontAlgn="base" hangingPunct="0">
              <a:lnSpc>
                <a:spcPct val="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7pPr>
            <a:lvl8pPr marL="3429000" indent="-228600" defTabSz="449263" eaLnBrk="0" fontAlgn="base" hangingPunct="0">
              <a:lnSpc>
                <a:spcPct val="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8pPr>
            <a:lvl9pPr marL="3886200" indent="-228600" defTabSz="449263" eaLnBrk="0" fontAlgn="base" hangingPunct="0">
              <a:lnSpc>
                <a:spcPct val="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25632" name="AutoShape 3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5pPr>
            <a:lvl6pPr marL="2514600" indent="-228600" defTabSz="449263" eaLnBrk="0" fontAlgn="base" hangingPunct="0">
              <a:lnSpc>
                <a:spcPct val="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6pPr>
            <a:lvl7pPr marL="2971800" indent="-228600" defTabSz="449263" eaLnBrk="0" fontAlgn="base" hangingPunct="0">
              <a:lnSpc>
                <a:spcPct val="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7pPr>
            <a:lvl8pPr marL="3429000" indent="-228600" defTabSz="449263" eaLnBrk="0" fontAlgn="base" hangingPunct="0">
              <a:lnSpc>
                <a:spcPct val="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8pPr>
            <a:lvl9pPr marL="3886200" indent="-228600" defTabSz="449263" eaLnBrk="0" fontAlgn="base" hangingPunct="0">
              <a:lnSpc>
                <a:spcPct val="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25633" name="AutoShape 3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5pPr>
            <a:lvl6pPr marL="2514600" indent="-228600" defTabSz="449263" eaLnBrk="0" fontAlgn="base" hangingPunct="0">
              <a:lnSpc>
                <a:spcPct val="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6pPr>
            <a:lvl7pPr marL="2971800" indent="-228600" defTabSz="449263" eaLnBrk="0" fontAlgn="base" hangingPunct="0">
              <a:lnSpc>
                <a:spcPct val="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7pPr>
            <a:lvl8pPr marL="3429000" indent="-228600" defTabSz="449263" eaLnBrk="0" fontAlgn="base" hangingPunct="0">
              <a:lnSpc>
                <a:spcPct val="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8pPr>
            <a:lvl9pPr marL="3886200" indent="-228600" defTabSz="449263" eaLnBrk="0" fontAlgn="base" hangingPunct="0">
              <a:lnSpc>
                <a:spcPct val="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25634" name="AutoShape 3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5pPr>
            <a:lvl6pPr marL="2514600" indent="-228600" defTabSz="449263" eaLnBrk="0" fontAlgn="base" hangingPunct="0">
              <a:lnSpc>
                <a:spcPct val="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6pPr>
            <a:lvl7pPr marL="2971800" indent="-228600" defTabSz="449263" eaLnBrk="0" fontAlgn="base" hangingPunct="0">
              <a:lnSpc>
                <a:spcPct val="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7pPr>
            <a:lvl8pPr marL="3429000" indent="-228600" defTabSz="449263" eaLnBrk="0" fontAlgn="base" hangingPunct="0">
              <a:lnSpc>
                <a:spcPct val="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8pPr>
            <a:lvl9pPr marL="3886200" indent="-228600" defTabSz="449263" eaLnBrk="0" fontAlgn="base" hangingPunct="0">
              <a:lnSpc>
                <a:spcPct val="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25635" name="Rectangle 34"/>
          <p:cNvSpPr>
            <a:spLocks noGrp="1" noChangeArrowheads="1"/>
          </p:cNvSpPr>
          <p:nvPr>
            <p:ph type="sldImg"/>
          </p:nvPr>
        </p:nvSpPr>
        <p:spPr bwMode="auto">
          <a:xfrm>
            <a:off x="0" y="-11717338"/>
            <a:ext cx="0" cy="24815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83" name="Rectangle 35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32425" cy="411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</p:spTree>
    <p:extLst>
      <p:ext uri="{BB962C8B-B14F-4D97-AF65-F5344CB8AC3E}">
        <p14:creationId xmlns:p14="http://schemas.microsoft.com/office/powerpoint/2010/main" val="33110677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5pPr>
            <a:lvl6pPr marL="2514600" indent="-228600" defTabSz="449263" eaLnBrk="0" fontAlgn="base" hangingPunct="0">
              <a:lnSpc>
                <a:spcPct val="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6pPr>
            <a:lvl7pPr marL="2971800" indent="-228600" defTabSz="449263" eaLnBrk="0" fontAlgn="base" hangingPunct="0">
              <a:lnSpc>
                <a:spcPct val="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7pPr>
            <a:lvl8pPr marL="3429000" indent="-228600" defTabSz="449263" eaLnBrk="0" fontAlgn="base" hangingPunct="0">
              <a:lnSpc>
                <a:spcPct val="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8pPr>
            <a:lvl9pPr marL="3886200" indent="-228600" defTabSz="449263" eaLnBrk="0" fontAlgn="base" hangingPunct="0">
              <a:lnSpc>
                <a:spcPct val="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26627" name="Rectangle 2"/>
          <p:cNvSpPr txBox="1">
            <a:spLocks noChangeArrowheads="1"/>
          </p:cNvSpPr>
          <p:nvPr>
            <p:ph type="body"/>
          </p:nvPr>
        </p:nvSpPr>
        <p:spPr>
          <a:xfrm>
            <a:off x="685800" y="4343400"/>
            <a:ext cx="5434013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1"/>
          <p:cNvSpPr txBox="1">
            <a:spLocks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5pPr>
            <a:lvl6pPr marL="2514600" indent="-228600" defTabSz="449263" eaLnBrk="0" fontAlgn="base" hangingPunct="0">
              <a:lnSpc>
                <a:spcPct val="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6pPr>
            <a:lvl7pPr marL="2971800" indent="-228600" defTabSz="449263" eaLnBrk="0" fontAlgn="base" hangingPunct="0">
              <a:lnSpc>
                <a:spcPct val="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7pPr>
            <a:lvl8pPr marL="3429000" indent="-228600" defTabSz="449263" eaLnBrk="0" fontAlgn="base" hangingPunct="0">
              <a:lnSpc>
                <a:spcPct val="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8pPr>
            <a:lvl9pPr marL="3886200" indent="-228600" defTabSz="449263" eaLnBrk="0" fontAlgn="base" hangingPunct="0">
              <a:lnSpc>
                <a:spcPct val="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35843" name="Rectangle 2"/>
          <p:cNvSpPr txBox="1">
            <a:spLocks noChangeArrowheads="1"/>
          </p:cNvSpPr>
          <p:nvPr>
            <p:ph type="body"/>
          </p:nvPr>
        </p:nvSpPr>
        <p:spPr>
          <a:xfrm>
            <a:off x="685800" y="4343400"/>
            <a:ext cx="5434013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1"/>
          <p:cNvSpPr txBox="1">
            <a:spLocks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5pPr>
            <a:lvl6pPr marL="2514600" indent="-228600" defTabSz="449263" eaLnBrk="0" fontAlgn="base" hangingPunct="0">
              <a:lnSpc>
                <a:spcPct val="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6pPr>
            <a:lvl7pPr marL="2971800" indent="-228600" defTabSz="449263" eaLnBrk="0" fontAlgn="base" hangingPunct="0">
              <a:lnSpc>
                <a:spcPct val="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7pPr>
            <a:lvl8pPr marL="3429000" indent="-228600" defTabSz="449263" eaLnBrk="0" fontAlgn="base" hangingPunct="0">
              <a:lnSpc>
                <a:spcPct val="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8pPr>
            <a:lvl9pPr marL="3886200" indent="-228600" defTabSz="449263" eaLnBrk="0" fontAlgn="base" hangingPunct="0">
              <a:lnSpc>
                <a:spcPct val="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36867" name="Rectangle 2"/>
          <p:cNvSpPr txBox="1">
            <a:spLocks noChangeArrowheads="1"/>
          </p:cNvSpPr>
          <p:nvPr>
            <p:ph type="body"/>
          </p:nvPr>
        </p:nvSpPr>
        <p:spPr>
          <a:xfrm>
            <a:off x="685800" y="4343400"/>
            <a:ext cx="5434013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1"/>
          <p:cNvSpPr txBox="1">
            <a:spLocks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5pPr>
            <a:lvl6pPr marL="2514600" indent="-228600" defTabSz="449263" eaLnBrk="0" fontAlgn="base" hangingPunct="0">
              <a:lnSpc>
                <a:spcPct val="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6pPr>
            <a:lvl7pPr marL="2971800" indent="-228600" defTabSz="449263" eaLnBrk="0" fontAlgn="base" hangingPunct="0">
              <a:lnSpc>
                <a:spcPct val="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7pPr>
            <a:lvl8pPr marL="3429000" indent="-228600" defTabSz="449263" eaLnBrk="0" fontAlgn="base" hangingPunct="0">
              <a:lnSpc>
                <a:spcPct val="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8pPr>
            <a:lvl9pPr marL="3886200" indent="-228600" defTabSz="449263" eaLnBrk="0" fontAlgn="base" hangingPunct="0">
              <a:lnSpc>
                <a:spcPct val="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37891" name="Rectangle 2"/>
          <p:cNvSpPr txBox="1">
            <a:spLocks noChangeArrowheads="1"/>
          </p:cNvSpPr>
          <p:nvPr>
            <p:ph type="body"/>
          </p:nvPr>
        </p:nvSpPr>
        <p:spPr>
          <a:xfrm>
            <a:off x="685800" y="4343400"/>
            <a:ext cx="5434013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1"/>
          <p:cNvSpPr txBox="1">
            <a:spLocks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5pPr>
            <a:lvl6pPr marL="2514600" indent="-228600" defTabSz="449263" eaLnBrk="0" fontAlgn="base" hangingPunct="0">
              <a:lnSpc>
                <a:spcPct val="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6pPr>
            <a:lvl7pPr marL="2971800" indent="-228600" defTabSz="449263" eaLnBrk="0" fontAlgn="base" hangingPunct="0">
              <a:lnSpc>
                <a:spcPct val="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7pPr>
            <a:lvl8pPr marL="3429000" indent="-228600" defTabSz="449263" eaLnBrk="0" fontAlgn="base" hangingPunct="0">
              <a:lnSpc>
                <a:spcPct val="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8pPr>
            <a:lvl9pPr marL="3886200" indent="-228600" defTabSz="449263" eaLnBrk="0" fontAlgn="base" hangingPunct="0">
              <a:lnSpc>
                <a:spcPct val="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38915" name="Rectangle 2"/>
          <p:cNvSpPr txBox="1">
            <a:spLocks noChangeArrowheads="1"/>
          </p:cNvSpPr>
          <p:nvPr>
            <p:ph type="body"/>
          </p:nvPr>
        </p:nvSpPr>
        <p:spPr>
          <a:xfrm>
            <a:off x="685800" y="4343400"/>
            <a:ext cx="5434013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1"/>
          <p:cNvSpPr txBox="1">
            <a:spLocks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5pPr>
            <a:lvl6pPr marL="2514600" indent="-228600" defTabSz="449263" eaLnBrk="0" fontAlgn="base" hangingPunct="0">
              <a:lnSpc>
                <a:spcPct val="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6pPr>
            <a:lvl7pPr marL="2971800" indent="-228600" defTabSz="449263" eaLnBrk="0" fontAlgn="base" hangingPunct="0">
              <a:lnSpc>
                <a:spcPct val="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7pPr>
            <a:lvl8pPr marL="3429000" indent="-228600" defTabSz="449263" eaLnBrk="0" fontAlgn="base" hangingPunct="0">
              <a:lnSpc>
                <a:spcPct val="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8pPr>
            <a:lvl9pPr marL="3886200" indent="-228600" defTabSz="449263" eaLnBrk="0" fontAlgn="base" hangingPunct="0">
              <a:lnSpc>
                <a:spcPct val="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39939" name="Rectangle 2"/>
          <p:cNvSpPr txBox="1">
            <a:spLocks noChangeArrowheads="1"/>
          </p:cNvSpPr>
          <p:nvPr>
            <p:ph type="body"/>
          </p:nvPr>
        </p:nvSpPr>
        <p:spPr>
          <a:xfrm>
            <a:off x="685800" y="4343400"/>
            <a:ext cx="5434013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1"/>
          <p:cNvSpPr txBox="1">
            <a:spLocks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5pPr>
            <a:lvl6pPr marL="2514600" indent="-228600" defTabSz="449263" eaLnBrk="0" fontAlgn="base" hangingPunct="0">
              <a:lnSpc>
                <a:spcPct val="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6pPr>
            <a:lvl7pPr marL="2971800" indent="-228600" defTabSz="449263" eaLnBrk="0" fontAlgn="base" hangingPunct="0">
              <a:lnSpc>
                <a:spcPct val="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7pPr>
            <a:lvl8pPr marL="3429000" indent="-228600" defTabSz="449263" eaLnBrk="0" fontAlgn="base" hangingPunct="0">
              <a:lnSpc>
                <a:spcPct val="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8pPr>
            <a:lvl9pPr marL="3886200" indent="-228600" defTabSz="449263" eaLnBrk="0" fontAlgn="base" hangingPunct="0">
              <a:lnSpc>
                <a:spcPct val="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40963" name="Rectangle 2"/>
          <p:cNvSpPr txBox="1">
            <a:spLocks noChangeArrowheads="1"/>
          </p:cNvSpPr>
          <p:nvPr>
            <p:ph type="body"/>
          </p:nvPr>
        </p:nvSpPr>
        <p:spPr>
          <a:xfrm>
            <a:off x="685800" y="4343400"/>
            <a:ext cx="5434013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1"/>
          <p:cNvSpPr txBox="1">
            <a:spLocks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5pPr>
            <a:lvl6pPr marL="2514600" indent="-228600" defTabSz="449263" eaLnBrk="0" fontAlgn="base" hangingPunct="0">
              <a:lnSpc>
                <a:spcPct val="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6pPr>
            <a:lvl7pPr marL="2971800" indent="-228600" defTabSz="449263" eaLnBrk="0" fontAlgn="base" hangingPunct="0">
              <a:lnSpc>
                <a:spcPct val="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7pPr>
            <a:lvl8pPr marL="3429000" indent="-228600" defTabSz="449263" eaLnBrk="0" fontAlgn="base" hangingPunct="0">
              <a:lnSpc>
                <a:spcPct val="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8pPr>
            <a:lvl9pPr marL="3886200" indent="-228600" defTabSz="449263" eaLnBrk="0" fontAlgn="base" hangingPunct="0">
              <a:lnSpc>
                <a:spcPct val="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41987" name="Rectangle 2"/>
          <p:cNvSpPr txBox="1">
            <a:spLocks noChangeArrowheads="1"/>
          </p:cNvSpPr>
          <p:nvPr>
            <p:ph type="body"/>
          </p:nvPr>
        </p:nvSpPr>
        <p:spPr>
          <a:xfrm>
            <a:off x="685800" y="4343400"/>
            <a:ext cx="5434013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1"/>
          <p:cNvSpPr txBox="1">
            <a:spLocks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5pPr>
            <a:lvl6pPr marL="2514600" indent="-228600" defTabSz="449263" eaLnBrk="0" fontAlgn="base" hangingPunct="0">
              <a:lnSpc>
                <a:spcPct val="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6pPr>
            <a:lvl7pPr marL="2971800" indent="-228600" defTabSz="449263" eaLnBrk="0" fontAlgn="base" hangingPunct="0">
              <a:lnSpc>
                <a:spcPct val="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7pPr>
            <a:lvl8pPr marL="3429000" indent="-228600" defTabSz="449263" eaLnBrk="0" fontAlgn="base" hangingPunct="0">
              <a:lnSpc>
                <a:spcPct val="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8pPr>
            <a:lvl9pPr marL="3886200" indent="-228600" defTabSz="449263" eaLnBrk="0" fontAlgn="base" hangingPunct="0">
              <a:lnSpc>
                <a:spcPct val="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43011" name="Rectangle 2"/>
          <p:cNvSpPr txBox="1">
            <a:spLocks noChangeArrowheads="1"/>
          </p:cNvSpPr>
          <p:nvPr>
            <p:ph type="body"/>
          </p:nvPr>
        </p:nvSpPr>
        <p:spPr>
          <a:xfrm>
            <a:off x="685800" y="4343400"/>
            <a:ext cx="5434013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1"/>
          <p:cNvSpPr txBox="1">
            <a:spLocks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5pPr>
            <a:lvl6pPr marL="2514600" indent="-228600" defTabSz="449263" eaLnBrk="0" fontAlgn="base" hangingPunct="0">
              <a:lnSpc>
                <a:spcPct val="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6pPr>
            <a:lvl7pPr marL="2971800" indent="-228600" defTabSz="449263" eaLnBrk="0" fontAlgn="base" hangingPunct="0">
              <a:lnSpc>
                <a:spcPct val="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7pPr>
            <a:lvl8pPr marL="3429000" indent="-228600" defTabSz="449263" eaLnBrk="0" fontAlgn="base" hangingPunct="0">
              <a:lnSpc>
                <a:spcPct val="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8pPr>
            <a:lvl9pPr marL="3886200" indent="-228600" defTabSz="449263" eaLnBrk="0" fontAlgn="base" hangingPunct="0">
              <a:lnSpc>
                <a:spcPct val="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44035" name="Rectangle 2"/>
          <p:cNvSpPr txBox="1">
            <a:spLocks noChangeArrowheads="1"/>
          </p:cNvSpPr>
          <p:nvPr>
            <p:ph type="body"/>
          </p:nvPr>
        </p:nvSpPr>
        <p:spPr>
          <a:xfrm>
            <a:off x="685800" y="4343400"/>
            <a:ext cx="5434013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1"/>
          <p:cNvSpPr txBox="1">
            <a:spLocks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5pPr>
            <a:lvl6pPr marL="2514600" indent="-228600" defTabSz="449263" eaLnBrk="0" fontAlgn="base" hangingPunct="0">
              <a:lnSpc>
                <a:spcPct val="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6pPr>
            <a:lvl7pPr marL="2971800" indent="-228600" defTabSz="449263" eaLnBrk="0" fontAlgn="base" hangingPunct="0">
              <a:lnSpc>
                <a:spcPct val="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7pPr>
            <a:lvl8pPr marL="3429000" indent="-228600" defTabSz="449263" eaLnBrk="0" fontAlgn="base" hangingPunct="0">
              <a:lnSpc>
                <a:spcPct val="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8pPr>
            <a:lvl9pPr marL="3886200" indent="-228600" defTabSz="449263" eaLnBrk="0" fontAlgn="base" hangingPunct="0">
              <a:lnSpc>
                <a:spcPct val="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45059" name="Rectangle 2"/>
          <p:cNvSpPr txBox="1">
            <a:spLocks noChangeArrowheads="1"/>
          </p:cNvSpPr>
          <p:nvPr>
            <p:ph type="body"/>
          </p:nvPr>
        </p:nvSpPr>
        <p:spPr>
          <a:xfrm>
            <a:off x="685800" y="4343400"/>
            <a:ext cx="5434013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1"/>
          <p:cNvSpPr txBox="1">
            <a:spLocks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5pPr>
            <a:lvl6pPr marL="2514600" indent="-228600" defTabSz="449263" eaLnBrk="0" fontAlgn="base" hangingPunct="0">
              <a:lnSpc>
                <a:spcPct val="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6pPr>
            <a:lvl7pPr marL="2971800" indent="-228600" defTabSz="449263" eaLnBrk="0" fontAlgn="base" hangingPunct="0">
              <a:lnSpc>
                <a:spcPct val="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7pPr>
            <a:lvl8pPr marL="3429000" indent="-228600" defTabSz="449263" eaLnBrk="0" fontAlgn="base" hangingPunct="0">
              <a:lnSpc>
                <a:spcPct val="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8pPr>
            <a:lvl9pPr marL="3886200" indent="-228600" defTabSz="449263" eaLnBrk="0" fontAlgn="base" hangingPunct="0">
              <a:lnSpc>
                <a:spcPct val="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27651" name="Rectangle 2"/>
          <p:cNvSpPr txBox="1">
            <a:spLocks noChangeArrowheads="1"/>
          </p:cNvSpPr>
          <p:nvPr>
            <p:ph type="body"/>
          </p:nvPr>
        </p:nvSpPr>
        <p:spPr>
          <a:xfrm>
            <a:off x="685800" y="4343400"/>
            <a:ext cx="5434013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1"/>
          <p:cNvSpPr txBox="1">
            <a:spLocks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5pPr>
            <a:lvl6pPr marL="2514600" indent="-228600" defTabSz="449263" eaLnBrk="0" fontAlgn="base" hangingPunct="0">
              <a:lnSpc>
                <a:spcPct val="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6pPr>
            <a:lvl7pPr marL="2971800" indent="-228600" defTabSz="449263" eaLnBrk="0" fontAlgn="base" hangingPunct="0">
              <a:lnSpc>
                <a:spcPct val="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7pPr>
            <a:lvl8pPr marL="3429000" indent="-228600" defTabSz="449263" eaLnBrk="0" fontAlgn="base" hangingPunct="0">
              <a:lnSpc>
                <a:spcPct val="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8pPr>
            <a:lvl9pPr marL="3886200" indent="-228600" defTabSz="449263" eaLnBrk="0" fontAlgn="base" hangingPunct="0">
              <a:lnSpc>
                <a:spcPct val="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46083" name="Rectangle 2"/>
          <p:cNvSpPr txBox="1">
            <a:spLocks noChangeArrowheads="1"/>
          </p:cNvSpPr>
          <p:nvPr>
            <p:ph type="body"/>
          </p:nvPr>
        </p:nvSpPr>
        <p:spPr>
          <a:xfrm>
            <a:off x="685800" y="4343400"/>
            <a:ext cx="5434013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1"/>
          <p:cNvSpPr txBox="1">
            <a:spLocks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5pPr>
            <a:lvl6pPr marL="2514600" indent="-228600" defTabSz="449263" eaLnBrk="0" fontAlgn="base" hangingPunct="0">
              <a:lnSpc>
                <a:spcPct val="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6pPr>
            <a:lvl7pPr marL="2971800" indent="-228600" defTabSz="449263" eaLnBrk="0" fontAlgn="base" hangingPunct="0">
              <a:lnSpc>
                <a:spcPct val="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7pPr>
            <a:lvl8pPr marL="3429000" indent="-228600" defTabSz="449263" eaLnBrk="0" fontAlgn="base" hangingPunct="0">
              <a:lnSpc>
                <a:spcPct val="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8pPr>
            <a:lvl9pPr marL="3886200" indent="-228600" defTabSz="449263" eaLnBrk="0" fontAlgn="base" hangingPunct="0">
              <a:lnSpc>
                <a:spcPct val="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47107" name="Rectangle 2"/>
          <p:cNvSpPr txBox="1">
            <a:spLocks noChangeArrowheads="1"/>
          </p:cNvSpPr>
          <p:nvPr>
            <p:ph type="body"/>
          </p:nvPr>
        </p:nvSpPr>
        <p:spPr>
          <a:xfrm>
            <a:off x="685800" y="4343400"/>
            <a:ext cx="5434013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1"/>
          <p:cNvSpPr txBox="1">
            <a:spLocks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5pPr>
            <a:lvl6pPr marL="2514600" indent="-228600" defTabSz="449263" eaLnBrk="0" fontAlgn="base" hangingPunct="0">
              <a:lnSpc>
                <a:spcPct val="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6pPr>
            <a:lvl7pPr marL="2971800" indent="-228600" defTabSz="449263" eaLnBrk="0" fontAlgn="base" hangingPunct="0">
              <a:lnSpc>
                <a:spcPct val="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7pPr>
            <a:lvl8pPr marL="3429000" indent="-228600" defTabSz="449263" eaLnBrk="0" fontAlgn="base" hangingPunct="0">
              <a:lnSpc>
                <a:spcPct val="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8pPr>
            <a:lvl9pPr marL="3886200" indent="-228600" defTabSz="449263" eaLnBrk="0" fontAlgn="base" hangingPunct="0">
              <a:lnSpc>
                <a:spcPct val="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48131" name="Rectangle 2"/>
          <p:cNvSpPr txBox="1">
            <a:spLocks noChangeArrowheads="1"/>
          </p:cNvSpPr>
          <p:nvPr>
            <p:ph type="body"/>
          </p:nvPr>
        </p:nvSpPr>
        <p:spPr>
          <a:xfrm>
            <a:off x="685800" y="4343400"/>
            <a:ext cx="5434013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1"/>
          <p:cNvSpPr txBox="1">
            <a:spLocks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5pPr>
            <a:lvl6pPr marL="2514600" indent="-228600" defTabSz="449263" eaLnBrk="0" fontAlgn="base" hangingPunct="0">
              <a:lnSpc>
                <a:spcPct val="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6pPr>
            <a:lvl7pPr marL="2971800" indent="-228600" defTabSz="449263" eaLnBrk="0" fontAlgn="base" hangingPunct="0">
              <a:lnSpc>
                <a:spcPct val="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7pPr>
            <a:lvl8pPr marL="3429000" indent="-228600" defTabSz="449263" eaLnBrk="0" fontAlgn="base" hangingPunct="0">
              <a:lnSpc>
                <a:spcPct val="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8pPr>
            <a:lvl9pPr marL="3886200" indent="-228600" defTabSz="449263" eaLnBrk="0" fontAlgn="base" hangingPunct="0">
              <a:lnSpc>
                <a:spcPct val="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49155" name="Rectangle 2"/>
          <p:cNvSpPr txBox="1">
            <a:spLocks noChangeArrowheads="1"/>
          </p:cNvSpPr>
          <p:nvPr>
            <p:ph type="body"/>
          </p:nvPr>
        </p:nvSpPr>
        <p:spPr>
          <a:xfrm>
            <a:off x="685800" y="4343400"/>
            <a:ext cx="5434013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1"/>
          <p:cNvSpPr txBox="1">
            <a:spLocks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5pPr>
            <a:lvl6pPr marL="2514600" indent="-228600" defTabSz="449263" eaLnBrk="0" fontAlgn="base" hangingPunct="0">
              <a:lnSpc>
                <a:spcPct val="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6pPr>
            <a:lvl7pPr marL="2971800" indent="-228600" defTabSz="449263" eaLnBrk="0" fontAlgn="base" hangingPunct="0">
              <a:lnSpc>
                <a:spcPct val="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7pPr>
            <a:lvl8pPr marL="3429000" indent="-228600" defTabSz="449263" eaLnBrk="0" fontAlgn="base" hangingPunct="0">
              <a:lnSpc>
                <a:spcPct val="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8pPr>
            <a:lvl9pPr marL="3886200" indent="-228600" defTabSz="449263" eaLnBrk="0" fontAlgn="base" hangingPunct="0">
              <a:lnSpc>
                <a:spcPct val="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28675" name="Rectangle 2"/>
          <p:cNvSpPr txBox="1">
            <a:spLocks noChangeArrowheads="1"/>
          </p:cNvSpPr>
          <p:nvPr>
            <p:ph type="body"/>
          </p:nvPr>
        </p:nvSpPr>
        <p:spPr>
          <a:xfrm>
            <a:off x="685800" y="4343400"/>
            <a:ext cx="5434013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"/>
          <p:cNvSpPr txBox="1">
            <a:spLocks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5pPr>
            <a:lvl6pPr marL="2514600" indent="-228600" defTabSz="449263" eaLnBrk="0" fontAlgn="base" hangingPunct="0">
              <a:lnSpc>
                <a:spcPct val="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6pPr>
            <a:lvl7pPr marL="2971800" indent="-228600" defTabSz="449263" eaLnBrk="0" fontAlgn="base" hangingPunct="0">
              <a:lnSpc>
                <a:spcPct val="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7pPr>
            <a:lvl8pPr marL="3429000" indent="-228600" defTabSz="449263" eaLnBrk="0" fontAlgn="base" hangingPunct="0">
              <a:lnSpc>
                <a:spcPct val="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8pPr>
            <a:lvl9pPr marL="3886200" indent="-228600" defTabSz="449263" eaLnBrk="0" fontAlgn="base" hangingPunct="0">
              <a:lnSpc>
                <a:spcPct val="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29699" name="Rectangle 2"/>
          <p:cNvSpPr txBox="1">
            <a:spLocks noChangeArrowheads="1"/>
          </p:cNvSpPr>
          <p:nvPr>
            <p:ph type="body"/>
          </p:nvPr>
        </p:nvSpPr>
        <p:spPr>
          <a:xfrm>
            <a:off x="685800" y="4343400"/>
            <a:ext cx="5434013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1"/>
          <p:cNvSpPr txBox="1">
            <a:spLocks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5pPr>
            <a:lvl6pPr marL="2514600" indent="-228600" defTabSz="449263" eaLnBrk="0" fontAlgn="base" hangingPunct="0">
              <a:lnSpc>
                <a:spcPct val="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6pPr>
            <a:lvl7pPr marL="2971800" indent="-228600" defTabSz="449263" eaLnBrk="0" fontAlgn="base" hangingPunct="0">
              <a:lnSpc>
                <a:spcPct val="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7pPr>
            <a:lvl8pPr marL="3429000" indent="-228600" defTabSz="449263" eaLnBrk="0" fontAlgn="base" hangingPunct="0">
              <a:lnSpc>
                <a:spcPct val="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8pPr>
            <a:lvl9pPr marL="3886200" indent="-228600" defTabSz="449263" eaLnBrk="0" fontAlgn="base" hangingPunct="0">
              <a:lnSpc>
                <a:spcPct val="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30723" name="Rectangle 2"/>
          <p:cNvSpPr txBox="1">
            <a:spLocks noChangeArrowheads="1"/>
          </p:cNvSpPr>
          <p:nvPr>
            <p:ph type="body"/>
          </p:nvPr>
        </p:nvSpPr>
        <p:spPr>
          <a:xfrm>
            <a:off x="685800" y="4343400"/>
            <a:ext cx="5434013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1"/>
          <p:cNvSpPr txBox="1">
            <a:spLocks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5pPr>
            <a:lvl6pPr marL="2514600" indent="-228600" defTabSz="449263" eaLnBrk="0" fontAlgn="base" hangingPunct="0">
              <a:lnSpc>
                <a:spcPct val="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6pPr>
            <a:lvl7pPr marL="2971800" indent="-228600" defTabSz="449263" eaLnBrk="0" fontAlgn="base" hangingPunct="0">
              <a:lnSpc>
                <a:spcPct val="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7pPr>
            <a:lvl8pPr marL="3429000" indent="-228600" defTabSz="449263" eaLnBrk="0" fontAlgn="base" hangingPunct="0">
              <a:lnSpc>
                <a:spcPct val="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8pPr>
            <a:lvl9pPr marL="3886200" indent="-228600" defTabSz="449263" eaLnBrk="0" fontAlgn="base" hangingPunct="0">
              <a:lnSpc>
                <a:spcPct val="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31747" name="Rectangle 2"/>
          <p:cNvSpPr txBox="1">
            <a:spLocks noChangeArrowheads="1"/>
          </p:cNvSpPr>
          <p:nvPr>
            <p:ph type="body"/>
          </p:nvPr>
        </p:nvSpPr>
        <p:spPr>
          <a:xfrm>
            <a:off x="685800" y="4343400"/>
            <a:ext cx="5434013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1"/>
          <p:cNvSpPr txBox="1">
            <a:spLocks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5pPr>
            <a:lvl6pPr marL="2514600" indent="-228600" defTabSz="449263" eaLnBrk="0" fontAlgn="base" hangingPunct="0">
              <a:lnSpc>
                <a:spcPct val="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6pPr>
            <a:lvl7pPr marL="2971800" indent="-228600" defTabSz="449263" eaLnBrk="0" fontAlgn="base" hangingPunct="0">
              <a:lnSpc>
                <a:spcPct val="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7pPr>
            <a:lvl8pPr marL="3429000" indent="-228600" defTabSz="449263" eaLnBrk="0" fontAlgn="base" hangingPunct="0">
              <a:lnSpc>
                <a:spcPct val="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8pPr>
            <a:lvl9pPr marL="3886200" indent="-228600" defTabSz="449263" eaLnBrk="0" fontAlgn="base" hangingPunct="0">
              <a:lnSpc>
                <a:spcPct val="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32771" name="Rectangle 2"/>
          <p:cNvSpPr txBox="1">
            <a:spLocks noChangeArrowheads="1"/>
          </p:cNvSpPr>
          <p:nvPr>
            <p:ph type="body"/>
          </p:nvPr>
        </p:nvSpPr>
        <p:spPr>
          <a:xfrm>
            <a:off x="685800" y="4343400"/>
            <a:ext cx="5434013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1"/>
          <p:cNvSpPr txBox="1">
            <a:spLocks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5pPr>
            <a:lvl6pPr marL="2514600" indent="-228600" defTabSz="449263" eaLnBrk="0" fontAlgn="base" hangingPunct="0">
              <a:lnSpc>
                <a:spcPct val="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6pPr>
            <a:lvl7pPr marL="2971800" indent="-228600" defTabSz="449263" eaLnBrk="0" fontAlgn="base" hangingPunct="0">
              <a:lnSpc>
                <a:spcPct val="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7pPr>
            <a:lvl8pPr marL="3429000" indent="-228600" defTabSz="449263" eaLnBrk="0" fontAlgn="base" hangingPunct="0">
              <a:lnSpc>
                <a:spcPct val="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8pPr>
            <a:lvl9pPr marL="3886200" indent="-228600" defTabSz="449263" eaLnBrk="0" fontAlgn="base" hangingPunct="0">
              <a:lnSpc>
                <a:spcPct val="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33795" name="Rectangle 2"/>
          <p:cNvSpPr txBox="1">
            <a:spLocks noChangeArrowheads="1"/>
          </p:cNvSpPr>
          <p:nvPr>
            <p:ph type="body"/>
          </p:nvPr>
        </p:nvSpPr>
        <p:spPr>
          <a:xfrm>
            <a:off x="685800" y="4343400"/>
            <a:ext cx="5434013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1"/>
          <p:cNvSpPr txBox="1">
            <a:spLocks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5pPr>
            <a:lvl6pPr marL="2514600" indent="-228600" defTabSz="449263" eaLnBrk="0" fontAlgn="base" hangingPunct="0">
              <a:lnSpc>
                <a:spcPct val="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6pPr>
            <a:lvl7pPr marL="2971800" indent="-228600" defTabSz="449263" eaLnBrk="0" fontAlgn="base" hangingPunct="0">
              <a:lnSpc>
                <a:spcPct val="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7pPr>
            <a:lvl8pPr marL="3429000" indent="-228600" defTabSz="449263" eaLnBrk="0" fontAlgn="base" hangingPunct="0">
              <a:lnSpc>
                <a:spcPct val="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8pPr>
            <a:lvl9pPr marL="3886200" indent="-228600" defTabSz="449263" eaLnBrk="0" fontAlgn="base" hangingPunct="0">
              <a:lnSpc>
                <a:spcPct val="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34819" name="Rectangle 2"/>
          <p:cNvSpPr txBox="1">
            <a:spLocks noChangeArrowheads="1"/>
          </p:cNvSpPr>
          <p:nvPr>
            <p:ph type="body"/>
          </p:nvPr>
        </p:nvSpPr>
        <p:spPr>
          <a:xfrm>
            <a:off x="685800" y="4343400"/>
            <a:ext cx="5434013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110D5A-9C7F-4A1A-BD23-43E33F5BB28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4252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424F8C-CC89-4059-8567-FA8029BF8C6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3186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75413" y="463550"/>
            <a:ext cx="1928812" cy="56308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463550"/>
            <a:ext cx="5637213" cy="56308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3EA022-C76A-4123-9D79-C8636E9C8CF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16576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Заголовок, текст и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463550"/>
            <a:ext cx="7718425" cy="13811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783013" cy="41132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артинка 3"/>
          <p:cNvSpPr>
            <a:spLocks noGrp="1"/>
          </p:cNvSpPr>
          <p:nvPr>
            <p:ph type="clipArt" sz="half" idx="2"/>
          </p:nvPr>
        </p:nvSpPr>
        <p:spPr>
          <a:xfrm>
            <a:off x="4621213" y="1981200"/>
            <a:ext cx="3783012" cy="411321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E0EFC5-8608-44BD-9948-2E28E4B0AEC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9990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28C31B-0D65-4B1A-B501-7E5678A98A4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7445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9FA21D-3B10-4600-A083-382E15D95A8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7586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7830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1213" y="1981200"/>
            <a:ext cx="3783012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F9EDC6-6F66-45E7-9306-57F85DEAF9B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6648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FD1DC4-E08F-4284-9A40-54E28E50CDA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2922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7EFBD6-64F6-484C-805F-92E17D76619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508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386FCA-7B36-49D5-BCAC-77EFE9BAB53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7306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BDE7E0-88F8-4B3F-9442-64F5978C477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5919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C580B8-22FA-47EC-8255-D41667F68B9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113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63550"/>
            <a:ext cx="7718425" cy="138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18425" cy="411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Четвертый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85800" y="6248400"/>
            <a:ext cx="1851025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41625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851025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742C65B3-5DE7-4A85-AA64-A99C05417BA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49263" rtl="0" eaLnBrk="0" fontAlgn="base" hangingPunct="0">
        <a:lnSpc>
          <a:spcPct val="19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19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cs typeface="Tahoma" pitchFamily="34" charset="0"/>
        </a:defRPr>
      </a:lvl2pPr>
      <a:lvl3pPr algn="ctr" defTabSz="449263" rtl="0" eaLnBrk="0" fontAlgn="base" hangingPunct="0">
        <a:lnSpc>
          <a:spcPct val="19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cs typeface="Tahoma" pitchFamily="34" charset="0"/>
        </a:defRPr>
      </a:lvl3pPr>
      <a:lvl4pPr algn="ctr" defTabSz="449263" rtl="0" eaLnBrk="0" fontAlgn="base" hangingPunct="0">
        <a:lnSpc>
          <a:spcPct val="19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cs typeface="Tahoma" pitchFamily="34" charset="0"/>
        </a:defRPr>
      </a:lvl4pPr>
      <a:lvl5pPr algn="ctr" defTabSz="449263" rtl="0" eaLnBrk="0" fontAlgn="base" hangingPunct="0">
        <a:lnSpc>
          <a:spcPct val="19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cs typeface="Tahoma" pitchFamily="34" charset="0"/>
        </a:defRPr>
      </a:lvl5pPr>
      <a:lvl6pPr marL="457200" algn="ctr" defTabSz="449263" rtl="0" eaLnBrk="0" fontAlgn="base" hangingPunct="0">
        <a:lnSpc>
          <a:spcPct val="19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cs typeface="Tahoma" pitchFamily="34" charset="0"/>
        </a:defRPr>
      </a:lvl6pPr>
      <a:lvl7pPr marL="914400" algn="ctr" defTabSz="449263" rtl="0" eaLnBrk="0" fontAlgn="base" hangingPunct="0">
        <a:lnSpc>
          <a:spcPct val="19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cs typeface="Tahoma" pitchFamily="34" charset="0"/>
        </a:defRPr>
      </a:lvl7pPr>
      <a:lvl8pPr marL="1371600" algn="ctr" defTabSz="449263" rtl="0" eaLnBrk="0" fontAlgn="base" hangingPunct="0">
        <a:lnSpc>
          <a:spcPct val="19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cs typeface="Tahoma" pitchFamily="34" charset="0"/>
        </a:defRPr>
      </a:lvl8pPr>
      <a:lvl9pPr marL="1828800" algn="ctr" defTabSz="449263" rtl="0" eaLnBrk="0" fontAlgn="base" hangingPunct="0">
        <a:lnSpc>
          <a:spcPct val="19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cs typeface="Tahoma" pitchFamily="34" charset="0"/>
        </a:defRPr>
      </a:lvl9pPr>
    </p:titleStyle>
    <p:bodyStyle>
      <a:lvl1pPr marL="288925" indent="-288925" algn="l" defTabSz="449263" rtl="0" eaLnBrk="0" fontAlgn="base" hangingPunct="0">
        <a:lnSpc>
          <a:spcPct val="19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688975" indent="-231775" algn="l" defTabSz="449263" rtl="0" eaLnBrk="0" fontAlgn="base" hangingPunct="0">
        <a:lnSpc>
          <a:spcPct val="19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lnSpc>
          <a:spcPct val="19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lnSpc>
          <a:spcPct val="19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lnSpc>
          <a:spcPct val="19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eaLnBrk="0" fontAlgn="base" hangingPunct="0">
        <a:lnSpc>
          <a:spcPct val="19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eaLnBrk="0" fontAlgn="base" hangingPunct="0">
        <a:lnSpc>
          <a:spcPct val="19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eaLnBrk="0" fontAlgn="base" hangingPunct="0">
        <a:lnSpc>
          <a:spcPct val="19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eaLnBrk="0" fontAlgn="base" hangingPunct="0">
        <a:lnSpc>
          <a:spcPct val="19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1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260475" y="2279650"/>
            <a:ext cx="6913563" cy="2762250"/>
          </a:xfrm>
        </p:spPr>
        <p:txBody>
          <a:bodyPr/>
          <a:lstStyle/>
          <a:p>
            <a:pPr>
              <a:lnSpc>
                <a:spcPct val="100000"/>
              </a:lnSpc>
              <a:buClr>
                <a:srgbClr val="0066FF"/>
              </a:buClr>
              <a:buFont typeface="Arial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5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Внутреннее строение </a:t>
            </a:r>
            <a:br>
              <a:rPr lang="en-GB" sz="5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</a:br>
            <a:r>
              <a:rPr lang="en-GB" sz="5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звезд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686800" cy="1143000"/>
          </a:xfrm>
        </p:spPr>
        <p:txBody>
          <a:bodyPr/>
          <a:lstStyle/>
          <a:p>
            <a:pPr algn="l">
              <a:lnSpc>
                <a:spcPct val="100000"/>
              </a:lnSpc>
              <a:buClr>
                <a:srgbClr val="0066FF"/>
              </a:buClr>
              <a:buFont typeface="Arial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b="1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Внутреннее строение звезд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5763" y="1111250"/>
            <a:ext cx="8183562" cy="685800"/>
          </a:xfrm>
        </p:spPr>
        <p:txBody>
          <a:bodyPr/>
          <a:lstStyle/>
          <a:p>
            <a:pPr marL="0" indent="0">
              <a:lnSpc>
                <a:spcPct val="100000"/>
              </a:lnSpc>
              <a:buClr>
                <a:srgbClr val="00CCFF"/>
              </a:buClr>
              <a:buFont typeface="Arial" pitchFamily="34" charset="0"/>
              <a:buNone/>
              <a:tabLst>
                <a:tab pos="157163" algn="l"/>
                <a:tab pos="606425" algn="l"/>
                <a:tab pos="1055688" algn="l"/>
                <a:tab pos="1504950" algn="l"/>
                <a:tab pos="1954213" algn="l"/>
                <a:tab pos="2403475" algn="l"/>
                <a:tab pos="2852738" algn="l"/>
                <a:tab pos="3302000" algn="l"/>
                <a:tab pos="3751263" algn="l"/>
                <a:tab pos="4200525" algn="l"/>
                <a:tab pos="4649788" algn="l"/>
                <a:tab pos="5099050" algn="l"/>
                <a:tab pos="5548313" algn="l"/>
                <a:tab pos="5997575" algn="l"/>
                <a:tab pos="6446838" algn="l"/>
                <a:tab pos="6896100" algn="l"/>
                <a:tab pos="7345363" algn="l"/>
                <a:tab pos="7794625" algn="l"/>
                <a:tab pos="8243888" algn="l"/>
                <a:tab pos="8693150" algn="l"/>
              </a:tabLst>
              <a:defRPr/>
            </a:pPr>
            <a:r>
              <a:rPr lang="en-GB" b="1" smtClean="0">
                <a:solidFill>
                  <a:srgbClr val="00CC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Модели строения звезд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396875" y="1800225"/>
            <a:ext cx="4103688" cy="486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5pPr>
            <a:lvl6pPr defTabSz="449263" eaLnBrk="0" fontAlgn="base" hangingPunct="0">
              <a:lnSpc>
                <a:spcPct val="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6pPr>
            <a:lvl7pPr defTabSz="449263" eaLnBrk="0" fontAlgn="base" hangingPunct="0">
              <a:lnSpc>
                <a:spcPct val="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7pPr>
            <a:lvl8pPr defTabSz="449263" eaLnBrk="0" fontAlgn="base" hangingPunct="0">
              <a:lnSpc>
                <a:spcPct val="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8pPr>
            <a:lvl9pPr defTabSz="449263" eaLnBrk="0" fontAlgn="base" hangingPunct="0">
              <a:lnSpc>
                <a:spcPct val="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800"/>
              </a:spcBef>
              <a:buClr>
                <a:srgbClr val="FFFFFF"/>
              </a:buClr>
              <a:buFont typeface="Times New Roman" pitchFamily="18" charset="0"/>
              <a:buChar char="•"/>
              <a:defRPr/>
            </a:pPr>
            <a:r>
              <a:rPr lang="en-GB" sz="18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Равновесие налагает на звезду жесткие ограничения, т.е., придя в состояние равноесия, звезда будет иметь строго определенное строение. В каждой точке звезды должен соблюдаться балланс сил гравитации, теплового давления, давления излучения и др.</a:t>
            </a:r>
            <a:br>
              <a:rPr lang="en-GB" sz="18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</a:br>
            <a:r>
              <a:rPr lang="en-GB" sz="18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Также градиент температуры </a:t>
            </a:r>
            <a:br>
              <a:rPr lang="en-GB" sz="18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</a:br>
            <a:r>
              <a:rPr lang="en-GB" sz="18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должен быть таким, чтобы тепловой поток наружу строго соответствовал наблюдаемому потоку излучени с поверхности.</a:t>
            </a:r>
          </a:p>
          <a:p>
            <a:pPr>
              <a:lnSpc>
                <a:spcPct val="100000"/>
              </a:lnSpc>
              <a:spcBef>
                <a:spcPts val="800"/>
              </a:spcBef>
              <a:buClr>
                <a:srgbClr val="FFFFFF"/>
              </a:buClr>
              <a:buFont typeface="Times New Roman" pitchFamily="18" charset="0"/>
              <a:buChar char="•"/>
              <a:defRPr/>
            </a:pPr>
            <a:r>
              <a:rPr lang="en-GB" sz="18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Все эти условия можно записать в виде математических уравнений (не менее 7), решение которых возможно только численными методами.</a:t>
            </a:r>
          </a:p>
        </p:txBody>
      </p:sp>
      <p:pic>
        <p:nvPicPr>
          <p:cNvPr id="11270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0563" y="1955800"/>
            <a:ext cx="4648200" cy="310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686800" cy="1143000"/>
          </a:xfrm>
        </p:spPr>
        <p:txBody>
          <a:bodyPr/>
          <a:lstStyle/>
          <a:p>
            <a:pPr algn="l">
              <a:lnSpc>
                <a:spcPct val="100000"/>
              </a:lnSpc>
              <a:buClr>
                <a:srgbClr val="0066FF"/>
              </a:buClr>
              <a:buFont typeface="Arial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b="1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Внутреннее строение звезд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5763" y="1111250"/>
            <a:ext cx="8183562" cy="685800"/>
          </a:xfrm>
        </p:spPr>
        <p:txBody>
          <a:bodyPr/>
          <a:lstStyle/>
          <a:p>
            <a:pPr marL="0" indent="0">
              <a:lnSpc>
                <a:spcPct val="100000"/>
              </a:lnSpc>
              <a:buClr>
                <a:srgbClr val="00CCFF"/>
              </a:buClr>
              <a:buFont typeface="Arial" pitchFamily="34" charset="0"/>
              <a:buNone/>
              <a:tabLst>
                <a:tab pos="157163" algn="l"/>
                <a:tab pos="606425" algn="l"/>
                <a:tab pos="1055688" algn="l"/>
                <a:tab pos="1504950" algn="l"/>
                <a:tab pos="1954213" algn="l"/>
                <a:tab pos="2403475" algn="l"/>
                <a:tab pos="2852738" algn="l"/>
                <a:tab pos="3302000" algn="l"/>
                <a:tab pos="3751263" algn="l"/>
                <a:tab pos="4200525" algn="l"/>
                <a:tab pos="4649788" algn="l"/>
                <a:tab pos="5099050" algn="l"/>
                <a:tab pos="5548313" algn="l"/>
                <a:tab pos="5997575" algn="l"/>
                <a:tab pos="6446838" algn="l"/>
                <a:tab pos="6896100" algn="l"/>
                <a:tab pos="7345363" algn="l"/>
                <a:tab pos="7794625" algn="l"/>
                <a:tab pos="8243888" algn="l"/>
                <a:tab pos="8693150" algn="l"/>
              </a:tabLst>
              <a:defRPr/>
            </a:pPr>
            <a:r>
              <a:rPr lang="en-GB" b="1" smtClean="0">
                <a:solidFill>
                  <a:srgbClr val="00CC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Модели строения звезд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396875" y="1800225"/>
            <a:ext cx="8604250" cy="486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5pPr>
            <a:lvl6pPr defTabSz="449263" eaLnBrk="0" fontAlgn="base" hangingPunct="0">
              <a:lnSpc>
                <a:spcPct val="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6pPr>
            <a:lvl7pPr defTabSz="449263" eaLnBrk="0" fontAlgn="base" hangingPunct="0">
              <a:lnSpc>
                <a:spcPct val="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7pPr>
            <a:lvl8pPr defTabSz="449263" eaLnBrk="0" fontAlgn="base" hangingPunct="0">
              <a:lnSpc>
                <a:spcPct val="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8pPr>
            <a:lvl9pPr defTabSz="449263" eaLnBrk="0" fontAlgn="base" hangingPunct="0">
              <a:lnSpc>
                <a:spcPct val="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800"/>
              </a:spcBef>
              <a:buClr>
                <a:srgbClr val="FFFFFF"/>
              </a:buClr>
              <a:buFont typeface="Times New Roman" pitchFamily="18" charset="0"/>
              <a:buChar char="•"/>
              <a:defRPr/>
            </a:pPr>
            <a:r>
              <a:rPr lang="en-GB" sz="18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При этом, существует несколько проблем:</a:t>
            </a:r>
          </a:p>
          <a:p>
            <a:pPr>
              <a:lnSpc>
                <a:spcPct val="100000"/>
              </a:lnSpc>
              <a:spcBef>
                <a:spcPts val="800"/>
              </a:spcBef>
              <a:buClr>
                <a:srgbClr val="FFFFFF"/>
              </a:buClr>
              <a:buFont typeface="Times New Roman" pitchFamily="18" charset="0"/>
              <a:buChar char="•"/>
              <a:defRPr/>
            </a:pPr>
            <a:r>
              <a:rPr lang="en-GB" sz="18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Непостоянство химического состава в недрах звезды.</a:t>
            </a:r>
          </a:p>
          <a:p>
            <a:pPr>
              <a:lnSpc>
                <a:spcPct val="100000"/>
              </a:lnSpc>
              <a:spcBef>
                <a:spcPts val="800"/>
              </a:spcBef>
              <a:buClr>
                <a:srgbClr val="FFFFFF"/>
              </a:buClr>
              <a:buFont typeface="Times New Roman" pitchFamily="18" charset="0"/>
              <a:buChar char="•"/>
              <a:defRPr/>
            </a:pPr>
            <a:r>
              <a:rPr lang="en-GB" sz="18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Не известны точные данные о свойствах вещества. Их можно только попытаться расчитать на основе современных знаний.</a:t>
            </a:r>
          </a:p>
          <a:p>
            <a:pPr>
              <a:lnSpc>
                <a:spcPct val="100000"/>
              </a:lnSpc>
              <a:spcBef>
                <a:spcPts val="800"/>
              </a:spcBef>
              <a:buClr>
                <a:srgbClr val="FFFFFF"/>
              </a:buClr>
              <a:buFont typeface="Times New Roman" pitchFamily="18" charset="0"/>
              <a:buChar char="•"/>
              <a:defRPr/>
            </a:pPr>
            <a:r>
              <a:rPr lang="en-GB" sz="18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Сложно определить темп образования частиц в ядерных реакциях. До 1968г. Вообще нельзя было подтвердить, идут ли ядерные реакции в звездах или нет, пока не был изобретен метод регистрации неуловимых нейтрино.</a:t>
            </a:r>
          </a:p>
          <a:p>
            <a:pPr>
              <a:lnSpc>
                <a:spcPct val="100000"/>
              </a:lnSpc>
              <a:spcBef>
                <a:spcPts val="800"/>
              </a:spcBef>
              <a:buClr>
                <a:srgbClr val="FFFFFF"/>
              </a:buClr>
              <a:buFont typeface="Times New Roman" pitchFamily="18" charset="0"/>
              <a:buChar char="•"/>
              <a:defRPr/>
            </a:pPr>
            <a:r>
              <a:rPr lang="en-GB" sz="18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"История существования любой звезды - это поистине титаническая борьба между силой гравитации, стремящейся ее неограниченно сжать, и силой газового давления, стремящейся ее "распылить", рассеять в окружающем межзвездном пространстве. Многие миллионы и миллионы лет длится эта "борьба". В течение этих чудовищно больших сроков эти силы равны. Но в конце концов... победа будет за гравитацией..." - писал наш известный астрофизик И. С. Шкловский.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686800" cy="1143000"/>
          </a:xfrm>
        </p:spPr>
        <p:txBody>
          <a:bodyPr/>
          <a:lstStyle/>
          <a:p>
            <a:pPr algn="l">
              <a:lnSpc>
                <a:spcPct val="100000"/>
              </a:lnSpc>
              <a:buClr>
                <a:srgbClr val="0066FF"/>
              </a:buClr>
              <a:buFont typeface="Arial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b="1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Внутреннее строение звезд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5763" y="1111250"/>
            <a:ext cx="8183562" cy="685800"/>
          </a:xfrm>
        </p:spPr>
        <p:txBody>
          <a:bodyPr/>
          <a:lstStyle/>
          <a:p>
            <a:pPr marL="0" indent="0">
              <a:lnSpc>
                <a:spcPct val="100000"/>
              </a:lnSpc>
              <a:buClr>
                <a:srgbClr val="00CCFF"/>
              </a:buClr>
              <a:buFont typeface="Arial" pitchFamily="34" charset="0"/>
              <a:buNone/>
              <a:tabLst>
                <a:tab pos="157163" algn="l"/>
                <a:tab pos="606425" algn="l"/>
                <a:tab pos="1055688" algn="l"/>
                <a:tab pos="1504950" algn="l"/>
                <a:tab pos="1954213" algn="l"/>
                <a:tab pos="2403475" algn="l"/>
                <a:tab pos="2852738" algn="l"/>
                <a:tab pos="3302000" algn="l"/>
                <a:tab pos="3751263" algn="l"/>
                <a:tab pos="4200525" algn="l"/>
                <a:tab pos="4649788" algn="l"/>
                <a:tab pos="5099050" algn="l"/>
                <a:tab pos="5548313" algn="l"/>
                <a:tab pos="5997575" algn="l"/>
                <a:tab pos="6446838" algn="l"/>
                <a:tab pos="6896100" algn="l"/>
                <a:tab pos="7345363" algn="l"/>
                <a:tab pos="7794625" algn="l"/>
                <a:tab pos="8243888" algn="l"/>
                <a:tab pos="8693150" algn="l"/>
              </a:tabLst>
              <a:defRPr/>
            </a:pPr>
            <a:r>
              <a:rPr lang="en-GB" b="1" smtClean="0">
                <a:solidFill>
                  <a:srgbClr val="00CC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Модели строения звезд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396875" y="1800225"/>
            <a:ext cx="8604250" cy="486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5pPr>
            <a:lvl6pPr defTabSz="449263" eaLnBrk="0" fontAlgn="base" hangingPunct="0">
              <a:lnSpc>
                <a:spcPct val="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6pPr>
            <a:lvl7pPr defTabSz="449263" eaLnBrk="0" fontAlgn="base" hangingPunct="0">
              <a:lnSpc>
                <a:spcPct val="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7pPr>
            <a:lvl8pPr defTabSz="449263" eaLnBrk="0" fontAlgn="base" hangingPunct="0">
              <a:lnSpc>
                <a:spcPct val="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8pPr>
            <a:lvl9pPr defTabSz="449263" eaLnBrk="0" fontAlgn="base" hangingPunct="0">
              <a:lnSpc>
                <a:spcPct val="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800"/>
              </a:spcBef>
              <a:buClr>
                <a:srgbClr val="FFFFFF"/>
              </a:buClr>
              <a:defRPr/>
            </a:pPr>
            <a:r>
              <a:rPr lang="en-GB" sz="18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Мехническое (гидростатическое) равновесие</a:t>
            </a:r>
          </a:p>
          <a:p>
            <a:pPr>
              <a:lnSpc>
                <a:spcPct val="100000"/>
              </a:lnSpc>
              <a:spcBef>
                <a:spcPts val="800"/>
              </a:spcBef>
              <a:buClr>
                <a:srgbClr val="FFFFFF"/>
              </a:buClr>
              <a:defRPr/>
            </a:pPr>
            <a:r>
              <a:rPr lang="en-GB" sz="18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Сила, обусловленная разносьтю давлений, направленная от центра, должна быть равна силе тяготения.</a:t>
            </a:r>
          </a:p>
          <a:p>
            <a:pPr>
              <a:lnSpc>
                <a:spcPct val="100000"/>
              </a:lnSpc>
              <a:spcBef>
                <a:spcPts val="800"/>
              </a:spcBef>
              <a:buClr>
                <a:srgbClr val="FFFFFF"/>
              </a:buClr>
              <a:defRPr/>
            </a:pPr>
            <a:r>
              <a:rPr lang="en-GB" b="1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d P/d r = </a:t>
            </a:r>
            <a:r>
              <a:rPr lang="en-GB" b="1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Symbol" pitchFamily="18" charset="2"/>
              </a:rPr>
              <a:t></a:t>
            </a:r>
            <a:r>
              <a:rPr lang="en-GB" b="1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M(r)G/r</a:t>
            </a:r>
            <a:r>
              <a:rPr lang="en-GB" b="1" baseline="33000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</a:t>
            </a:r>
            <a:r>
              <a:rPr lang="en-GB" b="1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,</a:t>
            </a:r>
          </a:p>
          <a:p>
            <a:pPr>
              <a:lnSpc>
                <a:spcPct val="100000"/>
              </a:lnSpc>
              <a:spcBef>
                <a:spcPts val="800"/>
              </a:spcBef>
              <a:buClr>
                <a:srgbClr val="FFFFFF"/>
              </a:buClr>
              <a:defRPr/>
            </a:pPr>
            <a:r>
              <a:rPr lang="en-GB" sz="18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где P-давление, </a:t>
            </a:r>
            <a:r>
              <a:rPr lang="en-GB" sz="18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Symbol" pitchFamily="18" charset="2"/>
              </a:rPr>
              <a:t></a:t>
            </a:r>
            <a:r>
              <a:rPr lang="en-GB" sz="18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-плотность, M(r) – масса в пределах сферы радиуса r.</a:t>
            </a:r>
          </a:p>
          <a:p>
            <a:pPr>
              <a:lnSpc>
                <a:spcPct val="100000"/>
              </a:lnSpc>
              <a:spcBef>
                <a:spcPts val="800"/>
              </a:spcBef>
              <a:buClr>
                <a:srgbClr val="FFFFFF"/>
              </a:buClr>
              <a:defRPr/>
            </a:pPr>
            <a:r>
              <a:rPr lang="en-GB" sz="18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Энергетическое равновесие</a:t>
            </a:r>
          </a:p>
          <a:p>
            <a:pPr>
              <a:lnSpc>
                <a:spcPct val="100000"/>
              </a:lnSpc>
              <a:spcBef>
                <a:spcPts val="800"/>
              </a:spcBef>
              <a:buClr>
                <a:srgbClr val="FFFFFF"/>
              </a:buClr>
              <a:defRPr/>
            </a:pPr>
            <a:r>
              <a:rPr lang="en-GB" sz="18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Прирос светимости за счет источник энергии, содержащихся в слое толщиной dr на расстоянии от центра r, вычисляется по формуле</a:t>
            </a:r>
          </a:p>
          <a:p>
            <a:pPr>
              <a:lnSpc>
                <a:spcPct val="100000"/>
              </a:lnSpc>
              <a:spcBef>
                <a:spcPts val="800"/>
              </a:spcBef>
              <a:buClr>
                <a:srgbClr val="FFFFFF"/>
              </a:buClr>
              <a:defRPr/>
            </a:pPr>
            <a:r>
              <a:rPr lang="en-GB" b="1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dL/dr = 4</a:t>
            </a:r>
            <a:r>
              <a:rPr lang="en-GB" b="1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Symbol" pitchFamily="18" charset="2"/>
              </a:rPr>
              <a:t></a:t>
            </a:r>
            <a:r>
              <a:rPr lang="en-GB" b="1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r</a:t>
            </a:r>
            <a:r>
              <a:rPr lang="en-GB" b="1" baseline="33000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</a:t>
            </a:r>
            <a:r>
              <a:rPr lang="en-GB" b="1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Symbol" pitchFamily="18" charset="2"/>
              </a:rPr>
              <a:t></a:t>
            </a:r>
            <a:r>
              <a:rPr lang="en-GB" b="1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(r) ,</a:t>
            </a:r>
          </a:p>
          <a:p>
            <a:pPr>
              <a:lnSpc>
                <a:spcPct val="100000"/>
              </a:lnSpc>
              <a:spcBef>
                <a:spcPts val="800"/>
              </a:spcBef>
              <a:buClr>
                <a:srgbClr val="FFFFFF"/>
              </a:buClr>
              <a:defRPr/>
            </a:pPr>
            <a:r>
              <a:rPr lang="en-GB" sz="18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где L-светимость, </a:t>
            </a:r>
            <a:r>
              <a:rPr lang="en-GB" sz="18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Symbol" pitchFamily="18" charset="2"/>
              </a:rPr>
              <a:t></a:t>
            </a:r>
            <a:r>
              <a:rPr lang="en-GB" sz="18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(r) – удельное энерговыделени ядерных реакций.</a:t>
            </a:r>
          </a:p>
          <a:p>
            <a:pPr>
              <a:lnSpc>
                <a:spcPct val="100000"/>
              </a:lnSpc>
              <a:spcBef>
                <a:spcPts val="800"/>
              </a:spcBef>
              <a:buClr>
                <a:srgbClr val="FFFFFF"/>
              </a:buClr>
              <a:defRPr/>
            </a:pPr>
            <a:r>
              <a:rPr lang="en-GB" sz="18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Тепловое равновесие</a:t>
            </a:r>
          </a:p>
          <a:p>
            <a:pPr>
              <a:lnSpc>
                <a:spcPct val="100000"/>
              </a:lnSpc>
              <a:spcBef>
                <a:spcPts val="800"/>
              </a:spcBef>
              <a:buClr>
                <a:srgbClr val="FFFFFF"/>
              </a:buClr>
              <a:defRPr/>
            </a:pPr>
            <a:r>
              <a:rPr lang="en-GB" sz="18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Разность температур на внутренних и внешних границах слоя должна быть постоянна, причем, внутренние слои должны быть горячее.</a:t>
            </a:r>
          </a:p>
          <a:p>
            <a:pPr>
              <a:lnSpc>
                <a:spcPct val="100000"/>
              </a:lnSpc>
              <a:spcBef>
                <a:spcPts val="800"/>
              </a:spcBef>
              <a:buClr>
                <a:srgbClr val="FFFFFF"/>
              </a:buClr>
              <a:defRPr/>
            </a:pPr>
            <a:endParaRPr lang="en-GB" sz="1800" b="1" smtClean="0">
              <a:solidFill>
                <a:srgbClr val="FFFFFF"/>
              </a:solidFill>
              <a:effectLst>
                <a:outerShdw blurRad="38100" dist="38100" dir="2700000" algn="tl">
                  <a:srgbClr val="808080"/>
                </a:outerShdw>
              </a:effectLst>
            </a:endParaRPr>
          </a:p>
          <a:p>
            <a:pPr>
              <a:lnSpc>
                <a:spcPct val="100000"/>
              </a:lnSpc>
              <a:spcBef>
                <a:spcPts val="800"/>
              </a:spcBef>
              <a:buClr>
                <a:srgbClr val="FFFFFF"/>
              </a:buClr>
              <a:defRPr/>
            </a:pPr>
            <a:endParaRPr lang="en-GB" sz="1800" b="1" smtClean="0">
              <a:solidFill>
                <a:srgbClr val="FFFFFF"/>
              </a:solidFill>
              <a:effectLst>
                <a:outerShdw blurRad="38100" dist="38100" dir="2700000" algn="tl">
                  <a:srgbClr val="808080"/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686800" cy="1143000"/>
          </a:xfrm>
        </p:spPr>
        <p:txBody>
          <a:bodyPr/>
          <a:lstStyle/>
          <a:p>
            <a:pPr algn="l">
              <a:lnSpc>
                <a:spcPct val="100000"/>
              </a:lnSpc>
              <a:buClr>
                <a:srgbClr val="0066FF"/>
              </a:buClr>
              <a:buFont typeface="Arial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b="1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Внутреннее строение звезд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5763" y="1111250"/>
            <a:ext cx="8183562" cy="685800"/>
          </a:xfrm>
        </p:spPr>
        <p:txBody>
          <a:bodyPr/>
          <a:lstStyle/>
          <a:p>
            <a:pPr marL="0" indent="0">
              <a:lnSpc>
                <a:spcPct val="100000"/>
              </a:lnSpc>
              <a:buClr>
                <a:srgbClr val="00CCFF"/>
              </a:buClr>
              <a:buFont typeface="Arial" pitchFamily="34" charset="0"/>
              <a:buNone/>
              <a:tabLst>
                <a:tab pos="157163" algn="l"/>
                <a:tab pos="606425" algn="l"/>
                <a:tab pos="1055688" algn="l"/>
                <a:tab pos="1504950" algn="l"/>
                <a:tab pos="1954213" algn="l"/>
                <a:tab pos="2403475" algn="l"/>
                <a:tab pos="2852738" algn="l"/>
                <a:tab pos="3302000" algn="l"/>
                <a:tab pos="3751263" algn="l"/>
                <a:tab pos="4200525" algn="l"/>
                <a:tab pos="4649788" algn="l"/>
                <a:tab pos="5099050" algn="l"/>
                <a:tab pos="5548313" algn="l"/>
                <a:tab pos="5997575" algn="l"/>
                <a:tab pos="6446838" algn="l"/>
                <a:tab pos="6896100" algn="l"/>
                <a:tab pos="7345363" algn="l"/>
                <a:tab pos="7794625" algn="l"/>
                <a:tab pos="8243888" algn="l"/>
                <a:tab pos="8693150" algn="l"/>
              </a:tabLst>
              <a:defRPr/>
            </a:pPr>
            <a:r>
              <a:rPr lang="en-GB" b="1" smtClean="0">
                <a:solidFill>
                  <a:srgbClr val="00CC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Модели строения звезд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396875" y="1800225"/>
            <a:ext cx="8604250" cy="486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5pPr>
            <a:lvl6pPr defTabSz="449263" eaLnBrk="0" fontAlgn="base" hangingPunct="0">
              <a:lnSpc>
                <a:spcPct val="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6pPr>
            <a:lvl7pPr defTabSz="449263" eaLnBrk="0" fontAlgn="base" hangingPunct="0">
              <a:lnSpc>
                <a:spcPct val="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7pPr>
            <a:lvl8pPr defTabSz="449263" eaLnBrk="0" fontAlgn="base" hangingPunct="0">
              <a:lnSpc>
                <a:spcPct val="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8pPr>
            <a:lvl9pPr defTabSz="449263" eaLnBrk="0" fontAlgn="base" hangingPunct="0">
              <a:lnSpc>
                <a:spcPct val="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800"/>
              </a:spcBef>
              <a:buClr>
                <a:srgbClr val="FFFFFF"/>
              </a:buClr>
              <a:defRPr/>
            </a:pPr>
            <a:r>
              <a:rPr lang="en-GB" b="1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dT/dr = -3</a:t>
            </a:r>
            <a:r>
              <a:rPr lang="en-GB" b="1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Symbol" pitchFamily="18" charset="2"/>
              </a:rPr>
              <a:t></a:t>
            </a:r>
            <a:r>
              <a:rPr lang="en-GB" b="1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L / (16 </a:t>
            </a:r>
            <a:r>
              <a:rPr lang="en-GB" b="1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Symbol" pitchFamily="18" charset="2"/>
              </a:rPr>
              <a:t></a:t>
            </a:r>
            <a:r>
              <a:rPr lang="en-GB" b="1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acr</a:t>
            </a:r>
            <a:r>
              <a:rPr lang="en-GB" b="1" baseline="33000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</a:t>
            </a:r>
            <a:r>
              <a:rPr lang="en-GB" b="1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</a:t>
            </a:r>
            <a:r>
              <a:rPr lang="en-GB" b="1" baseline="33000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3</a:t>
            </a:r>
            <a:r>
              <a:rPr lang="en-GB" b="1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)</a:t>
            </a:r>
          </a:p>
          <a:p>
            <a:pPr>
              <a:lnSpc>
                <a:spcPct val="100000"/>
              </a:lnSpc>
              <a:spcBef>
                <a:spcPts val="800"/>
              </a:spcBef>
              <a:buClr>
                <a:srgbClr val="FFFFFF"/>
              </a:buClr>
              <a:defRPr/>
            </a:pPr>
            <a:r>
              <a:rPr lang="en-GB" sz="18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где Т-температура, </a:t>
            </a:r>
            <a:r>
              <a:rPr lang="en-GB" sz="18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Symbol" pitchFamily="18" charset="2"/>
              </a:rPr>
              <a:t></a:t>
            </a:r>
            <a:r>
              <a:rPr lang="en-GB" sz="18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-коэффициент поглощения, а и с – постоянные излучения.</a:t>
            </a:r>
          </a:p>
          <a:p>
            <a:pPr>
              <a:lnSpc>
                <a:spcPct val="100000"/>
              </a:lnSpc>
              <a:spcBef>
                <a:spcPts val="800"/>
              </a:spcBef>
              <a:buClr>
                <a:srgbClr val="FFFFFF"/>
              </a:buClr>
              <a:defRPr/>
            </a:pPr>
            <a:r>
              <a:rPr lang="en-GB" sz="18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Эти три уравнения должны удлвлетворяться на любом расстоянии от центра звезды. Они сильно ограничивают возможные классы структур звезд. Но решить эти уравнения без дополнительных данных и уравнений не возможно.</a:t>
            </a:r>
          </a:p>
          <a:p>
            <a:pPr>
              <a:lnSpc>
                <a:spcPct val="100000"/>
              </a:lnSpc>
              <a:spcBef>
                <a:spcPts val="800"/>
              </a:spcBef>
              <a:buClr>
                <a:srgbClr val="FFFFFF"/>
              </a:buClr>
              <a:defRPr/>
            </a:pPr>
            <a:r>
              <a:rPr lang="en-GB" sz="18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Уравнение состояния</a:t>
            </a:r>
          </a:p>
          <a:p>
            <a:pPr>
              <a:lnSpc>
                <a:spcPct val="100000"/>
              </a:lnSpc>
              <a:spcBef>
                <a:spcPts val="800"/>
              </a:spcBef>
              <a:buClr>
                <a:srgbClr val="FFFFFF"/>
              </a:buClr>
              <a:defRPr/>
            </a:pPr>
            <a:r>
              <a:rPr lang="en-GB" sz="18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Для звезды главной последовательности давление в любой точке удовлетворяет соотношению</a:t>
            </a:r>
          </a:p>
          <a:p>
            <a:pPr>
              <a:lnSpc>
                <a:spcPct val="100000"/>
              </a:lnSpc>
              <a:spcBef>
                <a:spcPts val="800"/>
              </a:spcBef>
              <a:buClr>
                <a:srgbClr val="FFFFFF"/>
              </a:buClr>
              <a:defRPr/>
            </a:pPr>
            <a:r>
              <a:rPr lang="en-GB" b="1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P=const </a:t>
            </a:r>
            <a:r>
              <a:rPr lang="en-GB" b="1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Symbol" pitchFamily="18" charset="2"/>
              </a:rPr>
              <a:t></a:t>
            </a:r>
            <a:r>
              <a:rPr lang="en-GB" b="1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T/m   </a:t>
            </a:r>
            <a:r>
              <a:rPr lang="en-GB" sz="18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где m – средняя масса частиц. </a:t>
            </a:r>
          </a:p>
          <a:p>
            <a:pPr>
              <a:lnSpc>
                <a:spcPct val="100000"/>
              </a:lnSpc>
              <a:spcBef>
                <a:spcPts val="800"/>
              </a:spcBef>
              <a:buClr>
                <a:srgbClr val="FFFFFF"/>
              </a:buClr>
              <a:defRPr/>
            </a:pPr>
            <a:r>
              <a:rPr lang="en-GB" sz="18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Удельное энерговыделение</a:t>
            </a:r>
          </a:p>
          <a:p>
            <a:pPr>
              <a:lnSpc>
                <a:spcPct val="100000"/>
              </a:lnSpc>
              <a:spcBef>
                <a:spcPts val="800"/>
              </a:spcBef>
              <a:buClr>
                <a:srgbClr val="FFFFFF"/>
              </a:buClr>
              <a:defRPr/>
            </a:pPr>
            <a:r>
              <a:rPr lang="en-GB" sz="18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Значение  </a:t>
            </a:r>
            <a:r>
              <a:rPr lang="en-GB" sz="18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Symbol" pitchFamily="18" charset="2"/>
              </a:rPr>
              <a:t></a:t>
            </a:r>
            <a:r>
              <a:rPr lang="en-GB" sz="18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(r) очень быстро растет с температурой и плотностью и зависит от химического состава: </a:t>
            </a:r>
          </a:p>
          <a:p>
            <a:pPr>
              <a:lnSpc>
                <a:spcPct val="100000"/>
              </a:lnSpc>
              <a:spcBef>
                <a:spcPts val="800"/>
              </a:spcBef>
              <a:buClr>
                <a:srgbClr val="FFFFFF"/>
              </a:buClr>
              <a:defRPr/>
            </a:pPr>
            <a:r>
              <a:rPr lang="en-GB" b="1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Symbol" pitchFamily="18" charset="2"/>
              </a:rPr>
              <a:t></a:t>
            </a:r>
            <a:r>
              <a:rPr lang="en-GB" b="1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(r)= </a:t>
            </a:r>
            <a:r>
              <a:rPr lang="en-GB" b="1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Symbol" pitchFamily="18" charset="2"/>
              </a:rPr>
              <a:t></a:t>
            </a:r>
            <a:r>
              <a:rPr lang="en-GB" b="1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(</a:t>
            </a:r>
            <a:r>
              <a:rPr lang="en-GB" b="1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Symbol" pitchFamily="18" charset="2"/>
              </a:rPr>
              <a:t></a:t>
            </a:r>
            <a:r>
              <a:rPr lang="en-GB" b="1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,Т,</a:t>
            </a:r>
            <a:r>
              <a:rPr lang="en-GB" b="1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Symbol" pitchFamily="18" charset="2"/>
              </a:rPr>
              <a:t></a:t>
            </a:r>
            <a:r>
              <a:rPr lang="en-GB" b="1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)  </a:t>
            </a:r>
            <a:r>
              <a:rPr lang="en-GB" sz="18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где – средний атомный вес вещества, показатель его химического состава.</a:t>
            </a:r>
          </a:p>
          <a:p>
            <a:pPr>
              <a:lnSpc>
                <a:spcPct val="100000"/>
              </a:lnSpc>
              <a:spcBef>
                <a:spcPts val="800"/>
              </a:spcBef>
              <a:buClr>
                <a:srgbClr val="FFFFFF"/>
              </a:buClr>
              <a:defRPr/>
            </a:pPr>
            <a:endParaRPr lang="en-GB" sz="1800" b="1" smtClean="0">
              <a:solidFill>
                <a:srgbClr val="FFFFFF"/>
              </a:solidFill>
              <a:effectLst>
                <a:outerShdw blurRad="38100" dist="38100" dir="2700000" algn="tl">
                  <a:srgbClr val="808080"/>
                </a:outerShdw>
              </a:effectLst>
            </a:endParaRPr>
          </a:p>
          <a:p>
            <a:pPr>
              <a:lnSpc>
                <a:spcPct val="100000"/>
              </a:lnSpc>
              <a:spcBef>
                <a:spcPts val="800"/>
              </a:spcBef>
              <a:buClr>
                <a:srgbClr val="FFFFFF"/>
              </a:buClr>
              <a:defRPr/>
            </a:pPr>
            <a:endParaRPr lang="en-GB" sz="1800" b="1" smtClean="0">
              <a:solidFill>
                <a:srgbClr val="FFFFFF"/>
              </a:solidFill>
              <a:effectLst>
                <a:outerShdw blurRad="38100" dist="38100" dir="2700000" algn="tl">
                  <a:srgbClr val="808080"/>
                </a:outerShdw>
              </a:effectLst>
            </a:endParaRPr>
          </a:p>
          <a:p>
            <a:pPr>
              <a:lnSpc>
                <a:spcPct val="100000"/>
              </a:lnSpc>
              <a:spcBef>
                <a:spcPts val="800"/>
              </a:spcBef>
              <a:buClr>
                <a:srgbClr val="FFFFFF"/>
              </a:buClr>
              <a:defRPr/>
            </a:pPr>
            <a:endParaRPr lang="en-GB" sz="1800" b="1" smtClean="0">
              <a:solidFill>
                <a:srgbClr val="FFFFFF"/>
              </a:solidFill>
              <a:effectLst>
                <a:outerShdw blurRad="38100" dist="38100" dir="2700000" algn="tl">
                  <a:srgbClr val="808080"/>
                </a:outerShdw>
              </a:effectLst>
            </a:endParaRPr>
          </a:p>
          <a:p>
            <a:pPr>
              <a:lnSpc>
                <a:spcPct val="100000"/>
              </a:lnSpc>
              <a:spcBef>
                <a:spcPts val="800"/>
              </a:spcBef>
              <a:buClr>
                <a:srgbClr val="FFFFFF"/>
              </a:buClr>
              <a:defRPr/>
            </a:pPr>
            <a:endParaRPr lang="en-GB" sz="1800" b="1" smtClean="0">
              <a:solidFill>
                <a:srgbClr val="FFFFFF"/>
              </a:solidFill>
              <a:effectLst>
                <a:outerShdw blurRad="38100" dist="38100" dir="2700000" algn="tl">
                  <a:srgbClr val="808080"/>
                </a:outerShdw>
              </a:effectLst>
            </a:endParaRPr>
          </a:p>
          <a:p>
            <a:pPr>
              <a:lnSpc>
                <a:spcPct val="100000"/>
              </a:lnSpc>
              <a:spcBef>
                <a:spcPts val="800"/>
              </a:spcBef>
              <a:buClr>
                <a:srgbClr val="FFFFFF"/>
              </a:buClr>
              <a:defRPr/>
            </a:pPr>
            <a:endParaRPr lang="en-GB" sz="1800" b="1" smtClean="0">
              <a:solidFill>
                <a:srgbClr val="FFFFFF"/>
              </a:solidFill>
              <a:effectLst>
                <a:outerShdw blurRad="38100" dist="38100" dir="2700000" algn="tl">
                  <a:srgbClr val="808080"/>
                </a:outerShdw>
              </a:effectLst>
            </a:endParaRPr>
          </a:p>
          <a:p>
            <a:pPr>
              <a:lnSpc>
                <a:spcPct val="100000"/>
              </a:lnSpc>
              <a:spcBef>
                <a:spcPts val="800"/>
              </a:spcBef>
              <a:buClr>
                <a:srgbClr val="FFFFFF"/>
              </a:buClr>
              <a:defRPr/>
            </a:pPr>
            <a:endParaRPr lang="en-GB" sz="1800" b="1" smtClean="0">
              <a:solidFill>
                <a:srgbClr val="FFFFFF"/>
              </a:solidFill>
              <a:effectLst>
                <a:outerShdw blurRad="38100" dist="38100" dir="2700000" algn="tl">
                  <a:srgbClr val="808080"/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686800" cy="1143000"/>
          </a:xfrm>
        </p:spPr>
        <p:txBody>
          <a:bodyPr/>
          <a:lstStyle/>
          <a:p>
            <a:pPr algn="l">
              <a:lnSpc>
                <a:spcPct val="100000"/>
              </a:lnSpc>
              <a:buClr>
                <a:srgbClr val="0066FF"/>
              </a:buClr>
              <a:buFont typeface="Arial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b="1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Внутреннее строение звезд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5763" y="1111250"/>
            <a:ext cx="8183562" cy="685800"/>
          </a:xfrm>
        </p:spPr>
        <p:txBody>
          <a:bodyPr/>
          <a:lstStyle/>
          <a:p>
            <a:pPr marL="0" indent="0">
              <a:lnSpc>
                <a:spcPct val="100000"/>
              </a:lnSpc>
              <a:buClr>
                <a:srgbClr val="00CCFF"/>
              </a:buClr>
              <a:buFont typeface="Arial" pitchFamily="34" charset="0"/>
              <a:buNone/>
              <a:tabLst>
                <a:tab pos="157163" algn="l"/>
                <a:tab pos="606425" algn="l"/>
                <a:tab pos="1055688" algn="l"/>
                <a:tab pos="1504950" algn="l"/>
                <a:tab pos="1954213" algn="l"/>
                <a:tab pos="2403475" algn="l"/>
                <a:tab pos="2852738" algn="l"/>
                <a:tab pos="3302000" algn="l"/>
                <a:tab pos="3751263" algn="l"/>
                <a:tab pos="4200525" algn="l"/>
                <a:tab pos="4649788" algn="l"/>
                <a:tab pos="5099050" algn="l"/>
                <a:tab pos="5548313" algn="l"/>
                <a:tab pos="5997575" algn="l"/>
                <a:tab pos="6446838" algn="l"/>
                <a:tab pos="6896100" algn="l"/>
                <a:tab pos="7345363" algn="l"/>
                <a:tab pos="7794625" algn="l"/>
                <a:tab pos="8243888" algn="l"/>
                <a:tab pos="8693150" algn="l"/>
              </a:tabLst>
              <a:defRPr/>
            </a:pPr>
            <a:r>
              <a:rPr lang="en-GB" b="1" smtClean="0">
                <a:solidFill>
                  <a:srgbClr val="00CC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Модели строения звезд</a:t>
            </a: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396875" y="1800225"/>
            <a:ext cx="8604250" cy="486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5pPr>
            <a:lvl6pPr defTabSz="449263" eaLnBrk="0" fontAlgn="base" hangingPunct="0">
              <a:lnSpc>
                <a:spcPct val="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6pPr>
            <a:lvl7pPr defTabSz="449263" eaLnBrk="0" fontAlgn="base" hangingPunct="0">
              <a:lnSpc>
                <a:spcPct val="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7pPr>
            <a:lvl8pPr defTabSz="449263" eaLnBrk="0" fontAlgn="base" hangingPunct="0">
              <a:lnSpc>
                <a:spcPct val="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8pPr>
            <a:lvl9pPr defTabSz="449263" eaLnBrk="0" fontAlgn="base" hangingPunct="0">
              <a:lnSpc>
                <a:spcPct val="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800"/>
              </a:spcBef>
              <a:buClr>
                <a:srgbClr val="FFFFFF"/>
              </a:buClr>
              <a:defRPr/>
            </a:pPr>
            <a:r>
              <a:rPr lang="en-GB" sz="18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Скорость теплопередачи</a:t>
            </a:r>
          </a:p>
          <a:p>
            <a:pPr>
              <a:lnSpc>
                <a:spcPct val="100000"/>
              </a:lnSpc>
              <a:spcBef>
                <a:spcPts val="800"/>
              </a:spcBef>
              <a:buClr>
                <a:srgbClr val="FFFFFF"/>
              </a:buClr>
              <a:defRPr/>
            </a:pPr>
            <a:r>
              <a:rPr lang="en-GB" b="1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dI/dr = </a:t>
            </a:r>
            <a:r>
              <a:rPr lang="en-GB" b="1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Symbol" pitchFamily="18" charset="2"/>
              </a:rPr>
              <a:t></a:t>
            </a:r>
            <a:r>
              <a:rPr lang="en-GB" b="1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K(B - I)</a:t>
            </a:r>
          </a:p>
          <a:p>
            <a:pPr>
              <a:lnSpc>
                <a:spcPct val="100000"/>
              </a:lnSpc>
              <a:spcBef>
                <a:spcPts val="800"/>
              </a:spcBef>
              <a:buClr>
                <a:srgbClr val="FFFFFF"/>
              </a:buClr>
              <a:defRPr/>
            </a:pPr>
            <a:r>
              <a:rPr lang="en-GB" sz="18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где I – светимость в определенном диапазоне спектра на расстоянии r от центра,  а К и И - постоянные.</a:t>
            </a:r>
          </a:p>
          <a:p>
            <a:pPr>
              <a:lnSpc>
                <a:spcPct val="100000"/>
              </a:lnSpc>
              <a:spcBef>
                <a:spcPts val="800"/>
              </a:spcBef>
              <a:buClr>
                <a:srgbClr val="FFFFFF"/>
              </a:buClr>
              <a:defRPr/>
            </a:pPr>
            <a:r>
              <a:rPr lang="en-GB" sz="18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Коммулятивная масса</a:t>
            </a:r>
          </a:p>
          <a:p>
            <a:pPr>
              <a:lnSpc>
                <a:spcPct val="100000"/>
              </a:lnSpc>
              <a:spcBef>
                <a:spcPts val="800"/>
              </a:spcBef>
              <a:buClr>
                <a:srgbClr val="FFFFFF"/>
              </a:buClr>
              <a:defRPr/>
            </a:pPr>
            <a:r>
              <a:rPr lang="en-GB" sz="18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Масса M(r) равна сумме масс всех слоев, расположенных глубже r.</a:t>
            </a:r>
          </a:p>
          <a:p>
            <a:pPr>
              <a:lnSpc>
                <a:spcPct val="100000"/>
              </a:lnSpc>
              <a:spcBef>
                <a:spcPts val="800"/>
              </a:spcBef>
              <a:buClr>
                <a:srgbClr val="FFFFFF"/>
              </a:buClr>
              <a:defRPr/>
            </a:pPr>
            <a:r>
              <a:rPr lang="en-GB" b="1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M(r) = </a:t>
            </a:r>
            <a:r>
              <a:rPr lang="en-GB" b="1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Symbol" pitchFamily="18" charset="2"/>
              </a:rPr>
              <a:t></a:t>
            </a:r>
            <a:r>
              <a:rPr lang="en-GB" b="1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4</a:t>
            </a:r>
            <a:r>
              <a:rPr lang="en-GB" b="1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Symbol" pitchFamily="18" charset="2"/>
              </a:rPr>
              <a:t></a:t>
            </a:r>
            <a:r>
              <a:rPr lang="en-GB" b="1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(r)r</a:t>
            </a:r>
            <a:r>
              <a:rPr lang="en-GB" b="1" baseline="33000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</a:t>
            </a:r>
            <a:r>
              <a:rPr lang="en-GB" b="1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dr</a:t>
            </a:r>
          </a:p>
          <a:p>
            <a:pPr>
              <a:lnSpc>
                <a:spcPct val="100000"/>
              </a:lnSpc>
              <a:spcBef>
                <a:spcPts val="800"/>
              </a:spcBef>
              <a:buClr>
                <a:srgbClr val="FFFFFF"/>
              </a:buClr>
              <a:defRPr/>
            </a:pPr>
            <a:r>
              <a:rPr lang="en-GB" sz="18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Вышеуказанные формулы позволяют вычислять основные характеристики звезд с точностью до 5 %. Для достижения более высокой точности (до 2-3 %) нужно учитывать "личный" химический состав звезд.</a:t>
            </a:r>
          </a:p>
          <a:p>
            <a:pPr>
              <a:lnSpc>
                <a:spcPct val="100000"/>
              </a:lnSpc>
              <a:spcBef>
                <a:spcPts val="800"/>
              </a:spcBef>
              <a:buClr>
                <a:srgbClr val="FFFFFF"/>
              </a:buClr>
              <a:defRPr/>
            </a:pPr>
            <a:endParaRPr lang="en-GB" sz="1800" b="1" smtClean="0">
              <a:solidFill>
                <a:srgbClr val="FFFFFF"/>
              </a:solidFill>
              <a:effectLst>
                <a:outerShdw blurRad="38100" dist="38100" dir="2700000" algn="tl">
                  <a:srgbClr val="808080"/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686800" cy="1143000"/>
          </a:xfrm>
        </p:spPr>
        <p:txBody>
          <a:bodyPr/>
          <a:lstStyle/>
          <a:p>
            <a:pPr algn="l">
              <a:lnSpc>
                <a:spcPct val="100000"/>
              </a:lnSpc>
              <a:buClr>
                <a:srgbClr val="0066FF"/>
              </a:buClr>
              <a:buFont typeface="Arial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b="1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Внутреннее строение звезд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5763" y="1111250"/>
            <a:ext cx="8183562" cy="685800"/>
          </a:xfrm>
        </p:spPr>
        <p:txBody>
          <a:bodyPr/>
          <a:lstStyle/>
          <a:p>
            <a:pPr marL="0" indent="0">
              <a:lnSpc>
                <a:spcPct val="100000"/>
              </a:lnSpc>
              <a:buClr>
                <a:srgbClr val="00CCFF"/>
              </a:buClr>
              <a:buFont typeface="Arial" pitchFamily="34" charset="0"/>
              <a:buNone/>
              <a:tabLst>
                <a:tab pos="157163" algn="l"/>
                <a:tab pos="606425" algn="l"/>
                <a:tab pos="1055688" algn="l"/>
                <a:tab pos="1504950" algn="l"/>
                <a:tab pos="1954213" algn="l"/>
                <a:tab pos="2403475" algn="l"/>
                <a:tab pos="2852738" algn="l"/>
                <a:tab pos="3302000" algn="l"/>
                <a:tab pos="3751263" algn="l"/>
                <a:tab pos="4200525" algn="l"/>
                <a:tab pos="4649788" algn="l"/>
                <a:tab pos="5099050" algn="l"/>
                <a:tab pos="5548313" algn="l"/>
                <a:tab pos="5997575" algn="l"/>
                <a:tab pos="6446838" algn="l"/>
                <a:tab pos="6896100" algn="l"/>
                <a:tab pos="7345363" algn="l"/>
                <a:tab pos="7794625" algn="l"/>
                <a:tab pos="8243888" algn="l"/>
                <a:tab pos="8693150" algn="l"/>
              </a:tabLst>
              <a:defRPr/>
            </a:pPr>
            <a:r>
              <a:rPr lang="en-GB" b="1" smtClean="0">
                <a:solidFill>
                  <a:srgbClr val="00CC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Внутреннее строение звезд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396875" y="5040313"/>
            <a:ext cx="8747125" cy="162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5pPr>
            <a:lvl6pPr defTabSz="449263" eaLnBrk="0" fontAlgn="base" hangingPunct="0">
              <a:lnSpc>
                <a:spcPct val="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6pPr>
            <a:lvl7pPr defTabSz="449263" eaLnBrk="0" fontAlgn="base" hangingPunct="0">
              <a:lnSpc>
                <a:spcPct val="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7pPr>
            <a:lvl8pPr defTabSz="449263" eaLnBrk="0" fontAlgn="base" hangingPunct="0">
              <a:lnSpc>
                <a:spcPct val="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8pPr>
            <a:lvl9pPr defTabSz="449263" eaLnBrk="0" fontAlgn="base" hangingPunct="0">
              <a:lnSpc>
                <a:spcPct val="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800"/>
              </a:spcBef>
              <a:buClr>
                <a:srgbClr val="FFFFFF"/>
              </a:buClr>
              <a:defRPr/>
            </a:pPr>
            <a:r>
              <a:rPr lang="en-GB" sz="18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1. Ядро звезды (зона термоядерных реакций).</a:t>
            </a:r>
          </a:p>
          <a:p>
            <a:pPr>
              <a:lnSpc>
                <a:spcPct val="100000"/>
              </a:lnSpc>
              <a:spcBef>
                <a:spcPts val="800"/>
              </a:spcBef>
              <a:buClr>
                <a:srgbClr val="FFFFFF"/>
              </a:buClr>
              <a:defRPr/>
            </a:pPr>
            <a:r>
              <a:rPr lang="en-GB" sz="18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2. Зона лучистого переноса выделяющейся в ядре энергии внешним слоям звезды.</a:t>
            </a:r>
          </a:p>
          <a:p>
            <a:pPr>
              <a:lnSpc>
                <a:spcPct val="100000"/>
              </a:lnSpc>
              <a:spcBef>
                <a:spcPts val="800"/>
              </a:spcBef>
              <a:buClr>
                <a:srgbClr val="FFFFFF"/>
              </a:buClr>
              <a:defRPr/>
            </a:pPr>
            <a:r>
              <a:rPr lang="en-GB" sz="18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3. Зона конвекции (конвективного перемешивания вещества).</a:t>
            </a:r>
          </a:p>
          <a:p>
            <a:pPr>
              <a:lnSpc>
                <a:spcPct val="100000"/>
              </a:lnSpc>
              <a:spcBef>
                <a:spcPts val="800"/>
              </a:spcBef>
              <a:buClr>
                <a:srgbClr val="FFFFFF"/>
              </a:buClr>
              <a:defRPr/>
            </a:pPr>
            <a:r>
              <a:rPr lang="en-GB" sz="18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4. Гелиевое изотермическое ядро из вырожденного электронного газа.</a:t>
            </a:r>
          </a:p>
          <a:p>
            <a:pPr>
              <a:lnSpc>
                <a:spcPct val="100000"/>
              </a:lnSpc>
              <a:spcBef>
                <a:spcPts val="800"/>
              </a:spcBef>
              <a:buClr>
                <a:srgbClr val="FFFFFF"/>
              </a:buClr>
              <a:defRPr/>
            </a:pPr>
            <a:r>
              <a:rPr lang="en-GB" sz="18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5. Оболочка из идеального газа.</a:t>
            </a:r>
          </a:p>
        </p:txBody>
      </p:sp>
      <p:pic>
        <p:nvPicPr>
          <p:cNvPr id="1639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6725" y="1800225"/>
            <a:ext cx="5473700" cy="3233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686800" cy="1143000"/>
          </a:xfrm>
        </p:spPr>
        <p:txBody>
          <a:bodyPr/>
          <a:lstStyle/>
          <a:p>
            <a:pPr algn="l">
              <a:lnSpc>
                <a:spcPct val="100000"/>
              </a:lnSpc>
              <a:buClr>
                <a:srgbClr val="0066FF"/>
              </a:buClr>
              <a:buFont typeface="Arial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b="1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Внутреннее строение звезд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5763" y="1111250"/>
            <a:ext cx="8183562" cy="685800"/>
          </a:xfrm>
        </p:spPr>
        <p:txBody>
          <a:bodyPr/>
          <a:lstStyle/>
          <a:p>
            <a:pPr marL="0" indent="0">
              <a:lnSpc>
                <a:spcPct val="100000"/>
              </a:lnSpc>
              <a:buClr>
                <a:srgbClr val="00CCFF"/>
              </a:buClr>
              <a:buFont typeface="Arial" pitchFamily="34" charset="0"/>
              <a:buNone/>
              <a:tabLst>
                <a:tab pos="157163" algn="l"/>
                <a:tab pos="606425" algn="l"/>
                <a:tab pos="1055688" algn="l"/>
                <a:tab pos="1504950" algn="l"/>
                <a:tab pos="1954213" algn="l"/>
                <a:tab pos="2403475" algn="l"/>
                <a:tab pos="2852738" algn="l"/>
                <a:tab pos="3302000" algn="l"/>
                <a:tab pos="3751263" algn="l"/>
                <a:tab pos="4200525" algn="l"/>
                <a:tab pos="4649788" algn="l"/>
                <a:tab pos="5099050" algn="l"/>
                <a:tab pos="5548313" algn="l"/>
                <a:tab pos="5997575" algn="l"/>
                <a:tab pos="6446838" algn="l"/>
                <a:tab pos="6896100" algn="l"/>
                <a:tab pos="7345363" algn="l"/>
                <a:tab pos="7794625" algn="l"/>
                <a:tab pos="8243888" algn="l"/>
                <a:tab pos="8693150" algn="l"/>
              </a:tabLst>
              <a:defRPr/>
            </a:pPr>
            <a:r>
              <a:rPr lang="en-GB" b="1" smtClean="0">
                <a:solidFill>
                  <a:srgbClr val="00CC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Строение звезд до солнечной массы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396875" y="1800225"/>
            <a:ext cx="3924300" cy="486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5pPr>
            <a:lvl6pPr defTabSz="449263" eaLnBrk="0" fontAlgn="base" hangingPunct="0">
              <a:lnSpc>
                <a:spcPct val="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6pPr>
            <a:lvl7pPr defTabSz="449263" eaLnBrk="0" fontAlgn="base" hangingPunct="0">
              <a:lnSpc>
                <a:spcPct val="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7pPr>
            <a:lvl8pPr defTabSz="449263" eaLnBrk="0" fontAlgn="base" hangingPunct="0">
              <a:lnSpc>
                <a:spcPct val="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8pPr>
            <a:lvl9pPr defTabSz="449263" eaLnBrk="0" fontAlgn="base" hangingPunct="0">
              <a:lnSpc>
                <a:spcPct val="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800"/>
              </a:spcBef>
              <a:buClr>
                <a:srgbClr val="FFFFFF"/>
              </a:buClr>
              <a:buFont typeface="Times New Roman" pitchFamily="18" charset="0"/>
              <a:buChar char="•"/>
              <a:defRPr/>
            </a:pPr>
            <a:r>
              <a:rPr lang="en-GB" sz="18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Звезды с массой меньше 0,3 солнечной являются полностью конвективными, что связано с их низкими температурами и высокими значениями  коэффициентам поглощения.</a:t>
            </a:r>
          </a:p>
          <a:p>
            <a:pPr>
              <a:lnSpc>
                <a:spcPct val="100000"/>
              </a:lnSpc>
              <a:spcBef>
                <a:spcPts val="800"/>
              </a:spcBef>
              <a:buClr>
                <a:srgbClr val="FFFFFF"/>
              </a:buClr>
              <a:buFont typeface="Times New Roman" pitchFamily="18" charset="0"/>
              <a:buChar char="•"/>
              <a:defRPr/>
            </a:pPr>
            <a:r>
              <a:rPr lang="en-GB" sz="18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Звезды солнечной массы в ядре осуществляется лучистый перенос, тогда как во внешних слоях – конвективный.</a:t>
            </a:r>
          </a:p>
          <a:p>
            <a:pPr>
              <a:lnSpc>
                <a:spcPct val="100000"/>
              </a:lnSpc>
              <a:spcBef>
                <a:spcPts val="800"/>
              </a:spcBef>
              <a:buClr>
                <a:srgbClr val="FFFFFF"/>
              </a:buClr>
              <a:buFont typeface="Times New Roman" pitchFamily="18" charset="0"/>
              <a:buChar char="•"/>
              <a:defRPr/>
            </a:pPr>
            <a:r>
              <a:rPr lang="en-GB" sz="18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Причем, масса конвективной оболочки быстро уменьшается при движении вверх по главной последовательности.</a:t>
            </a:r>
          </a:p>
        </p:txBody>
      </p:sp>
      <p:pic>
        <p:nvPicPr>
          <p:cNvPr id="1741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9950" y="2339975"/>
            <a:ext cx="4229100" cy="395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686800" cy="1143000"/>
          </a:xfrm>
        </p:spPr>
        <p:txBody>
          <a:bodyPr/>
          <a:lstStyle/>
          <a:p>
            <a:pPr algn="l">
              <a:lnSpc>
                <a:spcPct val="100000"/>
              </a:lnSpc>
              <a:buClr>
                <a:srgbClr val="0066FF"/>
              </a:buClr>
              <a:buFont typeface="Arial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b="1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Внутреннее строение звезд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5763" y="1111250"/>
            <a:ext cx="8183562" cy="685800"/>
          </a:xfrm>
        </p:spPr>
        <p:txBody>
          <a:bodyPr/>
          <a:lstStyle/>
          <a:p>
            <a:pPr marL="0" indent="0">
              <a:lnSpc>
                <a:spcPct val="100000"/>
              </a:lnSpc>
              <a:buClr>
                <a:srgbClr val="00CCFF"/>
              </a:buClr>
              <a:buFont typeface="Arial" pitchFamily="34" charset="0"/>
              <a:buNone/>
              <a:tabLst>
                <a:tab pos="157163" algn="l"/>
                <a:tab pos="606425" algn="l"/>
                <a:tab pos="1055688" algn="l"/>
                <a:tab pos="1504950" algn="l"/>
                <a:tab pos="1954213" algn="l"/>
                <a:tab pos="2403475" algn="l"/>
                <a:tab pos="2852738" algn="l"/>
                <a:tab pos="3302000" algn="l"/>
                <a:tab pos="3751263" algn="l"/>
                <a:tab pos="4200525" algn="l"/>
                <a:tab pos="4649788" algn="l"/>
                <a:tab pos="5099050" algn="l"/>
                <a:tab pos="5548313" algn="l"/>
                <a:tab pos="5997575" algn="l"/>
                <a:tab pos="6446838" algn="l"/>
                <a:tab pos="6896100" algn="l"/>
                <a:tab pos="7345363" algn="l"/>
                <a:tab pos="7794625" algn="l"/>
                <a:tab pos="8243888" algn="l"/>
                <a:tab pos="8693150" algn="l"/>
              </a:tabLst>
              <a:defRPr/>
            </a:pPr>
            <a:r>
              <a:rPr lang="en-GB" b="1" smtClean="0">
                <a:solidFill>
                  <a:srgbClr val="00CC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Строение звезд с массой 5-10М</a:t>
            </a:r>
            <a:r>
              <a:rPr lang="en-GB" b="1" baseline="-33000" smtClean="0">
                <a:solidFill>
                  <a:srgbClr val="00CC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stronomy Planet Symbols" charset="2"/>
              </a:rPr>
              <a:t>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396875" y="1800225"/>
            <a:ext cx="3563938" cy="486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5pPr>
            <a:lvl6pPr defTabSz="449263" eaLnBrk="0" fontAlgn="base" hangingPunct="0">
              <a:lnSpc>
                <a:spcPct val="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6pPr>
            <a:lvl7pPr defTabSz="449263" eaLnBrk="0" fontAlgn="base" hangingPunct="0">
              <a:lnSpc>
                <a:spcPct val="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7pPr>
            <a:lvl8pPr defTabSz="449263" eaLnBrk="0" fontAlgn="base" hangingPunct="0">
              <a:lnSpc>
                <a:spcPct val="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8pPr>
            <a:lvl9pPr defTabSz="449263" eaLnBrk="0" fontAlgn="base" hangingPunct="0">
              <a:lnSpc>
                <a:spcPct val="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800"/>
              </a:spcBef>
              <a:buClr>
                <a:srgbClr val="FFFFFF"/>
              </a:buClr>
              <a:buFont typeface="Times New Roman" pitchFamily="18" charset="0"/>
              <a:buChar char="•"/>
              <a:defRPr/>
            </a:pPr>
            <a:r>
              <a:rPr lang="en-GB" sz="18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Звезды с массами больше солнечной имеют конвективное ядро, масса которого тем больше, чем больше масса звезды, и обширную зону лучистого переноса.</a:t>
            </a:r>
          </a:p>
          <a:p>
            <a:pPr>
              <a:lnSpc>
                <a:spcPct val="100000"/>
              </a:lnSpc>
              <a:spcBef>
                <a:spcPts val="800"/>
              </a:spcBef>
              <a:buClr>
                <a:srgbClr val="FFFFFF"/>
              </a:buClr>
              <a:buFont typeface="Times New Roman" pitchFamily="18" charset="0"/>
              <a:buChar char="•"/>
              <a:defRPr/>
            </a:pPr>
            <a:r>
              <a:rPr lang="en-GB" sz="18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Это связано с тем, что температуры в центре массивных звезд настолько велики, что в них идут термоядерные реакции углеродно-азотного цикла.</a:t>
            </a:r>
          </a:p>
          <a:p>
            <a:pPr>
              <a:lnSpc>
                <a:spcPct val="100000"/>
              </a:lnSpc>
              <a:spcBef>
                <a:spcPts val="800"/>
              </a:spcBef>
              <a:buClr>
                <a:srgbClr val="FFFFFF"/>
              </a:buClr>
              <a:buFont typeface="Times New Roman" pitchFamily="18" charset="0"/>
              <a:buChar char="•"/>
              <a:defRPr/>
            </a:pPr>
            <a:r>
              <a:rPr lang="en-GB" sz="18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Так как энерговыделение при этом так высоко, что излучение не успевает отводить тепло и в ядре наступает конвекция.  </a:t>
            </a:r>
          </a:p>
        </p:txBody>
      </p:sp>
      <p:pic>
        <p:nvPicPr>
          <p:cNvPr id="18438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05250" y="1979613"/>
            <a:ext cx="5240338" cy="3960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686800" cy="1143000"/>
          </a:xfrm>
        </p:spPr>
        <p:txBody>
          <a:bodyPr/>
          <a:lstStyle/>
          <a:p>
            <a:pPr algn="l">
              <a:lnSpc>
                <a:spcPct val="100000"/>
              </a:lnSpc>
              <a:buClr>
                <a:srgbClr val="0066FF"/>
              </a:buClr>
              <a:buFont typeface="Arial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b="1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Внутреннее строение звезд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5763" y="1111250"/>
            <a:ext cx="8183562" cy="685800"/>
          </a:xfrm>
        </p:spPr>
        <p:txBody>
          <a:bodyPr/>
          <a:lstStyle/>
          <a:p>
            <a:pPr marL="0" indent="0">
              <a:lnSpc>
                <a:spcPct val="100000"/>
              </a:lnSpc>
              <a:buClr>
                <a:srgbClr val="00CCFF"/>
              </a:buClr>
              <a:buFont typeface="Arial" pitchFamily="34" charset="0"/>
              <a:buNone/>
              <a:tabLst>
                <a:tab pos="157163" algn="l"/>
                <a:tab pos="606425" algn="l"/>
                <a:tab pos="1055688" algn="l"/>
                <a:tab pos="1504950" algn="l"/>
                <a:tab pos="1954213" algn="l"/>
                <a:tab pos="2403475" algn="l"/>
                <a:tab pos="2852738" algn="l"/>
                <a:tab pos="3302000" algn="l"/>
                <a:tab pos="3751263" algn="l"/>
                <a:tab pos="4200525" algn="l"/>
                <a:tab pos="4649788" algn="l"/>
                <a:tab pos="5099050" algn="l"/>
                <a:tab pos="5548313" algn="l"/>
                <a:tab pos="5997575" algn="l"/>
                <a:tab pos="6446838" algn="l"/>
                <a:tab pos="6896100" algn="l"/>
                <a:tab pos="7345363" algn="l"/>
                <a:tab pos="7794625" algn="l"/>
                <a:tab pos="8243888" algn="l"/>
                <a:tab pos="8693150" algn="l"/>
              </a:tabLst>
              <a:defRPr/>
            </a:pPr>
            <a:r>
              <a:rPr lang="en-GB" b="1" smtClean="0">
                <a:solidFill>
                  <a:srgbClr val="00CC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Конвективные зоны в звездах ГП</a:t>
            </a:r>
          </a:p>
        </p:txBody>
      </p:sp>
      <p:graphicFrame>
        <p:nvGraphicFramePr>
          <p:cNvPr id="19461" name="Object 4"/>
          <p:cNvGraphicFramePr>
            <a:graphicFrameLocks noChangeAspect="1"/>
          </p:cNvGraphicFramePr>
          <p:nvPr/>
        </p:nvGraphicFramePr>
        <p:xfrm>
          <a:off x="179388" y="1800225"/>
          <a:ext cx="7962900" cy="239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4" r:id="rId4" imgW="7963200" imgH="2400480" progId="">
                  <p:embed/>
                </p:oleObj>
              </mc:Choice>
              <mc:Fallback>
                <p:oleObj r:id="rId4" imgW="7963200" imgH="2400480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1800225"/>
                        <a:ext cx="7962900" cy="2393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686800" cy="1143000"/>
          </a:xfrm>
        </p:spPr>
        <p:txBody>
          <a:bodyPr/>
          <a:lstStyle/>
          <a:p>
            <a:pPr algn="l">
              <a:lnSpc>
                <a:spcPct val="100000"/>
              </a:lnSpc>
              <a:buClr>
                <a:srgbClr val="0066FF"/>
              </a:buClr>
              <a:buFont typeface="Arial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b="1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Внутреннее строение звезд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5763" y="1111250"/>
            <a:ext cx="8183562" cy="685800"/>
          </a:xfrm>
        </p:spPr>
        <p:txBody>
          <a:bodyPr/>
          <a:lstStyle/>
          <a:p>
            <a:pPr marL="0" indent="0">
              <a:lnSpc>
                <a:spcPct val="100000"/>
              </a:lnSpc>
              <a:buClr>
                <a:srgbClr val="00CCFF"/>
              </a:buClr>
              <a:buFont typeface="Arial" pitchFamily="34" charset="0"/>
              <a:buNone/>
              <a:tabLst>
                <a:tab pos="157163" algn="l"/>
                <a:tab pos="606425" algn="l"/>
                <a:tab pos="1055688" algn="l"/>
                <a:tab pos="1504950" algn="l"/>
                <a:tab pos="1954213" algn="l"/>
                <a:tab pos="2403475" algn="l"/>
                <a:tab pos="2852738" algn="l"/>
                <a:tab pos="3302000" algn="l"/>
                <a:tab pos="3751263" algn="l"/>
                <a:tab pos="4200525" algn="l"/>
                <a:tab pos="4649788" algn="l"/>
                <a:tab pos="5099050" algn="l"/>
                <a:tab pos="5548313" algn="l"/>
                <a:tab pos="5997575" algn="l"/>
                <a:tab pos="6446838" algn="l"/>
                <a:tab pos="6896100" algn="l"/>
                <a:tab pos="7345363" algn="l"/>
                <a:tab pos="7794625" algn="l"/>
                <a:tab pos="8243888" algn="l"/>
                <a:tab pos="8693150" algn="l"/>
              </a:tabLst>
              <a:defRPr/>
            </a:pPr>
            <a:r>
              <a:rPr lang="en-GB" b="1" smtClean="0">
                <a:solidFill>
                  <a:srgbClr val="00CC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Строение красных гигантов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396875" y="1800225"/>
            <a:ext cx="6083300" cy="486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5pPr>
            <a:lvl6pPr defTabSz="449263" eaLnBrk="0" fontAlgn="base" hangingPunct="0">
              <a:lnSpc>
                <a:spcPct val="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6pPr>
            <a:lvl7pPr defTabSz="449263" eaLnBrk="0" fontAlgn="base" hangingPunct="0">
              <a:lnSpc>
                <a:spcPct val="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7pPr>
            <a:lvl8pPr defTabSz="449263" eaLnBrk="0" fontAlgn="base" hangingPunct="0">
              <a:lnSpc>
                <a:spcPct val="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8pPr>
            <a:lvl9pPr defTabSz="449263" eaLnBrk="0" fontAlgn="base" hangingPunct="0">
              <a:lnSpc>
                <a:spcPct val="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800"/>
              </a:spcBef>
              <a:buClr>
                <a:srgbClr val="FFFFFF"/>
              </a:buClr>
              <a:buFont typeface="Times New Roman" pitchFamily="18" charset="0"/>
              <a:buChar char="•"/>
              <a:defRPr/>
            </a:pPr>
            <a:r>
              <a:rPr lang="en-GB" sz="18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В центре звезды-гиганта находится вырожденное изотермическое ядро, (радиус – 0,001R, масса 0,25M</a:t>
            </a:r>
            <a:r>
              <a:rPr lang="en-GB" sz="1800" b="1" baseline="-33000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Astronomy Planet Symbols" charset="2"/>
              </a:rPr>
              <a:t></a:t>
            </a:r>
            <a:r>
              <a:rPr lang="en-GB" sz="18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), где температура постоянна.</a:t>
            </a:r>
          </a:p>
          <a:p>
            <a:pPr>
              <a:lnSpc>
                <a:spcPct val="100000"/>
              </a:lnSpc>
              <a:spcBef>
                <a:spcPts val="800"/>
              </a:spcBef>
              <a:buClr>
                <a:srgbClr val="FFFFFF"/>
              </a:buClr>
              <a:buFont typeface="Times New Roman" pitchFamily="18" charset="0"/>
              <a:buChar char="•"/>
              <a:defRPr/>
            </a:pPr>
            <a:r>
              <a:rPr lang="en-GB" sz="18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Ядро окружено тонким слоем (0,001R), в котором выделяется энергия за счет синтеза гелия.</a:t>
            </a:r>
          </a:p>
          <a:p>
            <a:pPr>
              <a:lnSpc>
                <a:spcPct val="100000"/>
              </a:lnSpc>
              <a:spcBef>
                <a:spcPts val="800"/>
              </a:spcBef>
              <a:buClr>
                <a:srgbClr val="FFFFFF"/>
              </a:buClr>
              <a:buFont typeface="Times New Roman" pitchFamily="18" charset="0"/>
              <a:buChar char="•"/>
              <a:defRPr/>
            </a:pPr>
            <a:r>
              <a:rPr lang="en-GB" sz="18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Далее идет слой лучистого переноса энергии (0,1R)</a:t>
            </a:r>
          </a:p>
          <a:p>
            <a:pPr>
              <a:lnSpc>
                <a:spcPct val="100000"/>
              </a:lnSpc>
              <a:spcBef>
                <a:spcPts val="800"/>
              </a:spcBef>
              <a:buClr>
                <a:srgbClr val="FFFFFF"/>
              </a:buClr>
              <a:buFont typeface="Times New Roman" pitchFamily="18" charset="0"/>
              <a:buChar char="•"/>
              <a:defRPr/>
            </a:pPr>
            <a:r>
              <a:rPr lang="en-GB" sz="18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Все это погружено в протяженную конвективную оболочку, составляющую 0,9R звезды.</a:t>
            </a:r>
          </a:p>
        </p:txBody>
      </p:sp>
      <p:pic>
        <p:nvPicPr>
          <p:cNvPr id="20486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365" t="28409"/>
          <a:stretch>
            <a:fillRect/>
          </a:stretch>
        </p:blipFill>
        <p:spPr bwMode="auto">
          <a:xfrm>
            <a:off x="6721475" y="2006600"/>
            <a:ext cx="2279650" cy="231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58365" t="28409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686800" cy="1143000"/>
          </a:xfrm>
        </p:spPr>
        <p:txBody>
          <a:bodyPr/>
          <a:lstStyle/>
          <a:p>
            <a:pPr algn="l">
              <a:lnSpc>
                <a:spcPct val="100000"/>
              </a:lnSpc>
              <a:buClr>
                <a:srgbClr val="0066FF"/>
              </a:buClr>
              <a:buFont typeface="Arial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b="1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Внутреннее строение звезд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5763" y="1111250"/>
            <a:ext cx="8183562" cy="685800"/>
          </a:xfrm>
        </p:spPr>
        <p:txBody>
          <a:bodyPr/>
          <a:lstStyle/>
          <a:p>
            <a:pPr marL="0" indent="0">
              <a:lnSpc>
                <a:spcPct val="100000"/>
              </a:lnSpc>
              <a:buClr>
                <a:srgbClr val="00CCFF"/>
              </a:buClr>
              <a:buFont typeface="Arial" pitchFamily="34" charset="0"/>
              <a:buNone/>
              <a:tabLst>
                <a:tab pos="157163" algn="l"/>
                <a:tab pos="606425" algn="l"/>
                <a:tab pos="1055688" algn="l"/>
                <a:tab pos="1504950" algn="l"/>
                <a:tab pos="1954213" algn="l"/>
                <a:tab pos="2403475" algn="l"/>
                <a:tab pos="2852738" algn="l"/>
                <a:tab pos="3302000" algn="l"/>
                <a:tab pos="3751263" algn="l"/>
                <a:tab pos="4200525" algn="l"/>
                <a:tab pos="4649788" algn="l"/>
                <a:tab pos="5099050" algn="l"/>
                <a:tab pos="5548313" algn="l"/>
                <a:tab pos="5997575" algn="l"/>
                <a:tab pos="6446838" algn="l"/>
                <a:tab pos="6896100" algn="l"/>
                <a:tab pos="7345363" algn="l"/>
                <a:tab pos="7794625" algn="l"/>
                <a:tab pos="8243888" algn="l"/>
                <a:tab pos="8693150" algn="l"/>
              </a:tabLst>
              <a:defRPr/>
            </a:pPr>
            <a:r>
              <a:rPr lang="en-GB" b="1" smtClean="0">
                <a:solidFill>
                  <a:srgbClr val="00CC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Источники энергии звезд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396875" y="1800225"/>
            <a:ext cx="6623050" cy="486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5pPr>
            <a:lvl6pPr defTabSz="449263" eaLnBrk="0" fontAlgn="base" hangingPunct="0">
              <a:lnSpc>
                <a:spcPct val="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6pPr>
            <a:lvl7pPr defTabSz="449263" eaLnBrk="0" fontAlgn="base" hangingPunct="0">
              <a:lnSpc>
                <a:spcPct val="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7pPr>
            <a:lvl8pPr defTabSz="449263" eaLnBrk="0" fontAlgn="base" hangingPunct="0">
              <a:lnSpc>
                <a:spcPct val="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8pPr>
            <a:lvl9pPr defTabSz="449263" eaLnBrk="0" fontAlgn="base" hangingPunct="0">
              <a:lnSpc>
                <a:spcPct val="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800"/>
              </a:spcBef>
              <a:buClr>
                <a:srgbClr val="FFFFFF"/>
              </a:buClr>
              <a:buFont typeface="Times New Roman" pitchFamily="18" charset="0"/>
              <a:buChar char="•"/>
              <a:defRPr/>
            </a:pPr>
            <a:r>
              <a:rPr lang="en-GB" sz="18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Если бы Солнце состояло из каменного угля и источником его энергии было горение, то для при поддержании нынешнего уровня излучения энергии Солнце бы полностью сгорело за 5000 лет. Но Солнце светит уже миллиарды лет!</a:t>
            </a:r>
          </a:p>
          <a:p>
            <a:pPr>
              <a:lnSpc>
                <a:spcPct val="100000"/>
              </a:lnSpc>
              <a:spcBef>
                <a:spcPts val="800"/>
              </a:spcBef>
              <a:buClr>
                <a:srgbClr val="FFFFFF"/>
              </a:buClr>
              <a:buFont typeface="Times New Roman" pitchFamily="18" charset="0"/>
              <a:buChar char="•"/>
              <a:defRPr/>
            </a:pPr>
            <a:r>
              <a:rPr lang="en-GB" sz="18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Вопрос об источниках энергии звезд был затронут еще Ньютоном.  Он предполагал, что звезды восполняют запас энергии за счет падающих комет. </a:t>
            </a:r>
          </a:p>
          <a:p>
            <a:pPr>
              <a:lnSpc>
                <a:spcPct val="100000"/>
              </a:lnSpc>
              <a:spcBef>
                <a:spcPts val="800"/>
              </a:spcBef>
              <a:buClr>
                <a:srgbClr val="FFFFFF"/>
              </a:buClr>
              <a:buFont typeface="Times New Roman" pitchFamily="18" charset="0"/>
              <a:buChar char="•"/>
              <a:defRPr/>
            </a:pPr>
            <a:r>
              <a:rPr lang="en-GB" sz="18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В 1845г. нем. Физик Роберт Мейер (1814-1878) попытался доказать, что Солнце светит за счет падения на него межзвездного вещества.</a:t>
            </a:r>
          </a:p>
          <a:p>
            <a:pPr>
              <a:lnSpc>
                <a:spcPct val="100000"/>
              </a:lnSpc>
              <a:spcBef>
                <a:spcPts val="800"/>
              </a:spcBef>
              <a:buClr>
                <a:srgbClr val="FFFFFF"/>
              </a:buClr>
              <a:buFont typeface="Times New Roman" pitchFamily="18" charset="0"/>
              <a:buChar char="•"/>
              <a:defRPr/>
            </a:pPr>
            <a:r>
              <a:rPr lang="en-GB" sz="18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 1954г. Герман Гельмгольц высказал предположение, что Солнце излучает чась энергии, освобождающейся при его медленном сжатии. Из простых расчетов можно узнать, что Солнце полностью исчезло бы за 23 млн. лет, а это слишком мало. Кстати, этот источник энергии в принципе имеет место до выхода звезд на главную последовательность.</a:t>
            </a:r>
          </a:p>
        </p:txBody>
      </p:sp>
      <p:pic>
        <p:nvPicPr>
          <p:cNvPr id="307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4538" y="1979613"/>
            <a:ext cx="1905000" cy="26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7056438" y="4711700"/>
            <a:ext cx="2166937" cy="55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5pPr>
            <a:lvl6pPr defTabSz="449263" eaLnBrk="0" fontAlgn="base" hangingPunct="0">
              <a:lnSpc>
                <a:spcPct val="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6pPr>
            <a:lvl7pPr defTabSz="449263" eaLnBrk="0" fontAlgn="base" hangingPunct="0">
              <a:lnSpc>
                <a:spcPct val="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7pPr>
            <a:lvl8pPr defTabSz="449263" eaLnBrk="0" fontAlgn="base" hangingPunct="0">
              <a:lnSpc>
                <a:spcPct val="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8pPr>
            <a:lvl9pPr defTabSz="449263" eaLnBrk="0" fontAlgn="base" hangingPunct="0">
              <a:lnSpc>
                <a:spcPct val="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9pPr>
          </a:lstStyle>
          <a:p>
            <a:pPr>
              <a:lnSpc>
                <a:spcPct val="95000"/>
              </a:lnSpc>
              <a:spcBef>
                <a:spcPts val="800"/>
              </a:spcBef>
              <a:buClr>
                <a:srgbClr val="FFFFFF"/>
              </a:buClr>
              <a:defRPr/>
            </a:pPr>
            <a:r>
              <a:rPr lang="en-GB" sz="16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Герман Гельмгольц </a:t>
            </a:r>
            <a:br>
              <a:rPr lang="en-GB" sz="16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</a:br>
            <a:r>
              <a:rPr lang="en-GB" sz="16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(1821-1894г.) 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686800" cy="1143000"/>
          </a:xfrm>
        </p:spPr>
        <p:txBody>
          <a:bodyPr/>
          <a:lstStyle/>
          <a:p>
            <a:pPr algn="l">
              <a:lnSpc>
                <a:spcPct val="100000"/>
              </a:lnSpc>
              <a:buClr>
                <a:srgbClr val="0066FF"/>
              </a:buClr>
              <a:buFont typeface="Arial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b="1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Внутреннее строение звезд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5763" y="1111250"/>
            <a:ext cx="8183562" cy="685800"/>
          </a:xfrm>
        </p:spPr>
        <p:txBody>
          <a:bodyPr/>
          <a:lstStyle/>
          <a:p>
            <a:pPr marL="0" indent="0">
              <a:lnSpc>
                <a:spcPct val="100000"/>
              </a:lnSpc>
              <a:buClr>
                <a:srgbClr val="00CCFF"/>
              </a:buClr>
              <a:buFont typeface="Arial" pitchFamily="34" charset="0"/>
              <a:buNone/>
              <a:tabLst>
                <a:tab pos="157163" algn="l"/>
                <a:tab pos="606425" algn="l"/>
                <a:tab pos="1055688" algn="l"/>
                <a:tab pos="1504950" algn="l"/>
                <a:tab pos="1954213" algn="l"/>
                <a:tab pos="2403475" algn="l"/>
                <a:tab pos="2852738" algn="l"/>
                <a:tab pos="3302000" algn="l"/>
                <a:tab pos="3751263" algn="l"/>
                <a:tab pos="4200525" algn="l"/>
                <a:tab pos="4649788" algn="l"/>
                <a:tab pos="5099050" algn="l"/>
                <a:tab pos="5548313" algn="l"/>
                <a:tab pos="5997575" algn="l"/>
                <a:tab pos="6446838" algn="l"/>
                <a:tab pos="6896100" algn="l"/>
                <a:tab pos="7345363" algn="l"/>
                <a:tab pos="7794625" algn="l"/>
                <a:tab pos="8243888" algn="l"/>
                <a:tab pos="8693150" algn="l"/>
              </a:tabLst>
              <a:defRPr/>
            </a:pPr>
            <a:r>
              <a:rPr lang="en-GB" b="1" smtClean="0">
                <a:solidFill>
                  <a:srgbClr val="00CC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Строение вырожденных звезд</a:t>
            </a: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396875" y="1800225"/>
            <a:ext cx="8604250" cy="486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5pPr>
            <a:lvl6pPr defTabSz="449263" eaLnBrk="0" fontAlgn="base" hangingPunct="0">
              <a:lnSpc>
                <a:spcPct val="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6pPr>
            <a:lvl7pPr defTabSz="449263" eaLnBrk="0" fontAlgn="base" hangingPunct="0">
              <a:lnSpc>
                <a:spcPct val="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7pPr>
            <a:lvl8pPr defTabSz="449263" eaLnBrk="0" fontAlgn="base" hangingPunct="0">
              <a:lnSpc>
                <a:spcPct val="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8pPr>
            <a:lvl9pPr defTabSz="449263" eaLnBrk="0" fontAlgn="base" hangingPunct="0">
              <a:lnSpc>
                <a:spcPct val="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800"/>
              </a:spcBef>
              <a:buClr>
                <a:srgbClr val="FFFFFF"/>
              </a:buClr>
              <a:buFont typeface="Times New Roman" pitchFamily="18" charset="0"/>
              <a:buChar char="•"/>
              <a:defRPr/>
            </a:pPr>
            <a:r>
              <a:rPr lang="en-GB" sz="18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Давление в белых карликах достигает сотен килограммов на кубический сантиметр, а у пульсаров – на несколько порядков выше. </a:t>
            </a:r>
          </a:p>
          <a:p>
            <a:pPr>
              <a:lnSpc>
                <a:spcPct val="100000"/>
              </a:lnSpc>
              <a:spcBef>
                <a:spcPts val="800"/>
              </a:spcBef>
              <a:buClr>
                <a:srgbClr val="FFFFFF"/>
              </a:buClr>
              <a:buFont typeface="Times New Roman" pitchFamily="18" charset="0"/>
              <a:buChar char="•"/>
              <a:defRPr/>
            </a:pPr>
            <a:r>
              <a:rPr lang="en-GB" sz="18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При таких плотностях поведение резко отличается от поведения идеального газа. Перестает действовать газовый  закон Менделеева-Клапейрона – давление уже не зависит от температуры, а определяется только плотностью. Это состояние вырожденного вещества.</a:t>
            </a:r>
          </a:p>
          <a:p>
            <a:pPr>
              <a:lnSpc>
                <a:spcPct val="100000"/>
              </a:lnSpc>
              <a:spcBef>
                <a:spcPts val="800"/>
              </a:spcBef>
              <a:buClr>
                <a:srgbClr val="FFFFFF"/>
              </a:buClr>
              <a:buFont typeface="Times New Roman" pitchFamily="18" charset="0"/>
              <a:buChar char="•"/>
              <a:defRPr/>
            </a:pPr>
            <a:r>
              <a:rPr lang="en-GB" sz="18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Поведение вырожденного газа, состоящего из электронов, протонов и нейтронов, подчиняется квантовым законам, в частонсти, принципу запрета Паули. Он утверждает, что в одном и том же состоянии не может находиться больше двух частиц, причем их спины направленны противоплоожно.</a:t>
            </a:r>
          </a:p>
          <a:p>
            <a:pPr>
              <a:lnSpc>
                <a:spcPct val="100000"/>
              </a:lnSpc>
              <a:spcBef>
                <a:spcPts val="800"/>
              </a:spcBef>
              <a:buClr>
                <a:srgbClr val="FFFFFF"/>
              </a:buClr>
              <a:buFont typeface="Times New Roman" pitchFamily="18" charset="0"/>
              <a:buChar char="•"/>
              <a:defRPr/>
            </a:pPr>
            <a:r>
              <a:rPr lang="en-GB" sz="18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У белых карликов число этих возможных состояний ограничено, сила тяжести пытается втиснуть электроны в уже занятые места. При этом возникает специфическая сила противодействия давлению. При этом, p ~ </a:t>
            </a:r>
            <a:r>
              <a:rPr lang="en-GB" sz="18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Symbol" pitchFamily="18" charset="2"/>
              </a:rPr>
              <a:t></a:t>
            </a:r>
            <a:r>
              <a:rPr lang="en-GB" sz="18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 </a:t>
            </a:r>
            <a:r>
              <a:rPr lang="en-GB" sz="1800" b="1" baseline="33000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5/3</a:t>
            </a:r>
            <a:r>
              <a:rPr lang="en-GB" sz="18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.</a:t>
            </a:r>
          </a:p>
          <a:p>
            <a:pPr>
              <a:lnSpc>
                <a:spcPct val="100000"/>
              </a:lnSpc>
              <a:spcBef>
                <a:spcPts val="800"/>
              </a:spcBef>
              <a:buClr>
                <a:srgbClr val="FFFFFF"/>
              </a:buClr>
              <a:buFont typeface="Times New Roman" pitchFamily="18" charset="0"/>
              <a:buChar char="•"/>
              <a:defRPr/>
            </a:pPr>
            <a:r>
              <a:rPr lang="en-GB" sz="18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При этом, электроны имеют высокие скорости движения, а вырожденный газ имеет высокую прозрачность вследствие занятости всех возможных энергетических уровней и невозможности процесса поглощения-переизлучения.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686800" cy="1143000"/>
          </a:xfrm>
        </p:spPr>
        <p:txBody>
          <a:bodyPr/>
          <a:lstStyle/>
          <a:p>
            <a:pPr algn="l">
              <a:lnSpc>
                <a:spcPct val="100000"/>
              </a:lnSpc>
              <a:buClr>
                <a:srgbClr val="0066FF"/>
              </a:buClr>
              <a:buFont typeface="Arial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b="1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Внутреннее строение звезд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5763" y="1111250"/>
            <a:ext cx="8183562" cy="685800"/>
          </a:xfrm>
        </p:spPr>
        <p:txBody>
          <a:bodyPr/>
          <a:lstStyle/>
          <a:p>
            <a:pPr marL="0" indent="0">
              <a:lnSpc>
                <a:spcPct val="100000"/>
              </a:lnSpc>
              <a:buClr>
                <a:srgbClr val="00CCFF"/>
              </a:buClr>
              <a:buFont typeface="Arial" pitchFamily="34" charset="0"/>
              <a:buNone/>
              <a:tabLst>
                <a:tab pos="157163" algn="l"/>
                <a:tab pos="606425" algn="l"/>
                <a:tab pos="1055688" algn="l"/>
                <a:tab pos="1504950" algn="l"/>
                <a:tab pos="1954213" algn="l"/>
                <a:tab pos="2403475" algn="l"/>
                <a:tab pos="2852738" algn="l"/>
                <a:tab pos="3302000" algn="l"/>
                <a:tab pos="3751263" algn="l"/>
                <a:tab pos="4200525" algn="l"/>
                <a:tab pos="4649788" algn="l"/>
                <a:tab pos="5099050" algn="l"/>
                <a:tab pos="5548313" algn="l"/>
                <a:tab pos="5997575" algn="l"/>
                <a:tab pos="6446838" algn="l"/>
                <a:tab pos="6896100" algn="l"/>
                <a:tab pos="7345363" algn="l"/>
                <a:tab pos="7794625" algn="l"/>
                <a:tab pos="8243888" algn="l"/>
                <a:tab pos="8693150" algn="l"/>
              </a:tabLst>
              <a:defRPr/>
            </a:pPr>
            <a:r>
              <a:rPr lang="en-GB" b="1" smtClean="0">
                <a:solidFill>
                  <a:srgbClr val="00CC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Строение белых карликов</a:t>
            </a: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396875" y="1800225"/>
            <a:ext cx="6264275" cy="486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5pPr>
            <a:lvl6pPr defTabSz="449263" eaLnBrk="0" fontAlgn="base" hangingPunct="0">
              <a:lnSpc>
                <a:spcPct val="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6pPr>
            <a:lvl7pPr defTabSz="449263" eaLnBrk="0" fontAlgn="base" hangingPunct="0">
              <a:lnSpc>
                <a:spcPct val="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7pPr>
            <a:lvl8pPr defTabSz="449263" eaLnBrk="0" fontAlgn="base" hangingPunct="0">
              <a:lnSpc>
                <a:spcPct val="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8pPr>
            <a:lvl9pPr defTabSz="449263" eaLnBrk="0" fontAlgn="base" hangingPunct="0">
              <a:lnSpc>
                <a:spcPct val="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800"/>
              </a:spcBef>
              <a:buClr>
                <a:srgbClr val="FFFFFF"/>
              </a:buClr>
              <a:buFont typeface="Times New Roman" pitchFamily="18" charset="0"/>
              <a:buChar char="•"/>
              <a:defRPr/>
            </a:pPr>
            <a:r>
              <a:rPr lang="en-GB" sz="18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Строение белого карлика определяется давлением вырожденного газа,  аперенос энергии из недр – теплопроводностью.</a:t>
            </a:r>
          </a:p>
          <a:p>
            <a:pPr>
              <a:lnSpc>
                <a:spcPct val="100000"/>
              </a:lnSpc>
              <a:spcBef>
                <a:spcPts val="800"/>
              </a:spcBef>
              <a:buClr>
                <a:srgbClr val="FFFFFF"/>
              </a:buClr>
              <a:buFont typeface="Times New Roman" pitchFamily="18" charset="0"/>
              <a:buChar char="•"/>
              <a:defRPr/>
            </a:pPr>
            <a:r>
              <a:rPr lang="en-GB" sz="18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Благодаря высокой прозрачности на протяжении 0,98R температура имеет примерно одно и то же значение – 10 *10</a:t>
            </a:r>
            <a:r>
              <a:rPr lang="en-GB" sz="1800" b="1" baseline="33000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6</a:t>
            </a:r>
            <a:r>
              <a:rPr lang="en-GB" sz="18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К.</a:t>
            </a:r>
          </a:p>
          <a:p>
            <a:pPr>
              <a:lnSpc>
                <a:spcPct val="100000"/>
              </a:lnSpc>
              <a:spcBef>
                <a:spcPts val="800"/>
              </a:spcBef>
              <a:buClr>
                <a:srgbClr val="FFFFFF"/>
              </a:buClr>
              <a:buFont typeface="Times New Roman" pitchFamily="18" charset="0"/>
              <a:buChar char="•"/>
              <a:defRPr/>
            </a:pPr>
            <a:r>
              <a:rPr lang="en-GB" sz="18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Снаружи белый карлик окружен тонкой оболочкой, в которой температура резко уменьшается до 10000К.</a:t>
            </a:r>
          </a:p>
          <a:p>
            <a:pPr>
              <a:lnSpc>
                <a:spcPct val="100000"/>
              </a:lnSpc>
              <a:spcBef>
                <a:spcPts val="800"/>
              </a:spcBef>
              <a:buClr>
                <a:srgbClr val="FFFFFF"/>
              </a:buClr>
              <a:buFont typeface="Times New Roman" pitchFamily="18" charset="0"/>
              <a:buChar char="•"/>
              <a:defRPr/>
            </a:pPr>
            <a:r>
              <a:rPr lang="en-GB" sz="18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Радиус белого карлика с 1M</a:t>
            </a:r>
            <a:r>
              <a:rPr lang="en-GB" sz="1800" b="1" baseline="-33000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Astronomy Planet Symbols" charset="2"/>
              </a:rPr>
              <a:t></a:t>
            </a:r>
            <a:r>
              <a:rPr lang="en-GB" sz="18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   равен 0,007 R</a:t>
            </a:r>
            <a:r>
              <a:rPr lang="en-GB" sz="1800" b="1" baseline="-33000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Astronomy Planet Symbols" charset="2"/>
              </a:rPr>
              <a:t> </a:t>
            </a:r>
            <a:r>
              <a:rPr lang="en-GB" sz="18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или всего 5000 км. (чуть меньше Земли)</a:t>
            </a:r>
          </a:p>
          <a:p>
            <a:pPr>
              <a:lnSpc>
                <a:spcPct val="100000"/>
              </a:lnSpc>
              <a:spcBef>
                <a:spcPts val="800"/>
              </a:spcBef>
              <a:buClr>
                <a:srgbClr val="FFFFFF"/>
              </a:buClr>
              <a:buFont typeface="Times New Roman" pitchFamily="18" charset="0"/>
              <a:buChar char="•"/>
              <a:defRPr/>
            </a:pPr>
            <a:r>
              <a:rPr lang="en-GB" sz="18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За счет охлаждения невырожденного ионного газа, составляющую тонкую внешнюю оболочку, белый карлик может излучать энергию на протяжении около 1 млрд. лет.</a:t>
            </a:r>
          </a:p>
        </p:txBody>
      </p:sp>
      <p:pic>
        <p:nvPicPr>
          <p:cNvPr id="22534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24638" y="1800225"/>
            <a:ext cx="2520950" cy="252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686800" cy="1143000"/>
          </a:xfrm>
        </p:spPr>
        <p:txBody>
          <a:bodyPr/>
          <a:lstStyle/>
          <a:p>
            <a:pPr algn="l">
              <a:lnSpc>
                <a:spcPct val="100000"/>
              </a:lnSpc>
              <a:buClr>
                <a:srgbClr val="0066FF"/>
              </a:buClr>
              <a:buFont typeface="Arial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b="1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Внутреннее строение звезд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5763" y="1111250"/>
            <a:ext cx="8183562" cy="685800"/>
          </a:xfrm>
        </p:spPr>
        <p:txBody>
          <a:bodyPr/>
          <a:lstStyle/>
          <a:p>
            <a:pPr marL="0" indent="0">
              <a:lnSpc>
                <a:spcPct val="100000"/>
              </a:lnSpc>
              <a:buClr>
                <a:srgbClr val="00CCFF"/>
              </a:buClr>
              <a:buFont typeface="Arial" pitchFamily="34" charset="0"/>
              <a:buNone/>
              <a:tabLst>
                <a:tab pos="157163" algn="l"/>
                <a:tab pos="606425" algn="l"/>
                <a:tab pos="1055688" algn="l"/>
                <a:tab pos="1504950" algn="l"/>
                <a:tab pos="1954213" algn="l"/>
                <a:tab pos="2403475" algn="l"/>
                <a:tab pos="2852738" algn="l"/>
                <a:tab pos="3302000" algn="l"/>
                <a:tab pos="3751263" algn="l"/>
                <a:tab pos="4200525" algn="l"/>
                <a:tab pos="4649788" algn="l"/>
                <a:tab pos="5099050" algn="l"/>
                <a:tab pos="5548313" algn="l"/>
                <a:tab pos="5997575" algn="l"/>
                <a:tab pos="6446838" algn="l"/>
                <a:tab pos="6896100" algn="l"/>
                <a:tab pos="7345363" algn="l"/>
                <a:tab pos="7794625" algn="l"/>
                <a:tab pos="8243888" algn="l"/>
                <a:tab pos="8693150" algn="l"/>
              </a:tabLst>
              <a:defRPr/>
            </a:pPr>
            <a:r>
              <a:rPr lang="en-GB" b="1" smtClean="0">
                <a:solidFill>
                  <a:srgbClr val="00CC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Строение нейтронной звезды</a:t>
            </a: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396875" y="1800225"/>
            <a:ext cx="6623050" cy="486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5pPr>
            <a:lvl6pPr defTabSz="449263" eaLnBrk="0" fontAlgn="base" hangingPunct="0">
              <a:lnSpc>
                <a:spcPct val="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6pPr>
            <a:lvl7pPr defTabSz="449263" eaLnBrk="0" fontAlgn="base" hangingPunct="0">
              <a:lnSpc>
                <a:spcPct val="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7pPr>
            <a:lvl8pPr defTabSz="449263" eaLnBrk="0" fontAlgn="base" hangingPunct="0">
              <a:lnSpc>
                <a:spcPct val="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8pPr>
            <a:lvl9pPr defTabSz="449263" eaLnBrk="0" fontAlgn="base" hangingPunct="0">
              <a:lnSpc>
                <a:spcPct val="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800"/>
              </a:spcBef>
              <a:buClr>
                <a:srgbClr val="FFFFFF"/>
              </a:buClr>
              <a:buFont typeface="Times New Roman" pitchFamily="18" charset="0"/>
              <a:buChar char="•"/>
              <a:defRPr/>
            </a:pPr>
            <a:r>
              <a:rPr lang="en-GB" sz="18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При плотностях выше 10</a:t>
            </a:r>
            <a:r>
              <a:rPr lang="en-GB" sz="1800" b="1" baseline="33000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10</a:t>
            </a:r>
            <a:r>
              <a:rPr lang="en-GB" sz="18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 г/см</a:t>
            </a:r>
            <a:r>
              <a:rPr lang="en-GB" sz="1800" b="1" baseline="33000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3</a:t>
            </a:r>
            <a:r>
              <a:rPr lang="en-GB" sz="18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  происходит процесс нейтронизации вещества, реакции </a:t>
            </a:r>
            <a:r>
              <a:rPr lang="en-GB" sz="18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Symbol" pitchFamily="18" charset="2"/>
              </a:rPr>
              <a:t> </a:t>
            </a:r>
            <a:r>
              <a:rPr lang="en-GB" sz="18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+ e </a:t>
            </a:r>
            <a:r>
              <a:rPr lang="en-GB" sz="18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Symbol" pitchFamily="18" charset="2"/>
              </a:rPr>
              <a:t></a:t>
            </a:r>
            <a:r>
              <a:rPr lang="en-GB" sz="18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  n + </a:t>
            </a:r>
            <a:r>
              <a:rPr lang="en-GB" sz="18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Symbol" pitchFamily="18" charset="2"/>
              </a:rPr>
              <a:t></a:t>
            </a:r>
          </a:p>
          <a:p>
            <a:pPr>
              <a:lnSpc>
                <a:spcPct val="100000"/>
              </a:lnSpc>
              <a:spcBef>
                <a:spcPts val="800"/>
              </a:spcBef>
              <a:buClr>
                <a:srgbClr val="FFFFFF"/>
              </a:buClr>
              <a:buFont typeface="Times New Roman" pitchFamily="18" charset="0"/>
              <a:buChar char="•"/>
              <a:defRPr/>
            </a:pPr>
            <a:r>
              <a:rPr lang="en-GB" sz="18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В в 1934г Фрицем Цвикки и Вальтером Баарде теоретически было предсказано существование нейтронных звезд, равновесие которых поддерживается давлением нейтронного газа.</a:t>
            </a:r>
          </a:p>
          <a:p>
            <a:pPr>
              <a:lnSpc>
                <a:spcPct val="100000"/>
              </a:lnSpc>
              <a:spcBef>
                <a:spcPts val="800"/>
              </a:spcBef>
              <a:buClr>
                <a:srgbClr val="FFFFFF"/>
              </a:buClr>
              <a:buFont typeface="Times New Roman" pitchFamily="18" charset="0"/>
              <a:buChar char="•"/>
              <a:defRPr/>
            </a:pPr>
            <a:r>
              <a:rPr lang="en-GB" sz="18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Масса нейтронной звезды не может быть меньше 0,1M</a:t>
            </a:r>
            <a:r>
              <a:rPr lang="en-GB" sz="1800" b="1" baseline="-33000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Astronomy Planet Symbols" charset="2"/>
              </a:rPr>
              <a:t></a:t>
            </a:r>
            <a:r>
              <a:rPr lang="en-GB" sz="18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 и больше 3M</a:t>
            </a:r>
            <a:r>
              <a:rPr lang="en-GB" sz="1800" b="1" baseline="-33000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Astronomy Planet Symbols" charset="2"/>
              </a:rPr>
              <a:t></a:t>
            </a:r>
            <a:r>
              <a:rPr lang="en-GB" sz="18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. Плотность в центре нейтронной звезды достигает значений  10</a:t>
            </a:r>
            <a:r>
              <a:rPr lang="en-GB" sz="1800" b="1" baseline="33000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15</a:t>
            </a:r>
            <a:r>
              <a:rPr lang="en-GB" sz="18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 г/см</a:t>
            </a:r>
            <a:r>
              <a:rPr lang="en-GB" sz="1800" b="1" baseline="33000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3</a:t>
            </a:r>
            <a:r>
              <a:rPr lang="en-GB" sz="18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 . Температура в недрах такой звезды измеряется сотнями миллионов градусов. Размеры нейтронных звезд не превышают десятков км. Магнитное поле на поверхности нейтронных звезд (в млн. раз больше земного) является источником радиоизлучения.</a:t>
            </a:r>
          </a:p>
          <a:p>
            <a:pPr>
              <a:lnSpc>
                <a:spcPct val="100000"/>
              </a:lnSpc>
              <a:spcBef>
                <a:spcPts val="800"/>
              </a:spcBef>
              <a:buClr>
                <a:srgbClr val="FFFFFF"/>
              </a:buClr>
              <a:buFont typeface="Times New Roman" pitchFamily="18" charset="0"/>
              <a:buChar char="•"/>
              <a:defRPr/>
            </a:pPr>
            <a:r>
              <a:rPr lang="en-GB" sz="18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На поверхности нейтронной звезды вещество должно обладать свойствами твердого тела, т.е., нейтронные звезды окружены твердой корой толщиной несколько сотен метров.</a:t>
            </a:r>
          </a:p>
        </p:txBody>
      </p:sp>
      <p:pic>
        <p:nvPicPr>
          <p:cNvPr id="23558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13563" y="3492500"/>
            <a:ext cx="2232025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468313" y="1847850"/>
            <a:ext cx="8172450" cy="463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5pPr>
            <a:lvl6pPr defTabSz="449263" eaLnBrk="0" fontAlgn="base" hangingPunct="0">
              <a:lnSpc>
                <a:spcPct val="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6pPr>
            <a:lvl7pPr defTabSz="449263" eaLnBrk="0" fontAlgn="base" hangingPunct="0">
              <a:lnSpc>
                <a:spcPct val="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7pPr>
            <a:lvl8pPr defTabSz="449263" eaLnBrk="0" fontAlgn="base" hangingPunct="0">
              <a:lnSpc>
                <a:spcPct val="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8pPr>
            <a:lvl9pPr defTabSz="449263" eaLnBrk="0" fontAlgn="base" hangingPunct="0">
              <a:lnSpc>
                <a:spcPct val="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800"/>
              </a:spcBef>
              <a:buClr>
                <a:srgbClr val="FFFFFF"/>
              </a:buClr>
              <a:buFont typeface="Times New Roman" pitchFamily="18" charset="0"/>
              <a:buChar char="•"/>
              <a:defRPr/>
            </a:pPr>
            <a:r>
              <a:rPr lang="en-GB" sz="20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 ММ.Дагаев и др. Астрономия – М.:Просвещение, 1983</a:t>
            </a:r>
          </a:p>
          <a:p>
            <a:pPr>
              <a:lnSpc>
                <a:spcPct val="100000"/>
              </a:lnSpc>
              <a:spcBef>
                <a:spcPts val="800"/>
              </a:spcBef>
              <a:buClr>
                <a:srgbClr val="FFFFFF"/>
              </a:buClr>
              <a:buFont typeface="Times New Roman" pitchFamily="18" charset="0"/>
              <a:buChar char="•"/>
              <a:defRPr/>
            </a:pPr>
            <a:r>
              <a:rPr lang="en-GB" sz="20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 П.Г. Куликовский. Справочник любителя астрономии – М.УРСС, 2002</a:t>
            </a:r>
          </a:p>
          <a:p>
            <a:pPr>
              <a:lnSpc>
                <a:spcPct val="100000"/>
              </a:lnSpc>
              <a:spcBef>
                <a:spcPts val="800"/>
              </a:spcBef>
              <a:buClr>
                <a:srgbClr val="FFFFFF"/>
              </a:buClr>
              <a:buFont typeface="Times New Roman" pitchFamily="18" charset="0"/>
              <a:buChar char="•"/>
              <a:defRPr/>
            </a:pPr>
            <a:r>
              <a:rPr lang="en-GB" sz="20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 М.М.Дагаев, В.М.Чаругин “Астрофизика. Книга для чтения по астрономии” - М.:Просвещение, 1988г.</a:t>
            </a:r>
          </a:p>
          <a:p>
            <a:pPr>
              <a:lnSpc>
                <a:spcPct val="100000"/>
              </a:lnSpc>
              <a:spcBef>
                <a:spcPts val="800"/>
              </a:spcBef>
              <a:buClr>
                <a:srgbClr val="FFFFFF"/>
              </a:buClr>
              <a:buFont typeface="Times New Roman" pitchFamily="18" charset="0"/>
              <a:buChar char="•"/>
              <a:defRPr/>
            </a:pPr>
            <a:r>
              <a:rPr lang="en-GB" sz="20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 А.И.Еремеева, Ф.А. Цицин «История Астрономии» - М.: МГУ, 1989г.</a:t>
            </a:r>
          </a:p>
          <a:p>
            <a:pPr>
              <a:lnSpc>
                <a:spcPct val="100000"/>
              </a:lnSpc>
              <a:spcBef>
                <a:spcPts val="800"/>
              </a:spcBef>
              <a:buClr>
                <a:srgbClr val="FFFFFF"/>
              </a:buClr>
              <a:buFont typeface="Times New Roman" pitchFamily="18" charset="0"/>
              <a:buChar char="•"/>
              <a:defRPr/>
            </a:pPr>
            <a:r>
              <a:rPr lang="en-GB" sz="20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У.Купер, Е.Уокер «Измеряя свет звезд» - М.:Мир, 1994г.</a:t>
            </a:r>
          </a:p>
          <a:p>
            <a:pPr>
              <a:lnSpc>
                <a:spcPct val="100000"/>
              </a:lnSpc>
              <a:spcBef>
                <a:spcPts val="800"/>
              </a:spcBef>
              <a:buClr>
                <a:srgbClr val="FFFFFF"/>
              </a:buClr>
              <a:buFont typeface="Times New Roman" pitchFamily="18" charset="0"/>
              <a:buChar char="•"/>
              <a:defRPr/>
            </a:pPr>
            <a:r>
              <a:rPr lang="en-GB" sz="20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Р.Киппенхан. 100 миллиардов Солнц. Рождение, жизнь и смерть звезд. М.:Мир, 1990г.</a:t>
            </a:r>
          </a:p>
          <a:p>
            <a:pPr>
              <a:lnSpc>
                <a:spcPct val="100000"/>
              </a:lnSpc>
              <a:spcBef>
                <a:spcPts val="800"/>
              </a:spcBef>
              <a:buClr>
                <a:srgbClr val="FFFFFF"/>
              </a:buClr>
              <a:defRPr/>
            </a:pPr>
            <a:endParaRPr lang="en-GB" sz="2000" b="1" smtClean="0">
              <a:solidFill>
                <a:srgbClr val="FFFFFF"/>
              </a:solidFill>
              <a:effectLst>
                <a:outerShdw blurRad="38100" dist="38100" dir="2700000" algn="tl">
                  <a:srgbClr val="808080"/>
                </a:outerShdw>
              </a:effectLst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686800" cy="1143000"/>
          </a:xfrm>
        </p:spPr>
        <p:txBody>
          <a:bodyPr/>
          <a:lstStyle/>
          <a:p>
            <a:pPr algn="l">
              <a:lnSpc>
                <a:spcPct val="100000"/>
              </a:lnSpc>
              <a:buClr>
                <a:srgbClr val="0066FF"/>
              </a:buClr>
              <a:buFont typeface="Arial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b="1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Внутреннее строение звезд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111250"/>
            <a:ext cx="8183563" cy="685800"/>
          </a:xfrm>
        </p:spPr>
        <p:txBody>
          <a:bodyPr/>
          <a:lstStyle/>
          <a:p>
            <a:pPr marL="0" indent="0">
              <a:lnSpc>
                <a:spcPct val="100000"/>
              </a:lnSpc>
              <a:buClr>
                <a:srgbClr val="00CCFF"/>
              </a:buClr>
              <a:buFont typeface="Arial" pitchFamily="34" charset="0"/>
              <a:buNone/>
              <a:tabLst>
                <a:tab pos="157163" algn="l"/>
                <a:tab pos="606425" algn="l"/>
                <a:tab pos="1055688" algn="l"/>
                <a:tab pos="1504950" algn="l"/>
                <a:tab pos="1954213" algn="l"/>
                <a:tab pos="2403475" algn="l"/>
                <a:tab pos="2852738" algn="l"/>
                <a:tab pos="3302000" algn="l"/>
                <a:tab pos="3751263" algn="l"/>
                <a:tab pos="4200525" algn="l"/>
                <a:tab pos="4649788" algn="l"/>
                <a:tab pos="5099050" algn="l"/>
                <a:tab pos="5548313" algn="l"/>
                <a:tab pos="5997575" algn="l"/>
                <a:tab pos="6446838" algn="l"/>
                <a:tab pos="6896100" algn="l"/>
                <a:tab pos="7345363" algn="l"/>
                <a:tab pos="7794625" algn="l"/>
                <a:tab pos="8243888" algn="l"/>
                <a:tab pos="8693150" algn="l"/>
              </a:tabLst>
              <a:defRPr/>
            </a:pPr>
            <a:r>
              <a:rPr lang="en-GB" b="1" smtClean="0">
                <a:solidFill>
                  <a:srgbClr val="00CC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Список литературы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686800" cy="1143000"/>
          </a:xfrm>
        </p:spPr>
        <p:txBody>
          <a:bodyPr/>
          <a:lstStyle/>
          <a:p>
            <a:pPr algn="l">
              <a:lnSpc>
                <a:spcPct val="100000"/>
              </a:lnSpc>
              <a:buClr>
                <a:srgbClr val="0066FF"/>
              </a:buClr>
              <a:buFont typeface="Arial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b="1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Внутреннее строение звезд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5763" y="1111250"/>
            <a:ext cx="8183562" cy="685800"/>
          </a:xfrm>
        </p:spPr>
        <p:txBody>
          <a:bodyPr/>
          <a:lstStyle/>
          <a:p>
            <a:pPr marL="0" indent="0">
              <a:lnSpc>
                <a:spcPct val="100000"/>
              </a:lnSpc>
              <a:buClr>
                <a:srgbClr val="00CCFF"/>
              </a:buClr>
              <a:buFont typeface="Arial" pitchFamily="34" charset="0"/>
              <a:buNone/>
              <a:tabLst>
                <a:tab pos="157163" algn="l"/>
                <a:tab pos="606425" algn="l"/>
                <a:tab pos="1055688" algn="l"/>
                <a:tab pos="1504950" algn="l"/>
                <a:tab pos="1954213" algn="l"/>
                <a:tab pos="2403475" algn="l"/>
                <a:tab pos="2852738" algn="l"/>
                <a:tab pos="3302000" algn="l"/>
                <a:tab pos="3751263" algn="l"/>
                <a:tab pos="4200525" algn="l"/>
                <a:tab pos="4649788" algn="l"/>
                <a:tab pos="5099050" algn="l"/>
                <a:tab pos="5548313" algn="l"/>
                <a:tab pos="5997575" algn="l"/>
                <a:tab pos="6446838" algn="l"/>
                <a:tab pos="6896100" algn="l"/>
                <a:tab pos="7345363" algn="l"/>
                <a:tab pos="7794625" algn="l"/>
                <a:tab pos="8243888" algn="l"/>
                <a:tab pos="8693150" algn="l"/>
              </a:tabLst>
              <a:defRPr/>
            </a:pPr>
            <a:r>
              <a:rPr lang="en-GB" b="1" smtClean="0">
                <a:solidFill>
                  <a:srgbClr val="00CC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Источники энергии звезд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396875" y="1800225"/>
            <a:ext cx="8747125" cy="486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5pPr>
            <a:lvl6pPr defTabSz="449263" eaLnBrk="0" fontAlgn="base" hangingPunct="0">
              <a:lnSpc>
                <a:spcPct val="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6pPr>
            <a:lvl7pPr defTabSz="449263" eaLnBrk="0" fontAlgn="base" hangingPunct="0">
              <a:lnSpc>
                <a:spcPct val="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7pPr>
            <a:lvl8pPr defTabSz="449263" eaLnBrk="0" fontAlgn="base" hangingPunct="0">
              <a:lnSpc>
                <a:spcPct val="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8pPr>
            <a:lvl9pPr defTabSz="449263" eaLnBrk="0" fontAlgn="base" hangingPunct="0">
              <a:lnSpc>
                <a:spcPct val="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800"/>
              </a:spcBef>
              <a:buClr>
                <a:srgbClr val="FFFFFF"/>
              </a:buClr>
              <a:buFont typeface="Times New Roman" pitchFamily="18" charset="0"/>
              <a:buChar char="•"/>
              <a:defRPr/>
            </a:pPr>
            <a:r>
              <a:rPr lang="en-GB" sz="18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В 1896г. Было открыто явление радиоактивности – распада ядер тяжелых элементов с выделением тепла. Астрономы подсчитали, что если бы Солнце состояло из радия, то энергии его распада хватило бы на 2 млрд. лет, а из урана – 3,1 млрд. лет. Однако период полураспада радия -1600 лет, а урана – 4,55 млрд. лет. Тем более, Солнце сразу же взорвалось бы как атомная бомба.</a:t>
            </a:r>
          </a:p>
          <a:p>
            <a:pPr>
              <a:lnSpc>
                <a:spcPct val="100000"/>
              </a:lnSpc>
              <a:spcBef>
                <a:spcPts val="800"/>
              </a:spcBef>
              <a:buClr>
                <a:srgbClr val="FFFFFF"/>
              </a:buClr>
              <a:buFont typeface="Times New Roman" pitchFamily="18" charset="0"/>
              <a:buChar char="•"/>
              <a:defRPr/>
            </a:pPr>
            <a:r>
              <a:rPr lang="en-GB" sz="18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После открытия электрона (в 1897г.) была расммотрена возможность аннигиляции материи. Используя формулу Энштейна, можно было прикинуть, что аннигиляция позволила Ослнцу светить в течении 1,4*10</a:t>
            </a:r>
            <a:r>
              <a:rPr lang="en-GB" sz="1800" b="1" baseline="33000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13</a:t>
            </a:r>
            <a:r>
              <a:rPr lang="en-GB" sz="18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 лет. </a:t>
            </a:r>
          </a:p>
          <a:p>
            <a:pPr>
              <a:lnSpc>
                <a:spcPct val="100000"/>
              </a:lnSpc>
              <a:spcBef>
                <a:spcPts val="800"/>
              </a:spcBef>
              <a:buClr>
                <a:srgbClr val="FFFFFF"/>
              </a:buClr>
              <a:buFont typeface="Times New Roman" pitchFamily="18" charset="0"/>
              <a:buChar char="•"/>
              <a:defRPr/>
            </a:pPr>
            <a:r>
              <a:rPr lang="en-GB" sz="18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Еще в 1918г. англ. Ф.Астрон установил, что атом гелия содержит не 4, а 3,97 массы водорода (дефект массы). Из формулы Эйнштейна E=mc</a:t>
            </a:r>
            <a:r>
              <a:rPr lang="en-GB" sz="1800" b="1" baseline="33000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2</a:t>
            </a:r>
            <a:r>
              <a:rPr lang="en-GB" sz="18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 можно подсчитать, что при сжигании водорода с массой, равной Солнцу, выделится энергия, которой хватило бы для горения с нынешней светимостью 100 млрд.лет. </a:t>
            </a:r>
          </a:p>
          <a:p>
            <a:pPr>
              <a:lnSpc>
                <a:spcPct val="100000"/>
              </a:lnSpc>
              <a:spcBef>
                <a:spcPts val="800"/>
              </a:spcBef>
              <a:buClr>
                <a:srgbClr val="FFFFFF"/>
              </a:buClr>
              <a:buFont typeface="Times New Roman" pitchFamily="18" charset="0"/>
              <a:buChar char="•"/>
              <a:defRPr/>
            </a:pPr>
            <a:r>
              <a:rPr lang="en-GB" sz="18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Но для синтеза гелия нужно сблизить два одинаково заряженных протона, между которыми действуют огромные кулоновские силы отталкивания. Однако, вскоре был открыт тунельный эффект: микрочастицы подчиняются законам квантовой механики, согласно которым всегда имеется определенная вероятность, что частица пройдет через потенциальный барьер.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05475" y="1152525"/>
            <a:ext cx="3403600" cy="5707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686800" cy="1143000"/>
          </a:xfrm>
        </p:spPr>
        <p:txBody>
          <a:bodyPr/>
          <a:lstStyle/>
          <a:p>
            <a:pPr algn="l">
              <a:lnSpc>
                <a:spcPct val="100000"/>
              </a:lnSpc>
              <a:buClr>
                <a:srgbClr val="0066FF"/>
              </a:buClr>
              <a:buFont typeface="Arial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b="1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Внутреннее строение звезд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5763" y="1111250"/>
            <a:ext cx="8183562" cy="685800"/>
          </a:xfrm>
        </p:spPr>
        <p:txBody>
          <a:bodyPr/>
          <a:lstStyle/>
          <a:p>
            <a:pPr marL="0" indent="0">
              <a:lnSpc>
                <a:spcPct val="100000"/>
              </a:lnSpc>
              <a:buClr>
                <a:srgbClr val="00CCFF"/>
              </a:buClr>
              <a:buFont typeface="Arial" pitchFamily="34" charset="0"/>
              <a:buNone/>
              <a:tabLst>
                <a:tab pos="157163" algn="l"/>
                <a:tab pos="606425" algn="l"/>
                <a:tab pos="1055688" algn="l"/>
                <a:tab pos="1504950" algn="l"/>
                <a:tab pos="1954213" algn="l"/>
                <a:tab pos="2403475" algn="l"/>
                <a:tab pos="2852738" algn="l"/>
                <a:tab pos="3302000" algn="l"/>
                <a:tab pos="3751263" algn="l"/>
                <a:tab pos="4200525" algn="l"/>
                <a:tab pos="4649788" algn="l"/>
                <a:tab pos="5099050" algn="l"/>
                <a:tab pos="5548313" algn="l"/>
                <a:tab pos="5997575" algn="l"/>
                <a:tab pos="6446838" algn="l"/>
                <a:tab pos="6896100" algn="l"/>
                <a:tab pos="7345363" algn="l"/>
                <a:tab pos="7794625" algn="l"/>
                <a:tab pos="8243888" algn="l"/>
                <a:tab pos="8693150" algn="l"/>
              </a:tabLst>
              <a:defRPr/>
            </a:pPr>
            <a:r>
              <a:rPr lang="en-GB" b="1" smtClean="0">
                <a:solidFill>
                  <a:srgbClr val="00CC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Источники энергии звезд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396875" y="1800225"/>
            <a:ext cx="5364163" cy="486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5pPr>
            <a:lvl6pPr defTabSz="449263" eaLnBrk="0" fontAlgn="base" hangingPunct="0">
              <a:lnSpc>
                <a:spcPct val="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6pPr>
            <a:lvl7pPr defTabSz="449263" eaLnBrk="0" fontAlgn="base" hangingPunct="0">
              <a:lnSpc>
                <a:spcPct val="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7pPr>
            <a:lvl8pPr defTabSz="449263" eaLnBrk="0" fontAlgn="base" hangingPunct="0">
              <a:lnSpc>
                <a:spcPct val="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8pPr>
            <a:lvl9pPr defTabSz="449263" eaLnBrk="0" fontAlgn="base" hangingPunct="0">
              <a:lnSpc>
                <a:spcPct val="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800"/>
              </a:spcBef>
              <a:buClr>
                <a:srgbClr val="FFFFFF"/>
              </a:buClr>
              <a:buFont typeface="Times New Roman" pitchFamily="18" charset="0"/>
              <a:buChar char="•"/>
              <a:defRPr/>
            </a:pPr>
            <a:r>
              <a:rPr lang="en-GB" sz="18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 В звездах с массами порядка солнечной энергия производится при помощи протон-протонной цепочки (ppI). </a:t>
            </a:r>
          </a:p>
          <a:p>
            <a:pPr>
              <a:lnSpc>
                <a:spcPct val="100000"/>
              </a:lnSpc>
              <a:spcBef>
                <a:spcPts val="800"/>
              </a:spcBef>
              <a:buClr>
                <a:srgbClr val="FFFFFF"/>
              </a:buClr>
              <a:defRPr/>
            </a:pPr>
            <a:endParaRPr lang="en-GB" sz="1800" b="1" smtClean="0">
              <a:solidFill>
                <a:srgbClr val="FFFFFF"/>
              </a:solidFill>
              <a:effectLst>
                <a:outerShdw blurRad="38100" dist="38100" dir="2700000" algn="tl">
                  <a:srgbClr val="808080"/>
                </a:outerShdw>
              </a:effectLst>
            </a:endParaRPr>
          </a:p>
          <a:p>
            <a:pPr>
              <a:lnSpc>
                <a:spcPct val="100000"/>
              </a:lnSpc>
              <a:spcBef>
                <a:spcPts val="800"/>
              </a:spcBef>
              <a:buClr>
                <a:srgbClr val="FFFFFF"/>
              </a:buClr>
              <a:defRPr/>
            </a:pPr>
            <a:endParaRPr lang="en-GB" sz="1800" b="1" smtClean="0">
              <a:solidFill>
                <a:srgbClr val="FFFFFF"/>
              </a:solidFill>
              <a:effectLst>
                <a:outerShdw blurRad="38100" dist="38100" dir="2700000" algn="tl">
                  <a:srgbClr val="808080"/>
                </a:outerShdw>
              </a:effectLst>
            </a:endParaRPr>
          </a:p>
          <a:p>
            <a:pPr>
              <a:lnSpc>
                <a:spcPct val="100000"/>
              </a:lnSpc>
              <a:spcBef>
                <a:spcPts val="800"/>
              </a:spcBef>
              <a:buClr>
                <a:srgbClr val="FFFFFF"/>
              </a:buClr>
              <a:defRPr/>
            </a:pPr>
            <a:endParaRPr lang="en-GB" sz="1800" b="1" smtClean="0">
              <a:solidFill>
                <a:srgbClr val="FFFFFF"/>
              </a:solidFill>
              <a:effectLst>
                <a:outerShdw blurRad="38100" dist="38100" dir="2700000" algn="tl">
                  <a:srgbClr val="808080"/>
                </a:outerShdw>
              </a:effectLst>
            </a:endParaRPr>
          </a:p>
          <a:p>
            <a:pPr>
              <a:lnSpc>
                <a:spcPct val="100000"/>
              </a:lnSpc>
              <a:spcBef>
                <a:spcPts val="800"/>
              </a:spcBef>
              <a:buClr>
                <a:srgbClr val="FFFFFF"/>
              </a:buClr>
              <a:buFont typeface="Times New Roman" pitchFamily="18" charset="0"/>
              <a:buChar char="•"/>
              <a:defRPr/>
            </a:pPr>
            <a:r>
              <a:rPr lang="en-GB" sz="18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Столкновение двух протонов с образованим дейтерия имеет очень малую вероятность раз в 10</a:t>
            </a:r>
            <a:r>
              <a:rPr lang="en-GB" sz="1800" b="1" baseline="33000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10</a:t>
            </a:r>
            <a:r>
              <a:rPr lang="en-GB" sz="18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. Поэтому ядерные реакции в звездах позволяют им светить долго. </a:t>
            </a:r>
          </a:p>
          <a:p>
            <a:pPr>
              <a:lnSpc>
                <a:spcPct val="100000"/>
              </a:lnSpc>
              <a:spcBef>
                <a:spcPts val="800"/>
              </a:spcBef>
              <a:buClr>
                <a:srgbClr val="FFFFFF"/>
              </a:buClr>
              <a:buFont typeface="Times New Roman" pitchFamily="18" charset="0"/>
              <a:buChar char="•"/>
              <a:defRPr/>
            </a:pPr>
            <a:r>
              <a:rPr lang="en-GB" sz="18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Нейтрино, образвовавшееся в результате первой реакции, свободно покидает звезду унося часть энергии (0,24МэВ).</a:t>
            </a:r>
          </a:p>
          <a:p>
            <a:pPr>
              <a:lnSpc>
                <a:spcPct val="100000"/>
              </a:lnSpc>
              <a:spcBef>
                <a:spcPts val="800"/>
              </a:spcBef>
              <a:buClr>
                <a:srgbClr val="FFFFFF"/>
              </a:buClr>
              <a:buFont typeface="Times New Roman" pitchFamily="18" charset="0"/>
              <a:buChar char="•"/>
              <a:defRPr/>
            </a:pPr>
            <a:r>
              <a:rPr lang="en-GB" sz="18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Позитрон сразу же находит электрон, что приводит к анигиляции с выделением энергии (1,02МэВ) в виде двух гамма-квантов.</a:t>
            </a:r>
          </a:p>
        </p:txBody>
      </p:sp>
      <p:pic>
        <p:nvPicPr>
          <p:cNvPr id="512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88" y="2735263"/>
            <a:ext cx="5829300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686800" cy="1143000"/>
          </a:xfrm>
        </p:spPr>
        <p:txBody>
          <a:bodyPr/>
          <a:lstStyle/>
          <a:p>
            <a:pPr algn="l">
              <a:lnSpc>
                <a:spcPct val="100000"/>
              </a:lnSpc>
              <a:buClr>
                <a:srgbClr val="0066FF"/>
              </a:buClr>
              <a:buFont typeface="Arial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b="1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Внутреннее строение звезд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5763" y="1111250"/>
            <a:ext cx="8183562" cy="685800"/>
          </a:xfrm>
        </p:spPr>
        <p:txBody>
          <a:bodyPr/>
          <a:lstStyle/>
          <a:p>
            <a:pPr marL="0" indent="0">
              <a:lnSpc>
                <a:spcPct val="100000"/>
              </a:lnSpc>
              <a:buClr>
                <a:srgbClr val="00CCFF"/>
              </a:buClr>
              <a:buFont typeface="Arial" pitchFamily="34" charset="0"/>
              <a:buNone/>
              <a:tabLst>
                <a:tab pos="157163" algn="l"/>
                <a:tab pos="606425" algn="l"/>
                <a:tab pos="1055688" algn="l"/>
                <a:tab pos="1504950" algn="l"/>
                <a:tab pos="1954213" algn="l"/>
                <a:tab pos="2403475" algn="l"/>
                <a:tab pos="2852738" algn="l"/>
                <a:tab pos="3302000" algn="l"/>
                <a:tab pos="3751263" algn="l"/>
                <a:tab pos="4200525" algn="l"/>
                <a:tab pos="4649788" algn="l"/>
                <a:tab pos="5099050" algn="l"/>
                <a:tab pos="5548313" algn="l"/>
                <a:tab pos="5997575" algn="l"/>
                <a:tab pos="6446838" algn="l"/>
                <a:tab pos="6896100" algn="l"/>
                <a:tab pos="7345363" algn="l"/>
                <a:tab pos="7794625" algn="l"/>
                <a:tab pos="8243888" algn="l"/>
                <a:tab pos="8693150" algn="l"/>
              </a:tabLst>
              <a:defRPr/>
            </a:pPr>
            <a:r>
              <a:rPr lang="en-GB" b="1" smtClean="0">
                <a:solidFill>
                  <a:srgbClr val="00CC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Источники энергии звезд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396875" y="1800225"/>
            <a:ext cx="8062913" cy="486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5pPr>
            <a:lvl6pPr defTabSz="449263" eaLnBrk="0" fontAlgn="base" hangingPunct="0">
              <a:lnSpc>
                <a:spcPct val="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6pPr>
            <a:lvl7pPr defTabSz="449263" eaLnBrk="0" fontAlgn="base" hangingPunct="0">
              <a:lnSpc>
                <a:spcPct val="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7pPr>
            <a:lvl8pPr defTabSz="449263" eaLnBrk="0" fontAlgn="base" hangingPunct="0">
              <a:lnSpc>
                <a:spcPct val="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8pPr>
            <a:lvl9pPr defTabSz="449263" eaLnBrk="0" fontAlgn="base" hangingPunct="0">
              <a:lnSpc>
                <a:spcPct val="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800"/>
              </a:spcBef>
              <a:buClr>
                <a:srgbClr val="FFFFFF"/>
              </a:buClr>
              <a:buFont typeface="Times New Roman" pitchFamily="18" charset="0"/>
              <a:buChar char="•"/>
              <a:defRPr/>
            </a:pPr>
            <a:r>
              <a:rPr lang="en-GB" sz="18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Вторая реакция, в которой протон и дейтерий объединяются в изотоп Гелия, очень быстрая. Поэтому дейтерия в звездах мало.</a:t>
            </a:r>
          </a:p>
          <a:p>
            <a:pPr>
              <a:lnSpc>
                <a:spcPct val="100000"/>
              </a:lnSpc>
              <a:spcBef>
                <a:spcPts val="800"/>
              </a:spcBef>
              <a:buClr>
                <a:srgbClr val="FFFFFF"/>
              </a:buClr>
              <a:buFont typeface="Times New Roman" pitchFamily="18" charset="0"/>
              <a:buChar char="•"/>
              <a:defRPr/>
            </a:pPr>
            <a:r>
              <a:rPr lang="en-GB" sz="18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Последний шаг в звездах может протекать поразному. </a:t>
            </a:r>
          </a:p>
          <a:p>
            <a:pPr>
              <a:lnSpc>
                <a:spcPct val="100000"/>
              </a:lnSpc>
              <a:spcBef>
                <a:spcPts val="800"/>
              </a:spcBef>
              <a:buClr>
                <a:srgbClr val="FFFFFF"/>
              </a:buClr>
              <a:defRPr/>
            </a:pPr>
            <a:endParaRPr lang="en-GB" sz="1800" b="1" smtClean="0">
              <a:solidFill>
                <a:srgbClr val="FFFFFF"/>
              </a:solidFill>
              <a:effectLst>
                <a:outerShdw blurRad="38100" dist="38100" dir="2700000" algn="tl">
                  <a:srgbClr val="808080"/>
                </a:outerShdw>
              </a:effectLst>
            </a:endParaRPr>
          </a:p>
          <a:p>
            <a:pPr>
              <a:lnSpc>
                <a:spcPct val="100000"/>
              </a:lnSpc>
              <a:spcBef>
                <a:spcPts val="800"/>
              </a:spcBef>
              <a:buClr>
                <a:srgbClr val="FFFFFF"/>
              </a:buClr>
              <a:defRPr/>
            </a:pPr>
            <a:endParaRPr lang="en-GB" sz="1800" b="1" smtClean="0">
              <a:solidFill>
                <a:srgbClr val="FFFFFF"/>
              </a:solidFill>
              <a:effectLst>
                <a:outerShdw blurRad="38100" dist="38100" dir="2700000" algn="tl">
                  <a:srgbClr val="808080"/>
                </a:outerShdw>
              </a:effectLst>
            </a:endParaRPr>
          </a:p>
          <a:p>
            <a:pPr>
              <a:lnSpc>
                <a:spcPct val="100000"/>
              </a:lnSpc>
              <a:spcBef>
                <a:spcPts val="800"/>
              </a:spcBef>
              <a:buClr>
                <a:srgbClr val="FFFFFF"/>
              </a:buClr>
              <a:defRPr/>
            </a:pPr>
            <a:endParaRPr lang="en-GB" sz="1800" b="1" smtClean="0">
              <a:solidFill>
                <a:srgbClr val="FFFFFF"/>
              </a:solidFill>
              <a:effectLst>
                <a:outerShdw blurRad="38100" dist="38100" dir="2700000" algn="tl">
                  <a:srgbClr val="808080"/>
                </a:outerShdw>
              </a:effectLst>
            </a:endParaRPr>
          </a:p>
          <a:p>
            <a:pPr>
              <a:lnSpc>
                <a:spcPct val="100000"/>
              </a:lnSpc>
              <a:spcBef>
                <a:spcPts val="800"/>
              </a:spcBef>
              <a:buClr>
                <a:srgbClr val="FFFFFF"/>
              </a:buClr>
              <a:defRPr/>
            </a:pPr>
            <a:endParaRPr lang="en-GB" sz="1800" b="1" smtClean="0">
              <a:solidFill>
                <a:srgbClr val="FFFFFF"/>
              </a:solidFill>
              <a:effectLst>
                <a:outerShdw blurRad="38100" dist="38100" dir="2700000" algn="tl">
                  <a:srgbClr val="808080"/>
                </a:outerShdw>
              </a:effectLst>
            </a:endParaRPr>
          </a:p>
          <a:p>
            <a:pPr>
              <a:lnSpc>
                <a:spcPct val="100000"/>
              </a:lnSpc>
              <a:spcBef>
                <a:spcPts val="800"/>
              </a:spcBef>
              <a:buClr>
                <a:srgbClr val="FFFFFF"/>
              </a:buClr>
              <a:defRPr/>
            </a:pPr>
            <a:endParaRPr lang="en-GB" sz="1800" b="1" smtClean="0">
              <a:solidFill>
                <a:srgbClr val="FFFFFF"/>
              </a:solidFill>
              <a:effectLst>
                <a:outerShdw blurRad="38100" dist="38100" dir="2700000" algn="tl">
                  <a:srgbClr val="808080"/>
                </a:outerShdw>
              </a:effectLst>
            </a:endParaRPr>
          </a:p>
          <a:p>
            <a:pPr>
              <a:lnSpc>
                <a:spcPct val="100000"/>
              </a:lnSpc>
              <a:spcBef>
                <a:spcPts val="800"/>
              </a:spcBef>
              <a:buClr>
                <a:srgbClr val="FFFFFF"/>
              </a:buClr>
              <a:defRPr/>
            </a:pPr>
            <a:endParaRPr lang="en-GB" sz="1800" b="1" smtClean="0">
              <a:solidFill>
                <a:srgbClr val="FFFFFF"/>
              </a:solidFill>
              <a:effectLst>
                <a:outerShdw blurRad="38100" dist="38100" dir="2700000" algn="tl">
                  <a:srgbClr val="808080"/>
                </a:outerShdw>
              </a:effectLst>
            </a:endParaRPr>
          </a:p>
          <a:p>
            <a:pPr>
              <a:lnSpc>
                <a:spcPct val="100000"/>
              </a:lnSpc>
              <a:spcBef>
                <a:spcPts val="800"/>
              </a:spcBef>
              <a:buClr>
                <a:srgbClr val="FFFFFF"/>
              </a:buClr>
              <a:buFont typeface="Times New Roman" pitchFamily="18" charset="0"/>
              <a:buChar char="•"/>
              <a:defRPr/>
            </a:pPr>
            <a:r>
              <a:rPr lang="en-GB" sz="18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В Солнце 91% энергии производится при помощи ppI - цепочки.</a:t>
            </a:r>
          </a:p>
        </p:txBody>
      </p:sp>
      <p:pic>
        <p:nvPicPr>
          <p:cNvPr id="615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0388" y="3279775"/>
            <a:ext cx="3400425" cy="140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51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78325" y="3240088"/>
            <a:ext cx="3362325" cy="172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686800" cy="1143000"/>
          </a:xfrm>
        </p:spPr>
        <p:txBody>
          <a:bodyPr/>
          <a:lstStyle/>
          <a:p>
            <a:pPr algn="l">
              <a:lnSpc>
                <a:spcPct val="100000"/>
              </a:lnSpc>
              <a:buClr>
                <a:srgbClr val="0066FF"/>
              </a:buClr>
              <a:buFont typeface="Arial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b="1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Внутреннее строение звезд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5763" y="1111250"/>
            <a:ext cx="8183562" cy="685800"/>
          </a:xfrm>
        </p:spPr>
        <p:txBody>
          <a:bodyPr/>
          <a:lstStyle/>
          <a:p>
            <a:pPr marL="0" indent="0">
              <a:lnSpc>
                <a:spcPct val="100000"/>
              </a:lnSpc>
              <a:buClr>
                <a:srgbClr val="00CCFF"/>
              </a:buClr>
              <a:buFont typeface="Arial" pitchFamily="34" charset="0"/>
              <a:buNone/>
              <a:tabLst>
                <a:tab pos="157163" algn="l"/>
                <a:tab pos="606425" algn="l"/>
                <a:tab pos="1055688" algn="l"/>
                <a:tab pos="1504950" algn="l"/>
                <a:tab pos="1954213" algn="l"/>
                <a:tab pos="2403475" algn="l"/>
                <a:tab pos="2852738" algn="l"/>
                <a:tab pos="3302000" algn="l"/>
                <a:tab pos="3751263" algn="l"/>
                <a:tab pos="4200525" algn="l"/>
                <a:tab pos="4649788" algn="l"/>
                <a:tab pos="5099050" algn="l"/>
                <a:tab pos="5548313" algn="l"/>
                <a:tab pos="5997575" algn="l"/>
                <a:tab pos="6446838" algn="l"/>
                <a:tab pos="6896100" algn="l"/>
                <a:tab pos="7345363" algn="l"/>
                <a:tab pos="7794625" algn="l"/>
                <a:tab pos="8243888" algn="l"/>
                <a:tab pos="8693150" algn="l"/>
              </a:tabLst>
              <a:defRPr/>
            </a:pPr>
            <a:r>
              <a:rPr lang="en-GB" b="1" smtClean="0">
                <a:solidFill>
                  <a:srgbClr val="00CC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Источники энергии звезд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396875" y="1800225"/>
            <a:ext cx="5183188" cy="486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5pPr>
            <a:lvl6pPr defTabSz="449263" eaLnBrk="0" fontAlgn="base" hangingPunct="0">
              <a:lnSpc>
                <a:spcPct val="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6pPr>
            <a:lvl7pPr defTabSz="449263" eaLnBrk="0" fontAlgn="base" hangingPunct="0">
              <a:lnSpc>
                <a:spcPct val="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7pPr>
            <a:lvl8pPr defTabSz="449263" eaLnBrk="0" fontAlgn="base" hangingPunct="0">
              <a:lnSpc>
                <a:spcPct val="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8pPr>
            <a:lvl9pPr defTabSz="449263" eaLnBrk="0" fontAlgn="base" hangingPunct="0">
              <a:lnSpc>
                <a:spcPct val="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800"/>
              </a:spcBef>
              <a:buClr>
                <a:srgbClr val="FFFFFF"/>
              </a:buClr>
              <a:buFont typeface="Times New Roman" pitchFamily="18" charset="0"/>
              <a:buChar char="•"/>
              <a:defRPr/>
            </a:pPr>
            <a:r>
              <a:rPr lang="en-GB" sz="18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При больших температурах и массах более 1,5 массы Солнца доминирует углеродный цикл (CNO). Реакция (4) самая медленная – для нее требуется около 1 млн. лет.  При этом выделяется чуть меньше энергии, т.к. больше ее уносится нейтрино.</a:t>
            </a:r>
          </a:p>
          <a:p>
            <a:pPr>
              <a:lnSpc>
                <a:spcPct val="100000"/>
              </a:lnSpc>
              <a:spcBef>
                <a:spcPts val="800"/>
              </a:spcBef>
              <a:buClr>
                <a:srgbClr val="FFFFFF"/>
              </a:buClr>
              <a:buFont typeface="Times New Roman" pitchFamily="18" charset="0"/>
              <a:buChar char="•"/>
              <a:defRPr/>
            </a:pPr>
            <a:r>
              <a:rPr lang="en-GB" sz="18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Этот цикл в 1938г. Независимо разработали Ганс Бете и Карл Фридрих фон Вейцзеккер. </a:t>
            </a:r>
          </a:p>
        </p:txBody>
      </p:sp>
      <p:pic>
        <p:nvPicPr>
          <p:cNvPr id="717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0" y="4470400"/>
            <a:ext cx="3133725" cy="200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5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2275" y="1692275"/>
            <a:ext cx="3587750" cy="523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76" name="Text Box 7"/>
          <p:cNvSpPr txBox="1">
            <a:spLocks noChangeArrowheads="1"/>
          </p:cNvSpPr>
          <p:nvPr/>
        </p:nvSpPr>
        <p:spPr bwMode="auto">
          <a:xfrm>
            <a:off x="1949450" y="7589838"/>
            <a:ext cx="285750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5pPr>
            <a:lvl6pPr marL="2514600" indent="-228600" defTabSz="449263" eaLnBrk="0" fontAlgn="base" hangingPunct="0">
              <a:lnSpc>
                <a:spcPct val="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6pPr>
            <a:lvl7pPr marL="2971800" indent="-228600" defTabSz="449263" eaLnBrk="0" fontAlgn="base" hangingPunct="0">
              <a:lnSpc>
                <a:spcPct val="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7pPr>
            <a:lvl8pPr marL="3429000" indent="-228600" defTabSz="449263" eaLnBrk="0" fontAlgn="base" hangingPunct="0">
              <a:lnSpc>
                <a:spcPct val="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8pPr>
            <a:lvl9pPr marL="3886200" indent="-228600" defTabSz="449263" eaLnBrk="0" fontAlgn="base" hangingPunct="0">
              <a:lnSpc>
                <a:spcPct val="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9pPr>
          </a:lstStyle>
          <a:p>
            <a:endParaRPr lang="ru-RU" altLang="ru-RU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686800" cy="1143000"/>
          </a:xfrm>
        </p:spPr>
        <p:txBody>
          <a:bodyPr/>
          <a:lstStyle/>
          <a:p>
            <a:pPr algn="l">
              <a:lnSpc>
                <a:spcPct val="100000"/>
              </a:lnSpc>
              <a:buClr>
                <a:srgbClr val="0066FF"/>
              </a:buClr>
              <a:buFont typeface="Arial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b="1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Внутреннее строение звезд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5763" y="1111250"/>
            <a:ext cx="8183562" cy="685800"/>
          </a:xfrm>
        </p:spPr>
        <p:txBody>
          <a:bodyPr/>
          <a:lstStyle/>
          <a:p>
            <a:pPr marL="0" indent="0">
              <a:lnSpc>
                <a:spcPct val="100000"/>
              </a:lnSpc>
              <a:buClr>
                <a:srgbClr val="00CCFF"/>
              </a:buClr>
              <a:buFont typeface="Arial" pitchFamily="34" charset="0"/>
              <a:buNone/>
              <a:tabLst>
                <a:tab pos="157163" algn="l"/>
                <a:tab pos="606425" algn="l"/>
                <a:tab pos="1055688" algn="l"/>
                <a:tab pos="1504950" algn="l"/>
                <a:tab pos="1954213" algn="l"/>
                <a:tab pos="2403475" algn="l"/>
                <a:tab pos="2852738" algn="l"/>
                <a:tab pos="3302000" algn="l"/>
                <a:tab pos="3751263" algn="l"/>
                <a:tab pos="4200525" algn="l"/>
                <a:tab pos="4649788" algn="l"/>
                <a:tab pos="5099050" algn="l"/>
                <a:tab pos="5548313" algn="l"/>
                <a:tab pos="5997575" algn="l"/>
                <a:tab pos="6446838" algn="l"/>
                <a:tab pos="6896100" algn="l"/>
                <a:tab pos="7345363" algn="l"/>
                <a:tab pos="7794625" algn="l"/>
                <a:tab pos="8243888" algn="l"/>
                <a:tab pos="8693150" algn="l"/>
              </a:tabLst>
              <a:defRPr/>
            </a:pPr>
            <a:r>
              <a:rPr lang="en-GB" b="1" smtClean="0">
                <a:solidFill>
                  <a:srgbClr val="00CC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Источники энергии звезд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396875" y="1800225"/>
            <a:ext cx="8423275" cy="486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5pPr>
            <a:lvl6pPr defTabSz="449263" eaLnBrk="0" fontAlgn="base" hangingPunct="0">
              <a:lnSpc>
                <a:spcPct val="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6pPr>
            <a:lvl7pPr defTabSz="449263" eaLnBrk="0" fontAlgn="base" hangingPunct="0">
              <a:lnSpc>
                <a:spcPct val="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7pPr>
            <a:lvl8pPr defTabSz="449263" eaLnBrk="0" fontAlgn="base" hangingPunct="0">
              <a:lnSpc>
                <a:spcPct val="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8pPr>
            <a:lvl9pPr defTabSz="449263" eaLnBrk="0" fontAlgn="base" hangingPunct="0">
              <a:lnSpc>
                <a:spcPct val="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800"/>
              </a:spcBef>
              <a:buClr>
                <a:srgbClr val="FFFFFF"/>
              </a:buClr>
              <a:buFont typeface="Times New Roman" pitchFamily="18" charset="0"/>
              <a:buChar char="•"/>
              <a:defRPr/>
            </a:pPr>
            <a:r>
              <a:rPr lang="en-GB" sz="18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При температурах больше 10</a:t>
            </a:r>
            <a:r>
              <a:rPr lang="en-GB" sz="1800" b="1" baseline="33000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8</a:t>
            </a:r>
            <a:r>
              <a:rPr lang="en-GB" sz="18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К He может превращаться в C в результате тройной a-реакции. Этот цикл был разработан в 1950г.</a:t>
            </a:r>
          </a:p>
        </p:txBody>
      </p:sp>
      <p:pic>
        <p:nvPicPr>
          <p:cNvPr id="8198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475" y="2814638"/>
            <a:ext cx="5400675" cy="327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9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0" y="2800350"/>
            <a:ext cx="2647950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686800" cy="1143000"/>
          </a:xfrm>
        </p:spPr>
        <p:txBody>
          <a:bodyPr/>
          <a:lstStyle/>
          <a:p>
            <a:pPr algn="l">
              <a:lnSpc>
                <a:spcPct val="100000"/>
              </a:lnSpc>
              <a:buClr>
                <a:srgbClr val="0066FF"/>
              </a:buClr>
              <a:buFont typeface="Arial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b="1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Внутреннее строение звезд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5763" y="1111250"/>
            <a:ext cx="8183562" cy="685800"/>
          </a:xfrm>
        </p:spPr>
        <p:txBody>
          <a:bodyPr/>
          <a:lstStyle/>
          <a:p>
            <a:pPr marL="0" indent="0">
              <a:lnSpc>
                <a:spcPct val="100000"/>
              </a:lnSpc>
              <a:buClr>
                <a:srgbClr val="00CCFF"/>
              </a:buClr>
              <a:buFont typeface="Arial" pitchFamily="34" charset="0"/>
              <a:buNone/>
              <a:tabLst>
                <a:tab pos="157163" algn="l"/>
                <a:tab pos="606425" algn="l"/>
                <a:tab pos="1055688" algn="l"/>
                <a:tab pos="1504950" algn="l"/>
                <a:tab pos="1954213" algn="l"/>
                <a:tab pos="2403475" algn="l"/>
                <a:tab pos="2852738" algn="l"/>
                <a:tab pos="3302000" algn="l"/>
                <a:tab pos="3751263" algn="l"/>
                <a:tab pos="4200525" algn="l"/>
                <a:tab pos="4649788" algn="l"/>
                <a:tab pos="5099050" algn="l"/>
                <a:tab pos="5548313" algn="l"/>
                <a:tab pos="5997575" algn="l"/>
                <a:tab pos="6446838" algn="l"/>
                <a:tab pos="6896100" algn="l"/>
                <a:tab pos="7345363" algn="l"/>
                <a:tab pos="7794625" algn="l"/>
                <a:tab pos="8243888" algn="l"/>
                <a:tab pos="8693150" algn="l"/>
              </a:tabLst>
              <a:defRPr/>
            </a:pPr>
            <a:r>
              <a:rPr lang="en-GB" b="1" smtClean="0">
                <a:solidFill>
                  <a:srgbClr val="00CC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Источники энергии звезд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396875" y="1800225"/>
            <a:ext cx="8604250" cy="486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5pPr>
            <a:lvl6pPr defTabSz="449263" eaLnBrk="0" fontAlgn="base" hangingPunct="0">
              <a:lnSpc>
                <a:spcPct val="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6pPr>
            <a:lvl7pPr defTabSz="449263" eaLnBrk="0" fontAlgn="base" hangingPunct="0">
              <a:lnSpc>
                <a:spcPct val="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7pPr>
            <a:lvl8pPr defTabSz="449263" eaLnBrk="0" fontAlgn="base" hangingPunct="0">
              <a:lnSpc>
                <a:spcPct val="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8pPr>
            <a:lvl9pPr defTabSz="449263" eaLnBrk="0" fontAlgn="base" hangingPunct="0">
              <a:lnSpc>
                <a:spcPct val="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800"/>
              </a:spcBef>
              <a:buClr>
                <a:srgbClr val="FFFFFF"/>
              </a:buClr>
              <a:buFont typeface="Times New Roman" pitchFamily="18" charset="0"/>
              <a:buChar char="•"/>
              <a:defRPr/>
            </a:pPr>
            <a:r>
              <a:rPr lang="en-GB" sz="18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Когда горение гелия в недрах звезд заканчивается, при более высоких температурах становятся возможными другие реакции, в которых синтезируются более тяжелые элементы, вплоть до железа и никеля. Это а-реакции, углеродное горение, кислородное горение, кремниевое горение...</a:t>
            </a:r>
          </a:p>
          <a:p>
            <a:pPr>
              <a:lnSpc>
                <a:spcPct val="100000"/>
              </a:lnSpc>
              <a:spcBef>
                <a:spcPts val="800"/>
              </a:spcBef>
              <a:buClr>
                <a:srgbClr val="FFFFFF"/>
              </a:buClr>
              <a:buFont typeface="Times New Roman" pitchFamily="18" charset="0"/>
              <a:buChar char="•"/>
              <a:defRPr/>
            </a:pPr>
            <a:endParaRPr lang="en-GB" sz="1800" b="1" smtClean="0">
              <a:solidFill>
                <a:srgbClr val="FFFFFF"/>
              </a:solidFill>
              <a:effectLst>
                <a:outerShdw blurRad="38100" dist="38100" dir="2700000" algn="tl">
                  <a:srgbClr val="808080"/>
                </a:outerShdw>
              </a:effectLst>
            </a:endParaRPr>
          </a:p>
          <a:p>
            <a:pPr>
              <a:lnSpc>
                <a:spcPct val="100000"/>
              </a:lnSpc>
              <a:spcBef>
                <a:spcPts val="800"/>
              </a:spcBef>
              <a:buClr>
                <a:srgbClr val="FFFFFF"/>
              </a:buClr>
              <a:buFont typeface="Times New Roman" pitchFamily="18" charset="0"/>
              <a:buChar char="•"/>
              <a:defRPr/>
            </a:pPr>
            <a:endParaRPr lang="en-GB" sz="1800" b="1" smtClean="0">
              <a:solidFill>
                <a:srgbClr val="FFFFFF"/>
              </a:solidFill>
              <a:effectLst>
                <a:outerShdw blurRad="38100" dist="38100" dir="2700000" algn="tl">
                  <a:srgbClr val="808080"/>
                </a:outerShdw>
              </a:effectLst>
            </a:endParaRPr>
          </a:p>
          <a:p>
            <a:pPr>
              <a:lnSpc>
                <a:spcPct val="100000"/>
              </a:lnSpc>
              <a:spcBef>
                <a:spcPts val="800"/>
              </a:spcBef>
              <a:buClr>
                <a:srgbClr val="FFFFFF"/>
              </a:buClr>
              <a:buFont typeface="Times New Roman" pitchFamily="18" charset="0"/>
              <a:buChar char="•"/>
              <a:defRPr/>
            </a:pPr>
            <a:endParaRPr lang="en-GB" sz="1800" b="1" smtClean="0">
              <a:solidFill>
                <a:srgbClr val="FFFFFF"/>
              </a:solidFill>
              <a:effectLst>
                <a:outerShdw blurRad="38100" dist="38100" dir="2700000" algn="tl">
                  <a:srgbClr val="808080"/>
                </a:outerShdw>
              </a:effectLst>
            </a:endParaRPr>
          </a:p>
          <a:p>
            <a:pPr>
              <a:lnSpc>
                <a:spcPct val="100000"/>
              </a:lnSpc>
              <a:spcBef>
                <a:spcPts val="800"/>
              </a:spcBef>
              <a:buClr>
                <a:srgbClr val="FFFFFF"/>
              </a:buClr>
              <a:buFont typeface="Times New Roman" pitchFamily="18" charset="0"/>
              <a:buChar char="•"/>
              <a:defRPr/>
            </a:pPr>
            <a:endParaRPr lang="en-GB" sz="1800" b="1" smtClean="0">
              <a:solidFill>
                <a:srgbClr val="FFFFFF"/>
              </a:solidFill>
              <a:effectLst>
                <a:outerShdw blurRad="38100" dist="38100" dir="2700000" algn="tl">
                  <a:srgbClr val="808080"/>
                </a:outerShdw>
              </a:effectLst>
            </a:endParaRPr>
          </a:p>
          <a:p>
            <a:pPr>
              <a:lnSpc>
                <a:spcPct val="100000"/>
              </a:lnSpc>
              <a:spcBef>
                <a:spcPts val="800"/>
              </a:spcBef>
              <a:buClr>
                <a:srgbClr val="FFFFFF"/>
              </a:buClr>
              <a:buFont typeface="Times New Roman" pitchFamily="18" charset="0"/>
              <a:buChar char="•"/>
              <a:defRPr/>
            </a:pPr>
            <a:endParaRPr lang="en-GB" sz="1800" b="1" smtClean="0">
              <a:solidFill>
                <a:srgbClr val="FFFFFF"/>
              </a:solidFill>
              <a:effectLst>
                <a:outerShdw blurRad="38100" dist="38100" dir="2700000" algn="tl">
                  <a:srgbClr val="808080"/>
                </a:outerShdw>
              </a:effectLst>
            </a:endParaRPr>
          </a:p>
          <a:p>
            <a:pPr>
              <a:lnSpc>
                <a:spcPct val="100000"/>
              </a:lnSpc>
              <a:spcBef>
                <a:spcPts val="800"/>
              </a:spcBef>
              <a:buClr>
                <a:srgbClr val="FFFFFF"/>
              </a:buClr>
              <a:buFont typeface="Times New Roman" pitchFamily="18" charset="0"/>
              <a:buChar char="•"/>
              <a:defRPr/>
            </a:pPr>
            <a:endParaRPr lang="en-GB" sz="1800" b="1" smtClean="0">
              <a:solidFill>
                <a:srgbClr val="FFFFFF"/>
              </a:solidFill>
              <a:effectLst>
                <a:outerShdw blurRad="38100" dist="38100" dir="2700000" algn="tl">
                  <a:srgbClr val="808080"/>
                </a:outerShdw>
              </a:effectLst>
            </a:endParaRPr>
          </a:p>
          <a:p>
            <a:pPr>
              <a:lnSpc>
                <a:spcPct val="100000"/>
              </a:lnSpc>
              <a:spcBef>
                <a:spcPts val="800"/>
              </a:spcBef>
              <a:buClr>
                <a:srgbClr val="FFFFFF"/>
              </a:buClr>
              <a:buFont typeface="Times New Roman" pitchFamily="18" charset="0"/>
              <a:buChar char="•"/>
              <a:defRPr/>
            </a:pPr>
            <a:endParaRPr lang="en-GB" sz="1800" b="1" smtClean="0">
              <a:solidFill>
                <a:srgbClr val="FFFFFF"/>
              </a:solidFill>
              <a:effectLst>
                <a:outerShdw blurRad="38100" dist="38100" dir="2700000" algn="tl">
                  <a:srgbClr val="808080"/>
                </a:outerShdw>
              </a:effectLst>
            </a:endParaRPr>
          </a:p>
          <a:p>
            <a:pPr>
              <a:lnSpc>
                <a:spcPct val="100000"/>
              </a:lnSpc>
              <a:spcBef>
                <a:spcPts val="800"/>
              </a:spcBef>
              <a:buClr>
                <a:srgbClr val="FFFFFF"/>
              </a:buClr>
              <a:buFont typeface="Times New Roman" pitchFamily="18" charset="0"/>
              <a:buChar char="•"/>
              <a:defRPr/>
            </a:pPr>
            <a:endParaRPr lang="en-GB" sz="1800" b="1" smtClean="0">
              <a:solidFill>
                <a:srgbClr val="FFFFFF"/>
              </a:solidFill>
              <a:effectLst>
                <a:outerShdw blurRad="38100" dist="38100" dir="2700000" algn="tl">
                  <a:srgbClr val="808080"/>
                </a:outerShdw>
              </a:effectLst>
            </a:endParaRPr>
          </a:p>
          <a:p>
            <a:pPr>
              <a:lnSpc>
                <a:spcPct val="100000"/>
              </a:lnSpc>
              <a:spcBef>
                <a:spcPts val="800"/>
              </a:spcBef>
              <a:buClr>
                <a:srgbClr val="FFFFFF"/>
              </a:buClr>
              <a:buFont typeface="Times New Roman" pitchFamily="18" charset="0"/>
              <a:buChar char="•"/>
              <a:defRPr/>
            </a:pPr>
            <a:r>
              <a:rPr lang="en-GB" sz="18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Таким образом, Солнце и планеты образовались из «пепла» давно вспыхнувших сверхновых звезд.</a:t>
            </a:r>
          </a:p>
        </p:txBody>
      </p:sp>
      <p:pic>
        <p:nvPicPr>
          <p:cNvPr id="922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2987675"/>
            <a:ext cx="2486025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23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325" y="4230688"/>
            <a:ext cx="3267075" cy="180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24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87788" y="2984500"/>
            <a:ext cx="2743200" cy="187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25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08413" y="5075238"/>
            <a:ext cx="4400550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686800" cy="1143000"/>
          </a:xfrm>
        </p:spPr>
        <p:txBody>
          <a:bodyPr/>
          <a:lstStyle/>
          <a:p>
            <a:pPr algn="l">
              <a:lnSpc>
                <a:spcPct val="100000"/>
              </a:lnSpc>
              <a:buClr>
                <a:srgbClr val="0066FF"/>
              </a:buClr>
              <a:buFont typeface="Arial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b="1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Внутреннее строение звезд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5763" y="1111250"/>
            <a:ext cx="8183562" cy="685800"/>
          </a:xfrm>
        </p:spPr>
        <p:txBody>
          <a:bodyPr/>
          <a:lstStyle/>
          <a:p>
            <a:pPr marL="0" indent="0">
              <a:lnSpc>
                <a:spcPct val="100000"/>
              </a:lnSpc>
              <a:buClr>
                <a:srgbClr val="00CCFF"/>
              </a:buClr>
              <a:buFont typeface="Arial" pitchFamily="34" charset="0"/>
              <a:buNone/>
              <a:tabLst>
                <a:tab pos="157163" algn="l"/>
                <a:tab pos="606425" algn="l"/>
                <a:tab pos="1055688" algn="l"/>
                <a:tab pos="1504950" algn="l"/>
                <a:tab pos="1954213" algn="l"/>
                <a:tab pos="2403475" algn="l"/>
                <a:tab pos="2852738" algn="l"/>
                <a:tab pos="3302000" algn="l"/>
                <a:tab pos="3751263" algn="l"/>
                <a:tab pos="4200525" algn="l"/>
                <a:tab pos="4649788" algn="l"/>
                <a:tab pos="5099050" algn="l"/>
                <a:tab pos="5548313" algn="l"/>
                <a:tab pos="5997575" algn="l"/>
                <a:tab pos="6446838" algn="l"/>
                <a:tab pos="6896100" algn="l"/>
                <a:tab pos="7345363" algn="l"/>
                <a:tab pos="7794625" algn="l"/>
                <a:tab pos="8243888" algn="l"/>
                <a:tab pos="8693150" algn="l"/>
              </a:tabLst>
              <a:defRPr/>
            </a:pPr>
            <a:r>
              <a:rPr lang="en-GB" b="1" smtClean="0">
                <a:solidFill>
                  <a:srgbClr val="00CC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Модели строения звезд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396875" y="1800225"/>
            <a:ext cx="6083300" cy="486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5pPr>
            <a:lvl6pPr defTabSz="449263" eaLnBrk="0" fontAlgn="base" hangingPunct="0">
              <a:lnSpc>
                <a:spcPct val="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6pPr>
            <a:lvl7pPr defTabSz="449263" eaLnBrk="0" fontAlgn="base" hangingPunct="0">
              <a:lnSpc>
                <a:spcPct val="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7pPr>
            <a:lvl8pPr defTabSz="449263" eaLnBrk="0" fontAlgn="base" hangingPunct="0">
              <a:lnSpc>
                <a:spcPct val="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8pPr>
            <a:lvl9pPr defTabSz="449263" eaLnBrk="0" fontAlgn="base" hangingPunct="0">
              <a:lnSpc>
                <a:spcPct val="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800"/>
              </a:spcBef>
              <a:buClr>
                <a:srgbClr val="FFFFFF"/>
              </a:buClr>
              <a:buFont typeface="Times New Roman" pitchFamily="18" charset="0"/>
              <a:buChar char="•"/>
              <a:defRPr/>
            </a:pPr>
            <a:r>
              <a:rPr lang="en-GB" sz="18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В 1926г. была опубликована книга Артура Эддингтона  «Внутреннее строение звезд», с которой, можно сказать, началось изучение внутреннего строения звезд.</a:t>
            </a:r>
          </a:p>
          <a:p>
            <a:pPr>
              <a:lnSpc>
                <a:spcPct val="100000"/>
              </a:lnSpc>
              <a:spcBef>
                <a:spcPts val="800"/>
              </a:spcBef>
              <a:buClr>
                <a:srgbClr val="FFFFFF"/>
              </a:buClr>
              <a:buFont typeface="Times New Roman" pitchFamily="18" charset="0"/>
              <a:buChar char="•"/>
              <a:defRPr/>
            </a:pPr>
            <a:r>
              <a:rPr lang="en-GB" sz="18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Эддингтон сделал предположение о равновесном состоянии звезд главной последовательности, т.е.,  о равенстве потока энергии, генерируемого в недрах звезды, и энергии, </a:t>
            </a:r>
            <a:br>
              <a:rPr lang="en-GB" sz="18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</a:br>
            <a:r>
              <a:rPr lang="en-GB" sz="18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излучаемой с ее поверхности.</a:t>
            </a:r>
          </a:p>
          <a:p>
            <a:pPr>
              <a:lnSpc>
                <a:spcPct val="100000"/>
              </a:lnSpc>
              <a:spcBef>
                <a:spcPts val="800"/>
              </a:spcBef>
              <a:buClr>
                <a:srgbClr val="FFFFFF"/>
              </a:buClr>
              <a:buFont typeface="Times New Roman" pitchFamily="18" charset="0"/>
              <a:buChar char="•"/>
              <a:defRPr/>
            </a:pPr>
            <a:r>
              <a:rPr lang="en-GB" sz="18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Эддингтон не представлял источника этой энергии, но совершенно правильно поместил этот источник в самую горячую часть звезды – ее центр и предположил, что большое время диффузии энергии (миллионы лет) будет выравнивать все изменения, кроме тех, что проявляются вблизи поверхности .</a:t>
            </a:r>
          </a:p>
        </p:txBody>
      </p:sp>
      <p:pic>
        <p:nvPicPr>
          <p:cNvPr id="10246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59563" y="1935163"/>
            <a:ext cx="2079625" cy="274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imes New Roman"/>
        <a:ea typeface=""/>
        <a:cs typeface="Tahoma"/>
      </a:majorFont>
      <a:minorFont>
        <a:latin typeface="Times New Roman"/>
        <a:ea typeface=""/>
        <a:cs typeface="Taho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2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cs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2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cs typeface="Tahoma" pitchFamily="34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2006</Words>
  <Application>Microsoft Office PowerPoint</Application>
  <PresentationFormat>Экран (4:3)</PresentationFormat>
  <Paragraphs>158</Paragraphs>
  <Slides>23</Slides>
  <Notes>23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23</vt:i4>
      </vt:variant>
    </vt:vector>
  </HeadingPairs>
  <TitlesOfParts>
    <vt:vector size="29" baseType="lpstr">
      <vt:lpstr>Times New Roman</vt:lpstr>
      <vt:lpstr>Tahoma</vt:lpstr>
      <vt:lpstr>Arial</vt:lpstr>
      <vt:lpstr>Symbol</vt:lpstr>
      <vt:lpstr>Astronomy Planet Symbols</vt:lpstr>
      <vt:lpstr>Тема Office</vt:lpstr>
      <vt:lpstr>Внутреннее строение  звезд</vt:lpstr>
      <vt:lpstr>Внутреннее строение звезд</vt:lpstr>
      <vt:lpstr>Внутреннее строение звезд</vt:lpstr>
      <vt:lpstr>Внутреннее строение звезд</vt:lpstr>
      <vt:lpstr>Внутреннее строение звезд</vt:lpstr>
      <vt:lpstr>Внутреннее строение звезд</vt:lpstr>
      <vt:lpstr>Внутреннее строение звезд</vt:lpstr>
      <vt:lpstr>Внутреннее строение звезд</vt:lpstr>
      <vt:lpstr>Внутреннее строение звезд</vt:lpstr>
      <vt:lpstr>Внутреннее строение звезд</vt:lpstr>
      <vt:lpstr>Внутреннее строение звезд</vt:lpstr>
      <vt:lpstr>Внутреннее строение звезд</vt:lpstr>
      <vt:lpstr>Внутреннее строение звезд</vt:lpstr>
      <vt:lpstr>Внутреннее строение звезд</vt:lpstr>
      <vt:lpstr>Внутреннее строение звезд</vt:lpstr>
      <vt:lpstr>Внутреннее строение звезд</vt:lpstr>
      <vt:lpstr>Внутреннее строение звезд</vt:lpstr>
      <vt:lpstr>Внутреннее строение звезд</vt:lpstr>
      <vt:lpstr>Внутреннее строение звезд</vt:lpstr>
      <vt:lpstr>Внутреннее строение звезд</vt:lpstr>
      <vt:lpstr>Внутреннее строение звезд</vt:lpstr>
      <vt:lpstr>Внутреннее строение звезд</vt:lpstr>
      <vt:lpstr>Внутреннее строение звезд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Астрономия</dc:title>
  <dc:creator>User</dc:creator>
  <cp:lastModifiedBy>Павел А.Сафронов</cp:lastModifiedBy>
  <cp:revision>3</cp:revision>
  <dcterms:modified xsi:type="dcterms:W3CDTF">2018-02-20T06:04:15Z</dcterms:modified>
</cp:coreProperties>
</file>