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7"/>
  </p:notesMasterIdLst>
  <p:sldIdLst>
    <p:sldId id="285" r:id="rId2"/>
    <p:sldId id="392" r:id="rId3"/>
    <p:sldId id="399" r:id="rId4"/>
    <p:sldId id="400" r:id="rId5"/>
    <p:sldId id="397" r:id="rId6"/>
    <p:sldId id="393" r:id="rId7"/>
    <p:sldId id="371" r:id="rId8"/>
    <p:sldId id="398" r:id="rId9"/>
    <p:sldId id="396" r:id="rId10"/>
    <p:sldId id="355" r:id="rId11"/>
    <p:sldId id="356" r:id="rId12"/>
    <p:sldId id="384" r:id="rId13"/>
    <p:sldId id="385" r:id="rId14"/>
    <p:sldId id="386" r:id="rId15"/>
    <p:sldId id="401" r:id="rId16"/>
    <p:sldId id="387" r:id="rId17"/>
    <p:sldId id="291" r:id="rId18"/>
    <p:sldId id="388" r:id="rId19"/>
    <p:sldId id="389" r:id="rId20"/>
    <p:sldId id="292" r:id="rId21"/>
    <p:sldId id="394" r:id="rId22"/>
    <p:sldId id="261" r:id="rId23"/>
    <p:sldId id="263" r:id="rId24"/>
    <p:sldId id="293" r:id="rId25"/>
    <p:sldId id="265" r:id="rId26"/>
    <p:sldId id="266" r:id="rId27"/>
    <p:sldId id="267" r:id="rId28"/>
    <p:sldId id="268" r:id="rId29"/>
    <p:sldId id="269" r:id="rId30"/>
    <p:sldId id="270" r:id="rId31"/>
    <p:sldId id="332" r:id="rId32"/>
    <p:sldId id="364" r:id="rId33"/>
    <p:sldId id="300" r:id="rId34"/>
    <p:sldId id="271" r:id="rId35"/>
    <p:sldId id="273" r:id="rId36"/>
    <p:sldId id="274" r:id="rId37"/>
    <p:sldId id="276" r:id="rId38"/>
    <p:sldId id="277" r:id="rId39"/>
    <p:sldId id="278" r:id="rId40"/>
    <p:sldId id="333" r:id="rId41"/>
    <p:sldId id="330" r:id="rId42"/>
    <p:sldId id="334" r:id="rId43"/>
    <p:sldId id="368" r:id="rId44"/>
    <p:sldId id="290" r:id="rId45"/>
    <p:sldId id="279" r:id="rId46"/>
    <p:sldId id="281" r:id="rId47"/>
    <p:sldId id="282" r:id="rId48"/>
    <p:sldId id="283" r:id="rId49"/>
    <p:sldId id="284" r:id="rId50"/>
    <p:sldId id="331" r:id="rId51"/>
    <p:sldId id="366" r:id="rId52"/>
    <p:sldId id="367" r:id="rId53"/>
    <p:sldId id="358" r:id="rId54"/>
    <p:sldId id="369" r:id="rId55"/>
    <p:sldId id="370" r:id="rId56"/>
    <p:sldId id="372" r:id="rId57"/>
    <p:sldId id="373" r:id="rId58"/>
    <p:sldId id="375" r:id="rId59"/>
    <p:sldId id="377" r:id="rId60"/>
    <p:sldId id="379" r:id="rId61"/>
    <p:sldId id="381" r:id="rId62"/>
    <p:sldId id="382" r:id="rId63"/>
    <p:sldId id="383" r:id="rId64"/>
    <p:sldId id="360" r:id="rId65"/>
    <p:sldId id="359" r:id="rId66"/>
    <p:sldId id="295" r:id="rId67"/>
    <p:sldId id="296" r:id="rId68"/>
    <p:sldId id="297" r:id="rId69"/>
    <p:sldId id="298" r:id="rId70"/>
    <p:sldId id="299" r:id="rId71"/>
    <p:sldId id="362" r:id="rId72"/>
    <p:sldId id="301" r:id="rId73"/>
    <p:sldId id="302" r:id="rId74"/>
    <p:sldId id="303" r:id="rId75"/>
    <p:sldId id="304" r:id="rId76"/>
    <p:sldId id="305" r:id="rId77"/>
    <p:sldId id="306" r:id="rId78"/>
    <p:sldId id="307" r:id="rId79"/>
    <p:sldId id="351" r:id="rId80"/>
    <p:sldId id="350" r:id="rId81"/>
    <p:sldId id="349" r:id="rId82"/>
    <p:sldId id="363" r:id="rId83"/>
    <p:sldId id="341" r:id="rId84"/>
    <p:sldId id="342" r:id="rId85"/>
    <p:sldId id="344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CE440"/>
    <a:srgbClr val="009900"/>
    <a:srgbClr val="66CCFF"/>
    <a:srgbClr val="FF0000"/>
    <a:srgbClr val="FFFF00"/>
    <a:srgbClr val="000000"/>
    <a:srgbClr val="FB6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5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179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7935DB2-86E8-4142-834D-B13FAAF51B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4760BC-5F01-4E43-81B4-C419D0EF88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2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1B7E2-92C9-44EB-BFBA-6239552FA2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3B0AC-9499-4C68-92C3-E22F5BBFFF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61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9B7C8-4AF3-42B2-81BF-5F80553FD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80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A89-F4E5-4F56-956B-189DAFE929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59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B384-5E27-4545-B3D7-AF00A4AE33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03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8098D-9EF2-4739-8EC1-0CD0A229AC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4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5C18C-8C60-4801-A780-91DF782BA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69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791D1-3978-4AA4-9620-F75AA2C8AB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92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10BD2-D3DB-4527-B70A-8600A256E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1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A3F5B-A23E-472B-9BD6-8F19B12F8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11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127E4-CD37-4901-BE5E-B8CDCDB4A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96FEA-8348-4938-B7E8-7B315A13C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6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0D501-804A-4062-B96F-36035F445B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05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DFCFC82-47F3-404D-B93D-94718E6F91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work/index_l.html" TargetMode="Externa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gif"/><Relationship Id="rId7" Type="http://schemas.openxmlformats.org/officeDocument/2006/relationships/hyperlink" Target="http://www.izosoft.ru/cgi-bin/cat.cgi?img=i76_013.jpg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izosoft.ru/cgi-bin/cat.cgi?img=i76_020.jpg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gif"/><Relationship Id="rId9" Type="http://schemas.openxmlformats.org/officeDocument/2006/relationships/hyperlink" Target="http://www.izosoft.ru/cgi-bin/cat.cgi?img=i76_00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narod.ru/guestbook/?owner=12773677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feyaworld.narod.ru/Poezija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10" Type="http://schemas.openxmlformats.org/officeDocument/2006/relationships/image" Target="../media/image47.png"/><Relationship Id="rId4" Type="http://schemas.openxmlformats.org/officeDocument/2006/relationships/image" Target="../media/image2.gif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10" Type="http://schemas.openxmlformats.org/officeDocument/2006/relationships/image" Target="../media/image45.jpeg"/><Relationship Id="rId4" Type="http://schemas.openxmlformats.org/officeDocument/2006/relationships/image" Target="../media/image2.gif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10" Type="http://schemas.openxmlformats.org/officeDocument/2006/relationships/image" Target="../media/image47.png"/><Relationship Id="rId4" Type="http://schemas.openxmlformats.org/officeDocument/2006/relationships/image" Target="../media/image2.gif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10" Type="http://schemas.openxmlformats.org/officeDocument/2006/relationships/image" Target="../media/image45.jpeg"/><Relationship Id="rId4" Type="http://schemas.openxmlformats.org/officeDocument/2006/relationships/image" Target="../media/image2.gif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43.gif"/><Relationship Id="rId10" Type="http://schemas.openxmlformats.org/officeDocument/2006/relationships/image" Target="../media/image45.jpeg"/><Relationship Id="rId4" Type="http://schemas.openxmlformats.org/officeDocument/2006/relationships/image" Target="../media/image2.gif"/><Relationship Id="rId9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6.jpeg"/><Relationship Id="rId4" Type="http://schemas.openxmlformats.org/officeDocument/2006/relationships/image" Target="../media/image5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37.gif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53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3.pn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2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7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slide" Target="slide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slide" Target="slide3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accent2"/>
                </a:solidFill>
              </a:rPr>
              <a:t>Презентация на тему:</a:t>
            </a:r>
            <a:br>
              <a:rPr lang="ru-RU" sz="3200" smtClean="0">
                <a:solidFill>
                  <a:schemeClr val="accent2"/>
                </a:solidFill>
              </a:rPr>
            </a:br>
            <a:r>
              <a:rPr lang="ru-RU" sz="3200" smtClean="0">
                <a:solidFill>
                  <a:schemeClr val="hlink"/>
                </a:solidFill>
              </a:rPr>
              <a:t>«Умный шарик»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708275"/>
            <a:ext cx="8064500" cy="2857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FB6DD2"/>
                </a:solidFill>
              </a:rPr>
              <a:t>Работу выполнили: 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FF00"/>
                </a:solidFill>
              </a:rPr>
              <a:t>Чайка </a:t>
            </a:r>
            <a:r>
              <a:rPr lang="ru-RU" sz="2400" u="sng" smtClean="0">
                <a:solidFill>
                  <a:srgbClr val="FFFF00"/>
                </a:solidFill>
              </a:rPr>
              <a:t>Татьяна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00FF00"/>
                </a:solidFill>
              </a:rPr>
              <a:t>и Коровина </a:t>
            </a:r>
            <a:r>
              <a:rPr lang="ru-RU" sz="2400" u="sng" smtClean="0">
                <a:solidFill>
                  <a:srgbClr val="00FF00"/>
                </a:solidFill>
              </a:rPr>
              <a:t>Александра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B6DD2"/>
                </a:solidFill>
              </a:rPr>
              <a:t>Работу проверила:</a:t>
            </a:r>
            <a:r>
              <a:rPr lang="ru-RU" sz="2400" smtClean="0"/>
              <a:t> 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ECE440"/>
                </a:solidFill>
              </a:rPr>
              <a:t>Филимонова </a:t>
            </a:r>
            <a:r>
              <a:rPr lang="ru-RU" sz="2400" u="sng" smtClean="0">
                <a:solidFill>
                  <a:srgbClr val="ECE440"/>
                </a:solidFill>
              </a:rPr>
              <a:t>Татьяна Александровна</a:t>
            </a:r>
          </a:p>
        </p:txBody>
      </p:sp>
      <p:pic>
        <p:nvPicPr>
          <p:cNvPr id="3076" name="Picture 5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1525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Изображение 0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7287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7986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475" y="1773238"/>
            <a:ext cx="11525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724400"/>
            <a:ext cx="11525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Ir-66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1969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4572000"/>
            <a:ext cx="27146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4370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smtClean="0">
                <a:solidFill>
                  <a:srgbClr val="D60093"/>
                </a:solidFill>
              </a:rPr>
              <a:t>Глядя на мир, нельзя не</a:t>
            </a:r>
            <a:r>
              <a:rPr lang="ru-RU" sz="3600" smtClean="0">
                <a:solidFill>
                  <a:srgbClr val="99FF33"/>
                </a:solidFill>
              </a:rPr>
              <a:t> </a:t>
            </a:r>
            <a:r>
              <a:rPr lang="ru-RU" sz="3600" smtClean="0">
                <a:solidFill>
                  <a:srgbClr val="D60093"/>
                </a:solidFill>
              </a:rPr>
              <a:t>удивляться…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                                                        </a:t>
            </a:r>
            <a:r>
              <a:rPr lang="ru-RU" sz="2400" smtClean="0">
                <a:solidFill>
                  <a:srgbClr val="660066"/>
                </a:solidFill>
              </a:rPr>
              <a:t> Козьма Прутков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400" smtClean="0">
              <a:solidFill>
                <a:srgbClr val="660066"/>
              </a:solidFill>
            </a:endParaRPr>
          </a:p>
        </p:txBody>
      </p:sp>
      <p:pic>
        <p:nvPicPr>
          <p:cNvPr id="149508" name="Picture 4" descr="2418144583dc8eaa87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51936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149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chemeClr val="hlink"/>
                </a:solidFill>
              </a:rPr>
              <a:t>«Скажи мне, 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chemeClr val="hlink"/>
                </a:solidFill>
              </a:rPr>
              <a:t>             и я забуду, 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chemeClr val="hlink"/>
                </a:solidFill>
              </a:rPr>
              <a:t>    покажи мне, и я, 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chemeClr val="hlink"/>
                </a:solidFill>
              </a:rPr>
              <a:t> может быть, запомню,                                              	вовлеки меня, 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solidFill>
                  <a:schemeClr val="hlink"/>
                </a:solidFill>
              </a:rPr>
              <a:t>	   и я пойму»</a:t>
            </a:r>
            <a:endParaRPr lang="ru-RU" b="1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b="1" smtClean="0"/>
              <a:t>            Конфуций (450г. до н.э.)</a:t>
            </a:r>
            <a:endParaRPr lang="ru-RU" smtClean="0"/>
          </a:p>
        </p:txBody>
      </p:sp>
      <p:pic>
        <p:nvPicPr>
          <p:cNvPr id="13316" name="Picture 4" descr=";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88201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Изображение 0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5661025"/>
            <a:ext cx="10080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863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nounok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5149850"/>
            <a:ext cx="2276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</a:rPr>
              <a:t>Биллиардный шарик</a:t>
            </a:r>
            <a:r>
              <a:rPr lang="ru-RU" b="1" smtClean="0"/>
              <a:t> </a:t>
            </a:r>
            <a:r>
              <a:rPr lang="ru-RU" b="1" smtClean="0">
                <a:solidFill>
                  <a:schemeClr val="accent2"/>
                </a:solidFill>
              </a:rPr>
              <a:t>решает одну любопытную старинную задачу</a:t>
            </a:r>
            <a:r>
              <a:rPr lang="ru-RU" b="1" smtClean="0"/>
              <a:t>.</a:t>
            </a:r>
          </a:p>
          <a:p>
            <a:pPr eaLnBrk="1" hangingPunct="1">
              <a:buFontTx/>
              <a:buNone/>
              <a:defRPr/>
            </a:pPr>
            <a:endParaRPr lang="ru-RU" b="1" smtClean="0"/>
          </a:p>
          <a:p>
            <a:pPr eaLnBrk="1" hangingPunct="1">
              <a:buFontTx/>
              <a:buNone/>
              <a:defRPr/>
            </a:pPr>
            <a:endParaRPr lang="ru-RU" b="1" i="1" u="sng" smtClean="0"/>
          </a:p>
          <a:p>
            <a:pPr eaLnBrk="1" hangingPunct="1">
              <a:buFontTx/>
              <a:buNone/>
              <a:defRPr/>
            </a:pPr>
            <a:r>
              <a:rPr lang="ru-RU" b="1" i="1" u="sng" smtClean="0">
                <a:solidFill>
                  <a:srgbClr val="FF0000"/>
                </a:solidFill>
              </a:rPr>
              <a:t>Разве это возможно? </a:t>
            </a:r>
          </a:p>
          <a:p>
            <a:pPr eaLnBrk="1" hangingPunct="1">
              <a:buFontTx/>
              <a:buNone/>
              <a:defRPr/>
            </a:pPr>
            <a:r>
              <a:rPr lang="ru-RU" b="1" i="1" u="sng" smtClean="0">
                <a:solidFill>
                  <a:srgbClr val="FFFF00"/>
                </a:solidFill>
              </a:rPr>
              <a:t>Шарик же не  может  мыслить.</a:t>
            </a: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14339" name="Picture 3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1846262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17986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620713"/>
            <a:ext cx="11525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chemeClr val="hlink"/>
                </a:solidFill>
              </a:rPr>
              <a:t>Верно, но в тех случаях, когда необходимо выполнить некоторый расчет,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chemeClr val="hlink"/>
                </a:solidFill>
              </a:rPr>
              <a:t>причем известно, какие операции над данными числами, и в каком порядке необходимо для этого произвести, такой расчет можно поручить машине, которая его  выполнит безошибочно и быстро.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Для этого придумано много механизмов, начиная от простого арифмометра и до сложнейших электрических машин</a:t>
            </a:r>
            <a:r>
              <a:rPr lang="ru-RU" sz="2400" b="1" smtClean="0"/>
              <a:t>.</a:t>
            </a:r>
          </a:p>
        </p:txBody>
      </p:sp>
      <p:pic>
        <p:nvPicPr>
          <p:cNvPr id="15363" name="Picture 3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798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1525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FF0000"/>
                </a:solidFill>
              </a:rPr>
              <a:t>На олимпиадах</a:t>
            </a:r>
            <a:r>
              <a:rPr lang="ru-RU" b="1" smtClean="0"/>
              <a:t> часто предлагают такую задачу:</a:t>
            </a:r>
            <a:endParaRPr lang="ru-RU" b="1" i="1" smtClean="0"/>
          </a:p>
          <a:p>
            <a:pPr eaLnBrk="1" hangingPunct="1">
              <a:defRPr/>
            </a:pPr>
            <a:r>
              <a:rPr lang="ru-RU" b="1" i="1" smtClean="0">
                <a:solidFill>
                  <a:schemeClr val="hlink"/>
                </a:solidFill>
              </a:rPr>
              <a:t>Как отлить какую-либо часть воды из наполненного сосуда данной емкости при помощи двух других пустых сосудов тоже известной емкости.</a:t>
            </a:r>
          </a:p>
        </p:txBody>
      </p:sp>
      <p:pic>
        <p:nvPicPr>
          <p:cNvPr id="16387" name="Picture 3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7986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50" y="2714625"/>
            <a:ext cx="2428875" cy="2762250"/>
          </a:xfrm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150" y="2867025"/>
            <a:ext cx="24288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29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b="1" smtClean="0">
                <a:solidFill>
                  <a:srgbClr val="FB6DD2"/>
                </a:solidFill>
              </a:rPr>
              <a:t>Вот одна из многих задач подобного рода:</a:t>
            </a:r>
            <a:r>
              <a:rPr lang="ru-RU" smtClean="0">
                <a:solidFill>
                  <a:srgbClr val="FB6DD2"/>
                </a:solidFill>
              </a:rPr>
              <a:t> </a:t>
            </a:r>
            <a:r>
              <a:rPr lang="ru-RU" sz="2800" smtClean="0">
                <a:solidFill>
                  <a:srgbClr val="FB6DD2"/>
                </a:solidFill>
              </a:rPr>
              <a:t/>
            </a:r>
            <a:br>
              <a:rPr lang="ru-RU" sz="2800" smtClean="0">
                <a:solidFill>
                  <a:srgbClr val="FB6DD2"/>
                </a:solidFill>
              </a:rPr>
            </a:br>
            <a:r>
              <a:rPr lang="ru-RU" sz="2800" smtClean="0"/>
              <a:t>              </a:t>
            </a:r>
            <a:r>
              <a:rPr lang="ru-RU" sz="2800" smtClean="0">
                <a:solidFill>
                  <a:srgbClr val="FF0000"/>
                </a:solidFill>
              </a:rPr>
              <a:t>Задача №1</a:t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solidFill>
                  <a:schemeClr val="hlink"/>
                </a:solidFill>
              </a:rPr>
              <a:t>В одной деревне жили были двое детей. Добрая крестьянка подарила им большой кувшин, в котором было 8литров свежего парного молока. Дети решили разделить молоко, чтобы каждый получил по 4литра. Но как им это сделать, если у них были только </a:t>
            </a:r>
            <a:r>
              <a:rPr lang="ru-RU" sz="2400" u="sng" smtClean="0">
                <a:solidFill>
                  <a:schemeClr val="hlink"/>
                </a:solidFill>
              </a:rPr>
              <a:t>3-х и 5-и литровые ёмкости</a:t>
            </a:r>
            <a:r>
              <a:rPr lang="ru-RU" sz="2400" smtClean="0">
                <a:solidFill>
                  <a:schemeClr val="hlink"/>
                </a:solidFill>
              </a:rPr>
              <a:t>, а также полный </a:t>
            </a:r>
            <a:r>
              <a:rPr lang="ru-RU" sz="2400" u="sng" smtClean="0">
                <a:solidFill>
                  <a:schemeClr val="hlink"/>
                </a:solidFill>
              </a:rPr>
              <a:t>восьмилитровый кувшин  с молоком…</a:t>
            </a:r>
            <a:r>
              <a:rPr lang="ru-RU" sz="2400" u="sng" smtClean="0"/>
              <a:t>  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292600"/>
            <a:ext cx="604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57788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chemeClr val="accent2"/>
                </a:solidFill>
              </a:rPr>
              <a:t>И биллиардный шарик решает эту любопытную старинную задачу.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36718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   </a:t>
            </a:r>
            <a:r>
              <a:rPr lang="ru-RU" sz="2000" b="1" i="1" smtClean="0">
                <a:solidFill>
                  <a:srgbClr val="FFFF00"/>
                </a:solidFill>
              </a:rPr>
              <a:t>Для решений этой задачи, разумеется  не надо экспериментировать  с настоящими кувшинами.</a:t>
            </a:r>
          </a:p>
          <a:p>
            <a:pPr eaLnBrk="1" hangingPunct="1">
              <a:buFontTx/>
              <a:buNone/>
              <a:defRPr/>
            </a:pPr>
            <a:endParaRPr lang="ru-RU" sz="2000" b="1" i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b="1" i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smtClean="0"/>
          </a:p>
          <a:p>
            <a:pPr eaLnBrk="1" hangingPunct="1">
              <a:buFontTx/>
              <a:buNone/>
              <a:defRPr/>
            </a:pPr>
            <a:endParaRPr lang="ru-RU" sz="2000" smtClean="0"/>
          </a:p>
          <a:p>
            <a:pPr eaLnBrk="1" hangingPunct="1">
              <a:buFontTx/>
              <a:buNone/>
              <a:defRPr/>
            </a:pPr>
            <a:endParaRPr lang="ru-RU" sz="2000" smtClean="0"/>
          </a:p>
          <a:p>
            <a:pPr eaLnBrk="1" hangingPunct="1">
              <a:buFontTx/>
              <a:buNone/>
              <a:defRPr/>
            </a:pPr>
            <a:r>
              <a:rPr lang="ru-RU" sz="3600" smtClean="0"/>
              <a:t>   </a:t>
            </a:r>
            <a:r>
              <a:rPr lang="ru-RU" sz="2000" smtClean="0">
                <a:solidFill>
                  <a:srgbClr val="FFFF00"/>
                </a:solidFill>
              </a:rPr>
              <a:t>Также все необходимые переливания можно проделать на бумаге.</a:t>
            </a:r>
          </a:p>
        </p:txBody>
      </p:sp>
      <p:pic>
        <p:nvPicPr>
          <p:cNvPr id="19460" name="Picture 4" descr="0cabcabaaf6df4bbf1c4eb088501a2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11638" y="1628775"/>
            <a:ext cx="7937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933825"/>
            <a:ext cx="11763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644900"/>
            <a:ext cx="11763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11763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Изображение 0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8080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i76_02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i76_01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i76_00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FFFF00"/>
                </a:solidFill>
              </a:rPr>
              <a:t>-</a:t>
            </a:r>
            <a:r>
              <a:rPr lang="ru-RU" sz="2400" b="1" u="sng" smtClean="0">
                <a:solidFill>
                  <a:srgbClr val="FFFF00"/>
                </a:solidFill>
              </a:rPr>
              <a:t>исследовательская часть:</a:t>
            </a:r>
            <a:endParaRPr lang="ru-RU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00"/>
                </a:solidFill>
              </a:rPr>
              <a:t>Любопытно  выяснить следующее: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00FF00"/>
                </a:solidFill>
              </a:rPr>
              <a:t>1. Нельзя ли установить какой-либо определенный порядок переливаний, которого можно было бы придерживаться во всех случаях независимо от емкости данных сосудов?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ECE440"/>
                </a:solidFill>
              </a:rPr>
              <a:t>2. Можно ли при помощи двух пустых сосудов отлить из третьего сосуда любое возможное количество воды</a:t>
            </a:r>
            <a:r>
              <a:rPr lang="ru-RU" sz="2000" b="1" smtClean="0"/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3. Всегда ли задача подобного рода имеет решение?</a:t>
            </a:r>
          </a:p>
        </p:txBody>
      </p:sp>
      <p:pic>
        <p:nvPicPr>
          <p:cNvPr id="20483" name="Picture 4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7986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11525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smtClean="0">
                <a:solidFill>
                  <a:schemeClr val="accent2"/>
                </a:solidFill>
              </a:rPr>
              <a:t>На все эти вопросы ответит</a:t>
            </a:r>
            <a:r>
              <a:rPr lang="ru-RU" sz="2800" b="1" i="1" smtClean="0"/>
              <a:t> </a:t>
            </a:r>
            <a:r>
              <a:rPr lang="ru-RU" sz="2800" b="1" i="1" smtClean="0">
                <a:solidFill>
                  <a:schemeClr val="hlink"/>
                </a:solidFill>
              </a:rPr>
              <a:t>«умный»</a:t>
            </a:r>
            <a:r>
              <a:rPr lang="ru-RU" sz="2800" b="1" i="1" smtClean="0"/>
              <a:t> </a:t>
            </a:r>
            <a:r>
              <a:rPr lang="ru-RU" sz="2800" b="1" i="1" smtClean="0">
                <a:solidFill>
                  <a:schemeClr val="hlink"/>
                </a:solidFill>
              </a:rPr>
              <a:t>шарик</a:t>
            </a:r>
            <a:r>
              <a:rPr lang="ru-RU" sz="280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 rot="10800000" flipV="1">
            <a:off x="1177925" y="3357563"/>
            <a:ext cx="28178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Построим «биллиардный стол» </a:t>
            </a:r>
          </a:p>
          <a:p>
            <a:pPr eaLnBrk="1" hangingPunct="1"/>
            <a:r>
              <a:rPr lang="ru-RU" altLang="ru-RU" sz="2000" b="1"/>
              <a:t>для «умного» шарика</a:t>
            </a:r>
            <a:r>
              <a:rPr lang="ru-RU" altLang="ru-RU"/>
              <a:t> </a:t>
            </a:r>
          </a:p>
        </p:txBody>
      </p:sp>
      <p:pic>
        <p:nvPicPr>
          <p:cNvPr id="21508" name="Picture 5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1763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693" name="Group 85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5" name="Picture 88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6" name="Picture 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798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1509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Всё это возникло не мигом: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167062"/>
          </a:xfrm>
        </p:spPr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  <a:defRPr/>
            </a:pPr>
            <a:r>
              <a:rPr lang="ru-RU" sz="4400" smtClean="0">
                <a:solidFill>
                  <a:srgbClr val="F54C09"/>
                </a:solidFill>
              </a:rPr>
              <a:t>Немало трудов вложено!</a:t>
            </a:r>
          </a:p>
        </p:txBody>
      </p:sp>
      <p:pic>
        <p:nvPicPr>
          <p:cNvPr id="4100" name="Picture 4" descr="Изображение 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6192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12239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19_antn0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54"/>
          <a:stretch>
            <a:fillRect/>
          </a:stretch>
        </p:blipFill>
        <p:spPr bwMode="auto">
          <a:xfrm>
            <a:off x="179388" y="3573463"/>
            <a:ext cx="22288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7141486ur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8675688" cy="30972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smtClean="0">
                <a:solidFill>
                  <a:srgbClr val="ECE440"/>
                </a:solidFill>
              </a:rPr>
              <a:t>Расчертите листочек бумаги 3х5 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smtClean="0">
                <a:solidFill>
                  <a:srgbClr val="ECE440"/>
                </a:solidFill>
              </a:rPr>
              <a:t>По горизонтали 3 клетки (это будет 3-х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smtClean="0">
                <a:solidFill>
                  <a:srgbClr val="ECE440"/>
                </a:solidFill>
              </a:rPr>
              <a:t>литровый кувшин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600" b="1" smtClean="0">
              <a:solidFill>
                <a:srgbClr val="ECE44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smtClean="0">
                <a:solidFill>
                  <a:srgbClr val="ECE440"/>
                </a:solidFill>
              </a:rPr>
              <a:t>По вертикали- 5 клеток (это будет 5-и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smtClean="0">
                <a:solidFill>
                  <a:srgbClr val="ECE440"/>
                </a:solidFill>
              </a:rPr>
              <a:t>литровый кувшин)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smtClean="0">
                <a:solidFill>
                  <a:srgbClr val="ECE440"/>
                </a:solidFill>
              </a:rPr>
              <a:t>Пустим шарик по горизонтали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600" b="1" smtClean="0">
              <a:solidFill>
                <a:srgbClr val="ECE44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u="sng" smtClean="0">
                <a:solidFill>
                  <a:srgbClr val="FF0000"/>
                </a:solidFill>
              </a:rPr>
              <a:t>Первая точка удара (3;0)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u="sng" smtClean="0"/>
              <a:t>Значит,  первое переливание должно дать такое распределение молока</a:t>
            </a:r>
            <a:r>
              <a:rPr lang="ru-RU" sz="2000" smtClean="0"/>
              <a:t> </a:t>
            </a:r>
          </a:p>
        </p:txBody>
      </p:sp>
      <p:graphicFrame>
        <p:nvGraphicFramePr>
          <p:cNvPr id="59541" name="Group 149"/>
          <p:cNvGraphicFramePr>
            <a:graphicFrameLocks noGrp="1"/>
          </p:cNvGraphicFramePr>
          <p:nvPr>
            <p:ph sz="quarter" idx="2"/>
          </p:nvPr>
        </p:nvGraphicFramePr>
        <p:xfrm>
          <a:off x="4427538" y="3860800"/>
          <a:ext cx="1614487" cy="1765300"/>
        </p:xfrm>
        <a:graphic>
          <a:graphicData uri="http://schemas.openxmlformats.org/drawingml/2006/table">
            <a:tbl>
              <a:tblPr/>
              <a:tblGrid>
                <a:gridCol w="96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3-х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5-и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2" name="Picture 35" descr=" Загляните в Гостевую залу 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3319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5923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537" name="Group 145"/>
          <p:cNvGraphicFramePr>
            <a:graphicFrameLocks noGrp="1"/>
          </p:cNvGraphicFramePr>
          <p:nvPr>
            <p:ph sz="quarter" idx="3"/>
          </p:nvPr>
        </p:nvGraphicFramePr>
        <p:xfrm>
          <a:off x="755650" y="4076700"/>
          <a:ext cx="2592388" cy="25908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70" name="Line 146"/>
          <p:cNvSpPr>
            <a:spLocks noChangeShapeType="1"/>
          </p:cNvSpPr>
          <p:nvPr/>
        </p:nvSpPr>
        <p:spPr bwMode="auto">
          <a:xfrm>
            <a:off x="755650" y="6669088"/>
            <a:ext cx="25209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71" name="Picture 147" descr="Изображение 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u="sng" smtClean="0">
                <a:solidFill>
                  <a:srgbClr val="FF0000"/>
                </a:solidFill>
              </a:rPr>
              <a:t>Шарик движется по алгоритму: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1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rgbClr val="00FF00"/>
                </a:solidFill>
              </a:rPr>
              <a:t>По горизонтали  слева направо до конца стола</a:t>
            </a:r>
            <a:r>
              <a:rPr lang="ru-RU" sz="1800" b="1" smtClean="0"/>
              <a:t>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2.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rgbClr val="FFFF00"/>
                </a:solidFill>
              </a:rPr>
              <a:t>Записываем в таблицу координаты 1 точки удара</a:t>
            </a:r>
            <a:r>
              <a:rPr lang="ru-RU" sz="1800" b="1" smtClean="0"/>
              <a:t>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3.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rgbClr val="00FF00"/>
                </a:solidFill>
              </a:rPr>
              <a:t>Далее делим каждую клеточку по диагонали до тех пор </a:t>
            </a:r>
            <a:r>
              <a:rPr lang="en-US" sz="1800" b="1" smtClean="0">
                <a:solidFill>
                  <a:srgbClr val="00FF00"/>
                </a:solidFill>
              </a:rPr>
              <a:t>,</a:t>
            </a:r>
            <a:r>
              <a:rPr lang="ru-RU" sz="1800" b="1" smtClean="0">
                <a:solidFill>
                  <a:srgbClr val="00FF00"/>
                </a:solidFill>
              </a:rPr>
              <a:t> пока шарик не удариться о борт  биллиардного стола</a:t>
            </a:r>
            <a:r>
              <a:rPr lang="ru-RU" sz="1800" b="1" smtClean="0"/>
              <a:t>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4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rgbClr val="FFFF00"/>
                </a:solidFill>
              </a:rPr>
              <a:t>Записываем в таблицу координаты 2 точки удара.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5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chemeClr val="accent2"/>
                </a:solidFill>
              </a:rPr>
              <a:t>Шарик движется сверху вниз по вертикали пока не ударится о борт стола.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6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rgbClr val="FFFF00"/>
                </a:solidFill>
              </a:rPr>
              <a:t>Записываем в таблицу координаты 3 точки удара.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7.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rgbClr val="00FF00"/>
                </a:solidFill>
              </a:rPr>
              <a:t>Далее делим каждую клеточку по диагонали до тех пор </a:t>
            </a:r>
            <a:r>
              <a:rPr lang="en-US" sz="1800" b="1" smtClean="0">
                <a:solidFill>
                  <a:srgbClr val="00FF00"/>
                </a:solidFill>
              </a:rPr>
              <a:t>,</a:t>
            </a:r>
            <a:r>
              <a:rPr lang="ru-RU" sz="1800" b="1" smtClean="0">
                <a:solidFill>
                  <a:srgbClr val="00FF00"/>
                </a:solidFill>
              </a:rPr>
              <a:t> пока шарик не удариться о борт  биллиардного стола.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8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rgbClr val="FFFF00"/>
                </a:solidFill>
              </a:rPr>
              <a:t>Записываем в таблицу координаты 4 точки удара</a:t>
            </a:r>
            <a:r>
              <a:rPr lang="ru-RU" sz="1800" b="1" smtClean="0"/>
              <a:t>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9.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rgbClr val="00FF00"/>
                </a:solidFill>
              </a:rPr>
              <a:t>Снова  шарик движется по горизонтали</a:t>
            </a:r>
            <a:r>
              <a:rPr lang="en-US" sz="1800" b="1" smtClean="0">
                <a:solidFill>
                  <a:srgbClr val="00FF00"/>
                </a:solidFill>
              </a:rPr>
              <a:t>,</a:t>
            </a:r>
            <a:r>
              <a:rPr lang="ru-RU" sz="1800" b="1" smtClean="0">
                <a:solidFill>
                  <a:srgbClr val="00FF00"/>
                </a:solidFill>
              </a:rPr>
              <a:t> ударяется о борт стола</a:t>
            </a:r>
            <a:r>
              <a:rPr lang="ru-RU" sz="1800" b="1" smtClean="0"/>
              <a:t>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10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rgbClr val="FFFF00"/>
                </a:solidFill>
              </a:rPr>
              <a:t>Записываем в таблицу координаты 5 точки</a:t>
            </a:r>
            <a:r>
              <a:rPr lang="ru-RU" sz="1800" b="1" smtClean="0"/>
              <a:t> .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FF0000"/>
                </a:solidFill>
              </a:rPr>
              <a:t>11</a:t>
            </a:r>
            <a:r>
              <a:rPr lang="ru-RU" sz="1800" b="1" smtClean="0"/>
              <a:t>. </a:t>
            </a:r>
            <a:r>
              <a:rPr lang="ru-RU" sz="1800" b="1" smtClean="0">
                <a:solidFill>
                  <a:srgbClr val="00FF00"/>
                </a:solidFill>
              </a:rPr>
              <a:t>Все остальные движения шарика повторяются до тех пор</a:t>
            </a:r>
            <a:r>
              <a:rPr lang="en-US" sz="1800" b="1" smtClean="0">
                <a:solidFill>
                  <a:srgbClr val="00FF00"/>
                </a:solidFill>
              </a:rPr>
              <a:t>,</a:t>
            </a:r>
            <a:r>
              <a:rPr lang="ru-RU" sz="1800" b="1" smtClean="0">
                <a:solidFill>
                  <a:srgbClr val="00F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00FF00"/>
                </a:solidFill>
              </a:rPr>
              <a:t>Пока шарик не ударится о нужную точку.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15498" name="Group 138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499" name="Group 139"/>
          <p:cNvGraphicFramePr>
            <a:graphicFrameLocks noGrp="1"/>
          </p:cNvGraphicFramePr>
          <p:nvPr>
            <p:ph sz="half" idx="2"/>
          </p:nvPr>
        </p:nvGraphicFramePr>
        <p:xfrm>
          <a:off x="5003800" y="1905000"/>
          <a:ext cx="4140200" cy="4114800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4639" name="AutoShape 108"/>
          <p:cNvCxnSpPr>
            <a:cxnSpLocks noChangeShapeType="1"/>
          </p:cNvCxnSpPr>
          <p:nvPr/>
        </p:nvCxnSpPr>
        <p:spPr bwMode="auto">
          <a:xfrm>
            <a:off x="457200" y="6034088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640" name="Picture 109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1" name="Picture 111" descr="Изображение 102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2" name="Picture 112" descr="Изображение 0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350043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3" name="Picture 121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11763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4" name="Picture 140" descr="Изображение 0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5" name="Picture 14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92113"/>
            <a:ext cx="16557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шарик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b="1" u="sng" smtClean="0"/>
              <a:t>Вторая точка удара (0;3)</a:t>
            </a:r>
            <a:r>
              <a:rPr lang="ru-RU" sz="4000" smtClean="0"/>
              <a:t>                   </a:t>
            </a:r>
          </a:p>
        </p:txBody>
      </p:sp>
      <p:graphicFrame>
        <p:nvGraphicFramePr>
          <p:cNvPr id="21608" name="Group 104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609" name="Group 105"/>
          <p:cNvGraphicFramePr>
            <a:graphicFrameLocks noGrp="1"/>
          </p:cNvGraphicFramePr>
          <p:nvPr>
            <p:ph sz="half" idx="2"/>
          </p:nvPr>
        </p:nvGraphicFramePr>
        <p:xfrm>
          <a:off x="5003800" y="1905000"/>
          <a:ext cx="4140200" cy="4286250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5663" name="AutoShape 71"/>
          <p:cNvCxnSpPr>
            <a:cxnSpLocks noChangeShapeType="1"/>
          </p:cNvCxnSpPr>
          <p:nvPr/>
        </p:nvCxnSpPr>
        <p:spPr bwMode="auto">
          <a:xfrm>
            <a:off x="457200" y="6034088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64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6" name="Picture 74" descr="Изображение 0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350043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67" name="Line 77"/>
          <p:cNvSpPr>
            <a:spLocks noChangeShapeType="1"/>
          </p:cNvSpPr>
          <p:nvPr/>
        </p:nvSpPr>
        <p:spPr bwMode="auto">
          <a:xfrm flipH="1" flipV="1">
            <a:off x="468313" y="3573463"/>
            <a:ext cx="3959225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68" name="Picture 80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3575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9" name="Picture 81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276475"/>
            <a:ext cx="28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0" name="Picture 87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1" name="Picture 106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11763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2" name="Picture 10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3" name="Picture 109" descr="Изображение 03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u="sng" smtClean="0">
                <a:solidFill>
                  <a:srgbClr val="FF0000"/>
                </a:solidFill>
              </a:rPr>
              <a:t>Вторая точка удара (0;3)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932363" cy="49688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Значит, шарик рекомендует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следующий результат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второго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переливания: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 Из 3-х литрового кувшина 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перелить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В 5-и литровый 3 литра.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mtClean="0">
                <a:solidFill>
                  <a:srgbClr val="ECE440"/>
                </a:solidFill>
              </a:rPr>
              <a:t>Это тоже осуществимо.     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u="sng" smtClean="0">
                <a:solidFill>
                  <a:srgbClr val="ECE440"/>
                </a:solidFill>
              </a:rPr>
              <a:t>Вторая точка удара (0 ;3)</a:t>
            </a:r>
          </a:p>
        </p:txBody>
      </p:sp>
      <p:graphicFrame>
        <p:nvGraphicFramePr>
          <p:cNvPr id="61582" name="Group 142"/>
          <p:cNvGraphicFramePr>
            <a:graphicFrameLocks noGrp="1"/>
          </p:cNvGraphicFramePr>
          <p:nvPr>
            <p:ph sz="half" idx="2"/>
          </p:nvPr>
        </p:nvGraphicFramePr>
        <p:xfrm>
          <a:off x="5403850" y="1844675"/>
          <a:ext cx="3740150" cy="1595438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3-х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5-и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648" name="Picture 143" descr=" Наследие Феи 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365625"/>
            <a:ext cx="17446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45" descr="Изображение 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0080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4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шарик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u="sng" smtClean="0"/>
              <a:t>Третья точка удара (3;3)</a:t>
            </a:r>
          </a:p>
        </p:txBody>
      </p:sp>
      <p:graphicFrame>
        <p:nvGraphicFramePr>
          <p:cNvPr id="24684" name="Group 108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691" name="Group 115"/>
          <p:cNvGraphicFramePr>
            <a:graphicFrameLocks noGrp="1"/>
          </p:cNvGraphicFramePr>
          <p:nvPr>
            <p:ph sz="half" idx="2"/>
          </p:nvPr>
        </p:nvGraphicFramePr>
        <p:xfrm>
          <a:off x="5003800" y="1905000"/>
          <a:ext cx="4140200" cy="4286250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711" name="AutoShape 71"/>
          <p:cNvCxnSpPr>
            <a:cxnSpLocks noChangeShapeType="1"/>
          </p:cNvCxnSpPr>
          <p:nvPr/>
        </p:nvCxnSpPr>
        <p:spPr bwMode="auto">
          <a:xfrm>
            <a:off x="457200" y="6034088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712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3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4" name="Picture 74" descr="Изображение 0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350043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5" name="Picture 7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11763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16" name="Line 76"/>
          <p:cNvSpPr>
            <a:spLocks noChangeShapeType="1"/>
          </p:cNvSpPr>
          <p:nvPr/>
        </p:nvSpPr>
        <p:spPr bwMode="auto">
          <a:xfrm flipH="1" flipV="1">
            <a:off x="468313" y="3573463"/>
            <a:ext cx="3959225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717" name="Picture 7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8" name="Picture 78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3" y="2276475"/>
            <a:ext cx="285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9" name="Picture 79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1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0" name="Picture 83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1" name="Picture 84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29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2" name="Picture 92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3500438"/>
            <a:ext cx="35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23" name="Line 94"/>
          <p:cNvSpPr>
            <a:spLocks noChangeShapeType="1"/>
          </p:cNvSpPr>
          <p:nvPr/>
        </p:nvSpPr>
        <p:spPr bwMode="auto">
          <a:xfrm>
            <a:off x="468313" y="3573463"/>
            <a:ext cx="4032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724" name="Picture 1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25" name="Picture 117" descr="Изображение 03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шарик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u="sng" smtClean="0"/>
              <a:t>Четвертая точка (1;5)</a:t>
            </a:r>
          </a:p>
        </p:txBody>
      </p:sp>
      <p:graphicFrame>
        <p:nvGraphicFramePr>
          <p:cNvPr id="25712" name="Group 112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714" name="Group 114"/>
          <p:cNvGraphicFramePr>
            <a:graphicFrameLocks noGrp="1"/>
          </p:cNvGraphicFramePr>
          <p:nvPr>
            <p:ph sz="half" idx="2"/>
          </p:nvPr>
        </p:nvGraphicFramePr>
        <p:xfrm>
          <a:off x="4716463" y="1905000"/>
          <a:ext cx="4427537" cy="4286250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8735" name="AutoShape 71"/>
          <p:cNvCxnSpPr>
            <a:cxnSpLocks noChangeShapeType="1"/>
          </p:cNvCxnSpPr>
          <p:nvPr/>
        </p:nvCxnSpPr>
        <p:spPr bwMode="auto">
          <a:xfrm>
            <a:off x="457200" y="6034088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736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7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8" name="Picture 74" descr="Изображение 0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350043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9" name="Picture 7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0" name="Line 76"/>
          <p:cNvSpPr>
            <a:spLocks noChangeShapeType="1"/>
          </p:cNvSpPr>
          <p:nvPr/>
        </p:nvSpPr>
        <p:spPr bwMode="auto">
          <a:xfrm flipH="1" flipV="1">
            <a:off x="468313" y="3573463"/>
            <a:ext cx="3959225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741" name="Picture 7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2" name="Picture 78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873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3" name="Picture 79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4" name="Picture 80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5" name="Picture 81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29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6" name="Picture 82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7" name="Line 83"/>
          <p:cNvSpPr>
            <a:spLocks noChangeShapeType="1"/>
          </p:cNvSpPr>
          <p:nvPr/>
        </p:nvSpPr>
        <p:spPr bwMode="auto">
          <a:xfrm>
            <a:off x="468313" y="3573463"/>
            <a:ext cx="4032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48" name="Line 84"/>
          <p:cNvSpPr>
            <a:spLocks noChangeShapeType="1"/>
          </p:cNvSpPr>
          <p:nvPr/>
        </p:nvSpPr>
        <p:spPr bwMode="auto">
          <a:xfrm flipH="1" flipV="1">
            <a:off x="1763713" y="1916113"/>
            <a:ext cx="2663825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749" name="Picture 85" descr="Изображение 138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445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0" name="Picture 91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1" name="Picture 93" descr="Изображение 104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2" name="Picture 115" descr="Изображение 03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3" name="Picture 1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шарик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u="sng" smtClean="0"/>
              <a:t>Пятая точка (1;0)</a:t>
            </a:r>
          </a:p>
        </p:txBody>
      </p:sp>
      <p:graphicFrame>
        <p:nvGraphicFramePr>
          <p:cNvPr id="26735" name="Group 111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737" name="Group 113"/>
          <p:cNvGraphicFramePr>
            <a:graphicFrameLocks noGrp="1"/>
          </p:cNvGraphicFramePr>
          <p:nvPr>
            <p:ph sz="half" idx="2"/>
          </p:nvPr>
        </p:nvGraphicFramePr>
        <p:xfrm>
          <a:off x="4716463" y="1905000"/>
          <a:ext cx="4518025" cy="4286250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9759" name="AutoShape 71"/>
          <p:cNvCxnSpPr>
            <a:cxnSpLocks noChangeShapeType="1"/>
          </p:cNvCxnSpPr>
          <p:nvPr/>
        </p:nvCxnSpPr>
        <p:spPr bwMode="auto">
          <a:xfrm>
            <a:off x="457200" y="6034088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60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1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2" name="Picture 74" descr="Изображение 0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350043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3" name="Picture 7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64" name="Line 76"/>
          <p:cNvSpPr>
            <a:spLocks noChangeShapeType="1"/>
          </p:cNvSpPr>
          <p:nvPr/>
        </p:nvSpPr>
        <p:spPr bwMode="auto">
          <a:xfrm flipH="1" flipV="1">
            <a:off x="468313" y="3573463"/>
            <a:ext cx="3959225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65" name="Picture 7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6" name="Picture 78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873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7" name="Picture 79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8" name="Picture 80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69" name="Picture 81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29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0" name="Picture 82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1" name="Line 83"/>
          <p:cNvSpPr>
            <a:spLocks noChangeShapeType="1"/>
          </p:cNvSpPr>
          <p:nvPr/>
        </p:nvSpPr>
        <p:spPr bwMode="auto">
          <a:xfrm>
            <a:off x="468313" y="3573463"/>
            <a:ext cx="4032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72" name="Line 84"/>
          <p:cNvSpPr>
            <a:spLocks noChangeShapeType="1"/>
          </p:cNvSpPr>
          <p:nvPr/>
        </p:nvSpPr>
        <p:spPr bwMode="auto">
          <a:xfrm flipH="1" flipV="1">
            <a:off x="1763713" y="1916113"/>
            <a:ext cx="2663825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73" name="Picture 85" descr="Изображение 138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445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4" name="Picture 86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5" name="Picture 87" descr="Изображение 104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6" name="Line 88"/>
          <p:cNvSpPr>
            <a:spLocks noChangeShapeType="1"/>
          </p:cNvSpPr>
          <p:nvPr/>
        </p:nvSpPr>
        <p:spPr bwMode="auto">
          <a:xfrm>
            <a:off x="1763713" y="1989138"/>
            <a:ext cx="0" cy="4103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77" name="Picture 89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8" name="Picture 90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276475"/>
            <a:ext cx="215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9" name="Picture 95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80" name="Picture 1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81" name="Picture 115" descr="Изображение 03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92100"/>
            <a:ext cx="568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шарик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b="1" smtClean="0"/>
              <a:t>Продолжая, дальше следить за шариком получим таблицу</a:t>
            </a:r>
            <a:r>
              <a:rPr lang="ru-RU" sz="4000" smtClean="0"/>
              <a:t> </a:t>
            </a:r>
          </a:p>
        </p:txBody>
      </p:sp>
      <p:graphicFrame>
        <p:nvGraphicFramePr>
          <p:cNvPr id="27763" name="Group 115"/>
          <p:cNvGraphicFramePr>
            <a:graphicFrameLocks noGrp="1"/>
          </p:cNvGraphicFramePr>
          <p:nvPr>
            <p:ph sz="half" idx="1"/>
          </p:nvPr>
        </p:nvGraphicFramePr>
        <p:xfrm>
          <a:off x="252413" y="1916113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765" name="Group 117"/>
          <p:cNvGraphicFramePr>
            <a:graphicFrameLocks noGrp="1"/>
          </p:cNvGraphicFramePr>
          <p:nvPr>
            <p:ph sz="half" idx="2"/>
          </p:nvPr>
        </p:nvGraphicFramePr>
        <p:xfrm>
          <a:off x="4572000" y="1905000"/>
          <a:ext cx="4662488" cy="4286250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0783" name="AutoShape 71"/>
          <p:cNvCxnSpPr>
            <a:cxnSpLocks noChangeShapeType="1"/>
          </p:cNvCxnSpPr>
          <p:nvPr/>
        </p:nvCxnSpPr>
        <p:spPr bwMode="auto">
          <a:xfrm>
            <a:off x="252413" y="6045200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4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5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6" name="Picture 74" descr="Изображение 0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3573463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7" name="Picture 7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8" name="Line 76"/>
          <p:cNvSpPr>
            <a:spLocks noChangeShapeType="1"/>
          </p:cNvSpPr>
          <p:nvPr/>
        </p:nvSpPr>
        <p:spPr bwMode="auto">
          <a:xfrm flipH="1" flipV="1">
            <a:off x="323850" y="3573463"/>
            <a:ext cx="3887788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89" name="Picture 7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0" name="Picture 78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2276475"/>
            <a:ext cx="285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1" name="Picture 79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2" name="Picture 80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3" name="Picture 81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29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4" name="Picture 82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5" name="Line 83"/>
          <p:cNvSpPr>
            <a:spLocks noChangeShapeType="1"/>
          </p:cNvSpPr>
          <p:nvPr/>
        </p:nvSpPr>
        <p:spPr bwMode="auto">
          <a:xfrm>
            <a:off x="252413" y="3573463"/>
            <a:ext cx="3959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6" name="Line 84"/>
          <p:cNvSpPr>
            <a:spLocks noChangeShapeType="1"/>
          </p:cNvSpPr>
          <p:nvPr/>
        </p:nvSpPr>
        <p:spPr bwMode="auto">
          <a:xfrm flipH="1" flipV="1">
            <a:off x="1547813" y="1916113"/>
            <a:ext cx="2736850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97" name="Picture 85" descr="Изображение 138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445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8" name="Picture 86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9" name="Picture 87" descr="Изображение 104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0" name="Line 88"/>
          <p:cNvSpPr>
            <a:spLocks noChangeShapeType="1"/>
          </p:cNvSpPr>
          <p:nvPr/>
        </p:nvSpPr>
        <p:spPr bwMode="auto">
          <a:xfrm flipH="1">
            <a:off x="1547813" y="1989138"/>
            <a:ext cx="71437" cy="4103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801" name="Picture 89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2" name="Picture 90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276475"/>
            <a:ext cx="215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3" name="Picture 91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5004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4" name="Line 92"/>
          <p:cNvSpPr>
            <a:spLocks noChangeShapeType="1"/>
          </p:cNvSpPr>
          <p:nvPr/>
        </p:nvSpPr>
        <p:spPr bwMode="auto">
          <a:xfrm flipH="1" flipV="1">
            <a:off x="252413" y="5229225"/>
            <a:ext cx="129540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805" name="Picture 93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6" name="Picture 94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2276475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7" name="Picture 96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3429000"/>
            <a:ext cx="215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8" name="Picture 118" descr="Изображение 03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9" name="Picture 11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mtClean="0"/>
              <a:t> </a:t>
            </a:r>
            <a:r>
              <a:rPr lang="ru-RU" smtClean="0">
                <a:hlinkClick r:id="" action="ppaction://noaction">
                  <a:snd r:embed="rId3" name="type.wav"/>
                </a:hlinkClick>
              </a:rPr>
              <a:t>шарик</a:t>
            </a:r>
            <a:endParaRPr lang="ru-RU" smtClean="0"/>
          </a:p>
        </p:txBody>
      </p:sp>
      <p:graphicFrame>
        <p:nvGraphicFramePr>
          <p:cNvPr id="28798" name="Group 126"/>
          <p:cNvGraphicFramePr>
            <a:graphicFrameLocks noGrp="1"/>
          </p:cNvGraphicFramePr>
          <p:nvPr>
            <p:ph sz="half" idx="1"/>
          </p:nvPr>
        </p:nvGraphicFramePr>
        <p:xfrm>
          <a:off x="252413" y="1916113"/>
          <a:ext cx="40386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799" name="Group 127"/>
          <p:cNvGraphicFramePr>
            <a:graphicFrameLocks noGrp="1"/>
          </p:cNvGraphicFramePr>
          <p:nvPr>
            <p:ph sz="half" idx="2"/>
          </p:nvPr>
        </p:nvGraphicFramePr>
        <p:xfrm>
          <a:off x="4572000" y="1905000"/>
          <a:ext cx="4635500" cy="4114800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1807" name="AutoShape 71"/>
          <p:cNvCxnSpPr>
            <a:cxnSpLocks noChangeShapeType="1"/>
          </p:cNvCxnSpPr>
          <p:nvPr/>
        </p:nvCxnSpPr>
        <p:spPr bwMode="auto">
          <a:xfrm>
            <a:off x="252413" y="6045200"/>
            <a:ext cx="4038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808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9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2276475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0" name="Picture 74" descr="Изображение 0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3573463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1" name="Picture 7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12" name="Line 76"/>
          <p:cNvSpPr>
            <a:spLocks noChangeShapeType="1"/>
          </p:cNvSpPr>
          <p:nvPr/>
        </p:nvSpPr>
        <p:spPr bwMode="auto">
          <a:xfrm flipH="1" flipV="1">
            <a:off x="252413" y="3573463"/>
            <a:ext cx="4032250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13" name="Picture 7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4" name="Picture 78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2276475"/>
            <a:ext cx="285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5" name="Picture 79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573463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6" name="Picture 80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7" name="Picture 81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276475"/>
            <a:ext cx="290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18" name="Picture 82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3573463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19" name="Line 83"/>
          <p:cNvSpPr>
            <a:spLocks noChangeShapeType="1"/>
          </p:cNvSpPr>
          <p:nvPr/>
        </p:nvSpPr>
        <p:spPr bwMode="auto">
          <a:xfrm>
            <a:off x="468313" y="3573463"/>
            <a:ext cx="3743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20" name="Line 84"/>
          <p:cNvSpPr>
            <a:spLocks noChangeShapeType="1"/>
          </p:cNvSpPr>
          <p:nvPr/>
        </p:nvSpPr>
        <p:spPr bwMode="auto">
          <a:xfrm flipH="1" flipV="1">
            <a:off x="1619250" y="1916113"/>
            <a:ext cx="2665413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21" name="Picture 85" descr="Изображение 138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445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2" name="Picture 86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2276475"/>
            <a:ext cx="35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3" name="Picture 87" descr="Изображение 104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3573463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4" name="Line 88"/>
          <p:cNvSpPr>
            <a:spLocks noChangeShapeType="1"/>
          </p:cNvSpPr>
          <p:nvPr/>
        </p:nvSpPr>
        <p:spPr bwMode="auto">
          <a:xfrm>
            <a:off x="1619250" y="1989138"/>
            <a:ext cx="0" cy="4103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25" name="Picture 89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6" name="Picture 91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3573463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7" name="Line 92"/>
          <p:cNvSpPr>
            <a:spLocks noChangeShapeType="1"/>
          </p:cNvSpPr>
          <p:nvPr/>
        </p:nvSpPr>
        <p:spPr bwMode="auto">
          <a:xfrm flipH="1" flipV="1">
            <a:off x="252413" y="5157788"/>
            <a:ext cx="129540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28" name="Picture 93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9" name="Picture 94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2276475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30" name="Picture 95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3573463"/>
            <a:ext cx="215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31" name="Line 96"/>
          <p:cNvSpPr>
            <a:spLocks noChangeShapeType="1"/>
          </p:cNvSpPr>
          <p:nvPr/>
        </p:nvSpPr>
        <p:spPr bwMode="auto">
          <a:xfrm>
            <a:off x="539750" y="5229225"/>
            <a:ext cx="37449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32" name="Picture 9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9418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33" name="Picture 104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2276475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34" name="Picture 106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2276475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35" name="Picture 107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3573463"/>
            <a:ext cx="2873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36" name="Picture 12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37" name="Picture 129" descr="Изображение 03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34FC38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0"/>
            <a:ext cx="694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357938" y="4929188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43063" y="5072063"/>
            <a:ext cx="628650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43063" y="5357813"/>
            <a:ext cx="635793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43063" y="5572125"/>
            <a:ext cx="64293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Умный</a:t>
            </a:r>
            <a:r>
              <a:rPr lang="ru-RU" sz="4000" smtClean="0"/>
              <a:t> </a:t>
            </a:r>
            <a:r>
              <a:rPr lang="ru-RU" sz="4000" smtClean="0">
                <a:hlinkClick r:id="" action="ppaction://noaction">
                  <a:snd r:embed="rId3" name="type.wav"/>
                </a:hlinkClick>
              </a:rPr>
              <a:t>шарик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000" b="1" smtClean="0"/>
              <a:t>Итак</a:t>
            </a:r>
            <a:r>
              <a:rPr lang="ru-RU" sz="4000" smtClean="0"/>
              <a:t> </a:t>
            </a:r>
            <a:r>
              <a:rPr lang="ru-RU" sz="2000" b="1" smtClean="0"/>
              <a:t>, после ряда переливаний цель достигнута.</a:t>
            </a:r>
            <a:br>
              <a:rPr lang="ru-RU" sz="2000" b="1" smtClean="0"/>
            </a:br>
            <a:r>
              <a:rPr lang="ru-RU" sz="2000" b="1" smtClean="0"/>
              <a:t>Отмерено 4 литра.</a:t>
            </a:r>
            <a:r>
              <a:rPr lang="ru-RU" sz="2000" b="1" i="1" smtClean="0"/>
              <a:t/>
            </a:r>
            <a:br>
              <a:rPr lang="ru-RU" sz="2000" b="1" i="1" smtClean="0"/>
            </a:br>
            <a:endParaRPr lang="ru-RU" sz="2000" b="1" i="1" smtClean="0"/>
          </a:p>
        </p:txBody>
      </p:sp>
      <p:graphicFrame>
        <p:nvGraphicFramePr>
          <p:cNvPr id="29826" name="Group 130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114800" cy="41148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833" name="Group 137"/>
          <p:cNvGraphicFramePr>
            <a:graphicFrameLocks noGrp="1"/>
          </p:cNvGraphicFramePr>
          <p:nvPr>
            <p:ph sz="half" idx="2"/>
          </p:nvPr>
        </p:nvGraphicFramePr>
        <p:xfrm>
          <a:off x="4859338" y="1905000"/>
          <a:ext cx="4289425" cy="4975225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67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2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2831" name="AutoShape 71"/>
          <p:cNvCxnSpPr>
            <a:cxnSpLocks noChangeShapeType="1"/>
          </p:cNvCxnSpPr>
          <p:nvPr/>
        </p:nvCxnSpPr>
        <p:spPr bwMode="auto">
          <a:xfrm>
            <a:off x="457200" y="6034088"/>
            <a:ext cx="41148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832" name="Picture 7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3" name="Picture 73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13" y="1916113"/>
            <a:ext cx="503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4" name="Picture 74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13" y="37163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5" name="Picture 75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6" name="Line 76"/>
          <p:cNvSpPr>
            <a:spLocks noChangeShapeType="1"/>
          </p:cNvSpPr>
          <p:nvPr/>
        </p:nvSpPr>
        <p:spPr bwMode="auto">
          <a:xfrm flipH="1" flipV="1">
            <a:off x="468313" y="3573463"/>
            <a:ext cx="3959225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37" name="Picture 7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8" name="Picture 78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916113"/>
            <a:ext cx="28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9" name="Picture 79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80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81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28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82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43" name="Line 83"/>
          <p:cNvSpPr>
            <a:spLocks noChangeShapeType="1"/>
          </p:cNvSpPr>
          <p:nvPr/>
        </p:nvSpPr>
        <p:spPr bwMode="auto">
          <a:xfrm>
            <a:off x="468313" y="3573463"/>
            <a:ext cx="4032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44" name="Line 84"/>
          <p:cNvSpPr>
            <a:spLocks noChangeShapeType="1"/>
          </p:cNvSpPr>
          <p:nvPr/>
        </p:nvSpPr>
        <p:spPr bwMode="auto">
          <a:xfrm flipH="1" flipV="1">
            <a:off x="1763713" y="1916113"/>
            <a:ext cx="2663825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45" name="Picture 85" descr="Изображение 138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4445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6" name="Picture 86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7" name="Picture 87" descr="Изображение 104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716338"/>
            <a:ext cx="4333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48" name="Line 88"/>
          <p:cNvSpPr>
            <a:spLocks noChangeShapeType="1"/>
          </p:cNvSpPr>
          <p:nvPr/>
        </p:nvSpPr>
        <p:spPr bwMode="auto">
          <a:xfrm>
            <a:off x="1763713" y="1989138"/>
            <a:ext cx="0" cy="4103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49" name="Picture 89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0" name="Picture 90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3716338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51" name="Line 91"/>
          <p:cNvSpPr>
            <a:spLocks noChangeShapeType="1"/>
          </p:cNvSpPr>
          <p:nvPr/>
        </p:nvSpPr>
        <p:spPr bwMode="auto">
          <a:xfrm flipH="1" flipV="1">
            <a:off x="395288" y="5157788"/>
            <a:ext cx="13684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52" name="Picture 92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93" descr="Изображение 09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1916113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4" name="Picture 94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716338"/>
            <a:ext cx="215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55" name="Line 95"/>
          <p:cNvSpPr>
            <a:spLocks noChangeShapeType="1"/>
          </p:cNvSpPr>
          <p:nvPr/>
        </p:nvSpPr>
        <p:spPr bwMode="auto">
          <a:xfrm>
            <a:off x="539750" y="5229225"/>
            <a:ext cx="39608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56" name="Picture 96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9418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7" name="Picture 97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916113"/>
            <a:ext cx="360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8" name="Picture 98" descr="Изображение 10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916113"/>
            <a:ext cx="361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9" name="Picture 99" descr="Изображение 100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3716338"/>
            <a:ext cx="2873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60" name="Line 100"/>
          <p:cNvSpPr>
            <a:spLocks noChangeShapeType="1"/>
          </p:cNvSpPr>
          <p:nvPr/>
        </p:nvSpPr>
        <p:spPr bwMode="auto">
          <a:xfrm flipH="1" flipV="1">
            <a:off x="395288" y="2708275"/>
            <a:ext cx="4105275" cy="252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61" name="Picture 103" descr="Изображение 0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242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2" name="Picture 133" descr="Изображение 03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3" name="Picture 13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Шарик решил задачу!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8424862" cy="4824413"/>
          </a:xfrm>
        </p:spPr>
      </p:pic>
      <p:pic>
        <p:nvPicPr>
          <p:cNvPr id="33796" name="Picture 5" descr="36_2_25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5883275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Изображение 0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Если вы позволите шарику продолжать движение, то нетрудно проверить, что в рассматриваемом случае он обойдет, все помеченные точки сторон фигуры и только после этого вернется в исходную т. О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21336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50825" y="2649538"/>
            <a:ext cx="3889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b="1"/>
              <a:t>Это значит, что в 3-х литровый кувшин можно налить любое целое число литров от 1 до 3-х, а в 5-и литровый- от 1 до 5-ти литров.</a:t>
            </a:r>
            <a:endParaRPr lang="ru-RU" altLang="ru-RU"/>
          </a:p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075613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А вот другой способ решения </a:t>
            </a:r>
            <a:br>
              <a:rPr lang="ru-RU" sz="2400" smtClean="0"/>
            </a:br>
            <a:r>
              <a:rPr lang="ru-RU" sz="2400" smtClean="0"/>
              <a:t>этой же любопытной задачи: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chemeClr val="hlink"/>
                </a:solidFill>
              </a:rPr>
              <a:t>Расчертите лист бумаги по горизонтали-5, </a:t>
            </a:r>
          </a:p>
          <a:p>
            <a:pPr algn="ctr" eaLnBrk="1" hangingPunct="1">
              <a:defRPr/>
            </a:pPr>
            <a:r>
              <a:rPr lang="ru-RU" sz="2800" smtClean="0">
                <a:solidFill>
                  <a:schemeClr val="hlink"/>
                </a:solidFill>
              </a:rPr>
              <a:t>а по вертикали -3. Это будут 3-х и 5-и литровые ёмкости.</a:t>
            </a:r>
          </a:p>
        </p:txBody>
      </p:sp>
      <p:graphicFrame>
        <p:nvGraphicFramePr>
          <p:cNvPr id="74836" name="Group 84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80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870" name="Picture 86" descr="tal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391">
            <a:off x="7596188" y="1844675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87" descr="Изображение 0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89" descr="Изображение 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17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30825" name="Group 105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80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826" name="Group 106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6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921" name="Line 87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922" name="Picture 94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3" name="Picture 9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4" name="Picture 1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5" name="Picture 110" descr="Изображение 0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35917" name="Group 77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80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918" name="Group 78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6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45" name="Line 63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7946" name="Picture 64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7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48" name="Line 66"/>
          <p:cNvSpPr>
            <a:spLocks noChangeShapeType="1"/>
          </p:cNvSpPr>
          <p:nvPr/>
        </p:nvSpPr>
        <p:spPr bwMode="auto">
          <a:xfrm flipH="1" flipV="1">
            <a:off x="2051050" y="1916113"/>
            <a:ext cx="2449513" cy="410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7949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50" name="Picture 80" descr="Изображение 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51" name="Picture 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36944" name="Group 80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80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945" name="Group 81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6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69" name="Line 63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8970" name="Picture 64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1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2" name="Line 66"/>
          <p:cNvSpPr>
            <a:spLocks noChangeShapeType="1"/>
          </p:cNvSpPr>
          <p:nvPr/>
        </p:nvSpPr>
        <p:spPr bwMode="auto">
          <a:xfrm flipH="1" flipV="1">
            <a:off x="2051050" y="1916113"/>
            <a:ext cx="2449513" cy="410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8973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4" name="Line 68"/>
          <p:cNvSpPr>
            <a:spLocks noChangeShapeType="1"/>
          </p:cNvSpPr>
          <p:nvPr/>
        </p:nvSpPr>
        <p:spPr bwMode="auto">
          <a:xfrm>
            <a:off x="2051050" y="2060575"/>
            <a:ext cx="0" cy="388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8975" name="Picture 69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6" name="Picture 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7" name="Picture 85" descr="Изображение 0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38993" name="Group 81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80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994" name="Group 82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36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93" name="Line 63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994" name="Picture 64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95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6" name="Line 66"/>
          <p:cNvSpPr>
            <a:spLocks noChangeShapeType="1"/>
          </p:cNvSpPr>
          <p:nvPr/>
        </p:nvSpPr>
        <p:spPr bwMode="auto">
          <a:xfrm flipH="1" flipV="1">
            <a:off x="2051050" y="1916113"/>
            <a:ext cx="2449513" cy="410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997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8" name="Line 68"/>
          <p:cNvSpPr>
            <a:spLocks noChangeShapeType="1"/>
          </p:cNvSpPr>
          <p:nvPr/>
        </p:nvSpPr>
        <p:spPr bwMode="auto">
          <a:xfrm>
            <a:off x="2051050" y="2060575"/>
            <a:ext cx="0" cy="388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999" name="Picture 69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00" name="Line 70"/>
          <p:cNvSpPr>
            <a:spLocks noChangeShapeType="1"/>
          </p:cNvSpPr>
          <p:nvPr/>
        </p:nvSpPr>
        <p:spPr bwMode="auto">
          <a:xfrm flipH="1" flipV="1">
            <a:off x="395288" y="3213100"/>
            <a:ext cx="1655762" cy="280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001" name="Picture 71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299720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2" name="Picture 83" descr="blesk_vetkakrasroz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6162675"/>
            <a:ext cx="3024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3" name="Picture 85" descr="Изображение 0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4" name="Picture 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80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022" name="Group 86"/>
          <p:cNvGraphicFramePr>
            <a:graphicFrameLocks noGrp="1"/>
          </p:cNvGraphicFramePr>
          <p:nvPr>
            <p:ph sz="half" idx="2"/>
          </p:nvPr>
        </p:nvGraphicFramePr>
        <p:xfrm>
          <a:off x="4716463" y="1905000"/>
          <a:ext cx="3970337" cy="4114800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017" name="Line 63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18" name="Picture 64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9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0" name="Line 66"/>
          <p:cNvSpPr>
            <a:spLocks noChangeShapeType="1"/>
          </p:cNvSpPr>
          <p:nvPr/>
        </p:nvSpPr>
        <p:spPr bwMode="auto">
          <a:xfrm flipH="1" flipV="1">
            <a:off x="2051050" y="1916113"/>
            <a:ext cx="2449513" cy="410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21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2" name="Line 68"/>
          <p:cNvSpPr>
            <a:spLocks noChangeShapeType="1"/>
          </p:cNvSpPr>
          <p:nvPr/>
        </p:nvSpPr>
        <p:spPr bwMode="auto">
          <a:xfrm>
            <a:off x="2051050" y="2060575"/>
            <a:ext cx="0" cy="388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23" name="Picture 69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58769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4" name="Line 70"/>
          <p:cNvSpPr>
            <a:spLocks noChangeShapeType="1"/>
          </p:cNvSpPr>
          <p:nvPr/>
        </p:nvSpPr>
        <p:spPr bwMode="auto">
          <a:xfrm flipH="1" flipV="1">
            <a:off x="395288" y="3213100"/>
            <a:ext cx="1655762" cy="280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25" name="Picture 71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299720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6" name="Line 72"/>
          <p:cNvSpPr>
            <a:spLocks noChangeShapeType="1"/>
          </p:cNvSpPr>
          <p:nvPr/>
        </p:nvSpPr>
        <p:spPr bwMode="auto">
          <a:xfrm>
            <a:off x="539750" y="3284538"/>
            <a:ext cx="39608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27" name="Picture 73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8" name="Picture 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9" name="Picture 90" descr="Изображение 0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Умный шарик</a:t>
            </a:r>
            <a:br>
              <a:rPr lang="ru-RU" sz="4000" smtClean="0"/>
            </a:br>
            <a:r>
              <a:rPr lang="ru-RU" sz="2000" b="1" i="1" smtClean="0"/>
              <a:t>В самом деле, 6 отскоков!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Шарик дал наиболее экономное решение задачи - в 6 ходов.</a:t>
            </a:r>
          </a:p>
        </p:txBody>
      </p:sp>
      <p:graphicFrame>
        <p:nvGraphicFramePr>
          <p:cNvPr id="41052" name="Group 92"/>
          <p:cNvGraphicFramePr>
            <a:graphicFrameLocks noGrp="1"/>
          </p:cNvGraphicFramePr>
          <p:nvPr>
            <p:ph sz="half" idx="1"/>
          </p:nvPr>
        </p:nvGraphicFramePr>
        <p:xfrm>
          <a:off x="539750" y="1844675"/>
          <a:ext cx="4032250" cy="4032250"/>
        </p:xfrm>
        <a:graphic>
          <a:graphicData uri="http://schemas.openxmlformats.org/drawingml/2006/table">
            <a:tbl>
              <a:tblPr/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053" name="Group 93"/>
          <p:cNvGraphicFramePr>
            <a:graphicFrameLocks noGrp="1"/>
          </p:cNvGraphicFramePr>
          <p:nvPr>
            <p:ph sz="half" idx="2"/>
          </p:nvPr>
        </p:nvGraphicFramePr>
        <p:xfrm>
          <a:off x="4716463" y="1905000"/>
          <a:ext cx="4384675" cy="4114800"/>
        </p:xfrm>
        <a:graphic>
          <a:graphicData uri="http://schemas.openxmlformats.org/drawingml/2006/table">
            <a:tbl>
              <a:tblPr/>
              <a:tblGrid>
                <a:gridCol w="16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            литров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кувшин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041" name="Line 63"/>
          <p:cNvSpPr>
            <a:spLocks noChangeShapeType="1"/>
          </p:cNvSpPr>
          <p:nvPr/>
        </p:nvSpPr>
        <p:spPr bwMode="auto">
          <a:xfrm>
            <a:off x="468313" y="5876925"/>
            <a:ext cx="4178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42" name="Picture 64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6610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3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4" name="Line 66"/>
          <p:cNvSpPr>
            <a:spLocks noChangeShapeType="1"/>
          </p:cNvSpPr>
          <p:nvPr/>
        </p:nvSpPr>
        <p:spPr bwMode="auto">
          <a:xfrm flipH="1" flipV="1">
            <a:off x="2125663" y="1844675"/>
            <a:ext cx="2447925" cy="4105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45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6" name="Line 68"/>
          <p:cNvSpPr>
            <a:spLocks noChangeShapeType="1"/>
          </p:cNvSpPr>
          <p:nvPr/>
        </p:nvSpPr>
        <p:spPr bwMode="auto">
          <a:xfrm>
            <a:off x="2125663" y="1844675"/>
            <a:ext cx="0" cy="388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47" name="Picture 69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8054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8" name="Line 70"/>
          <p:cNvSpPr>
            <a:spLocks noChangeShapeType="1"/>
          </p:cNvSpPr>
          <p:nvPr/>
        </p:nvSpPr>
        <p:spPr bwMode="auto">
          <a:xfrm flipH="1" flipV="1">
            <a:off x="539750" y="3141663"/>
            <a:ext cx="1655763" cy="2808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49" name="Picture 71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99720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50" name="Line 72"/>
          <p:cNvSpPr>
            <a:spLocks noChangeShapeType="1"/>
          </p:cNvSpPr>
          <p:nvPr/>
        </p:nvSpPr>
        <p:spPr bwMode="auto">
          <a:xfrm>
            <a:off x="611188" y="3213100"/>
            <a:ext cx="39608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51" name="Picture 73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52" name="Line 74"/>
          <p:cNvSpPr>
            <a:spLocks noChangeShapeType="1"/>
          </p:cNvSpPr>
          <p:nvPr/>
        </p:nvSpPr>
        <p:spPr bwMode="auto">
          <a:xfrm flipH="1" flipV="1">
            <a:off x="3779838" y="1844675"/>
            <a:ext cx="792162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53" name="Picture 76" descr="Изображение 1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1916113"/>
            <a:ext cx="431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4" name="Picture 78" descr="Изображение 0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7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5" name="Picture 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885113" y="0"/>
            <a:ext cx="12588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6" name="Picture 95" descr="Изображение 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2588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E1CC8E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3663" y="1773238"/>
            <a:ext cx="2468562" cy="340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" descr="E891C88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628775"/>
            <a:ext cx="2457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449DB6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23320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24075" cy="159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286000" y="0"/>
            <a:ext cx="4572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200" b="1" i="1"/>
              <a:t>« О Вы, которых ожидает</a:t>
            </a:r>
          </a:p>
          <a:p>
            <a:pPr algn="ctr" eaLnBrk="1" hangingPunct="1"/>
            <a:r>
              <a:rPr lang="ru-RU" altLang="ru-RU" sz="1200" b="1" i="1"/>
              <a:t>Отечество от недр своих</a:t>
            </a:r>
          </a:p>
          <a:p>
            <a:pPr algn="ctr" eaLnBrk="1" hangingPunct="1"/>
            <a:r>
              <a:rPr lang="ru-RU" altLang="ru-RU" sz="1200" b="1" i="1"/>
              <a:t>И видеть таковых желает,</a:t>
            </a:r>
          </a:p>
          <a:p>
            <a:pPr algn="ctr" eaLnBrk="1" hangingPunct="1"/>
            <a:r>
              <a:rPr lang="ru-RU" altLang="ru-RU" sz="1200" b="1" i="1"/>
              <a:t>Каких зовет от стран чужих.</a:t>
            </a:r>
          </a:p>
          <a:p>
            <a:pPr algn="ctr" eaLnBrk="1" hangingPunct="1"/>
            <a:r>
              <a:rPr lang="ru-RU" altLang="ru-RU" sz="1200" b="1" i="1"/>
              <a:t>О, Ваши дни благословенны!</a:t>
            </a:r>
          </a:p>
          <a:p>
            <a:pPr algn="ctr" eaLnBrk="1" hangingPunct="1"/>
            <a:r>
              <a:rPr lang="ru-RU" altLang="ru-RU" sz="1200" b="1" i="1"/>
              <a:t>Дерзайте ныне ободренны</a:t>
            </a:r>
          </a:p>
          <a:p>
            <a:pPr algn="ctr" eaLnBrk="1" hangingPunct="1"/>
            <a:r>
              <a:rPr lang="ru-RU" altLang="ru-RU" sz="1200" b="1" i="1"/>
              <a:t>Раченьем Вашим показать,</a:t>
            </a:r>
          </a:p>
          <a:p>
            <a:pPr algn="ctr" eaLnBrk="1" hangingPunct="1"/>
            <a:r>
              <a:rPr lang="ru-RU" altLang="ru-RU" sz="1200" b="1" i="1"/>
              <a:t>Что может собственных Платонов</a:t>
            </a:r>
          </a:p>
          <a:p>
            <a:pPr algn="ctr" eaLnBrk="1" hangingPunct="1"/>
            <a:r>
              <a:rPr lang="ru-RU" altLang="ru-RU" sz="1200" b="1" i="1"/>
              <a:t>И быстрых разумом Невтонов</a:t>
            </a:r>
          </a:p>
          <a:p>
            <a:pPr algn="ctr" eaLnBrk="1" hangingPunct="1"/>
            <a:r>
              <a:rPr lang="ru-RU" altLang="ru-RU" sz="1200" b="1" i="1" u="sng"/>
              <a:t>Петровская земля</a:t>
            </a:r>
            <a:r>
              <a:rPr lang="ru-RU" altLang="ru-RU" sz="1200" b="1" i="1"/>
              <a:t> </a:t>
            </a:r>
            <a:r>
              <a:rPr lang="ru-RU" altLang="ru-RU" sz="1200" b="1" i="1" u="sng"/>
              <a:t>рожать!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ru-RU" altLang="ru-RU" sz="1200" b="1" i="1" u="sng"/>
          </a:p>
        </p:txBody>
      </p:sp>
      <p:pic>
        <p:nvPicPr>
          <p:cNvPr id="6152" name="Picture 10" descr="449DB6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110163"/>
            <a:ext cx="80645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Шарик решил задачу!</a:t>
            </a:r>
            <a:br>
              <a:rPr lang="ru-RU" sz="4000" smtClean="0"/>
            </a:br>
            <a:r>
              <a:rPr lang="ru-RU" sz="4000" smtClean="0"/>
              <a:t>Отмерено 4 литра молока!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9522" r="18500" b="20949"/>
          <a:stretch>
            <a:fillRect/>
          </a:stretch>
        </p:blipFill>
        <p:spPr>
          <a:xfrm>
            <a:off x="395288" y="1916113"/>
            <a:ext cx="8137525" cy="4465637"/>
          </a:xfrm>
        </p:spPr>
      </p:pic>
      <p:pic>
        <p:nvPicPr>
          <p:cNvPr id="43012" name="Picture 4" descr="Изображение 0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28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454">
            <a:off x="250825" y="1557338"/>
            <a:ext cx="1939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Изображение 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36_2_2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В конечной точке нашего решения  шарик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даёт результат равный результату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получившемуся в первой задаче!!! </a:t>
            </a:r>
            <a:r>
              <a:rPr lang="ru-RU" b="1" smtClean="0"/>
              <a:t>Шарик дал наиболее экономное решение задачи - в 6 ходов.</a:t>
            </a:r>
            <a:endParaRPr lang="ru-RU" smtClean="0"/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44035" name="Picture 4" descr="cartoon_1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049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8" descr="36_2_2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>
          <a:xfrm>
            <a:off x="0" y="0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555875" y="333375"/>
            <a:ext cx="396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Умный шарик</a:t>
            </a:r>
          </a:p>
        </p:txBody>
      </p:sp>
      <p:pic>
        <p:nvPicPr>
          <p:cNvPr id="44040" name="Picture 12" descr="Изображение 13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92100"/>
            <a:ext cx="5184775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 </a:t>
            </a:r>
            <a:r>
              <a:rPr lang="ru-RU" sz="2000" b="1" u="sng" smtClean="0"/>
              <a:t>Но задача подобного рода может и не иметь требуемого решения.</a:t>
            </a:r>
            <a:r>
              <a:rPr lang="ru-RU" sz="2000" b="1" i="1" u="sng" smtClean="0"/>
              <a:t/>
            </a:r>
            <a:br>
              <a:rPr lang="ru-RU" sz="2000" b="1" i="1" u="sng" smtClean="0"/>
            </a:br>
            <a:r>
              <a:rPr lang="ru-RU" sz="2000" b="1" i="1" u="sng" smtClean="0"/>
              <a:t/>
            </a:r>
            <a:br>
              <a:rPr lang="ru-RU" sz="2000" b="1" i="1" u="sng" smtClean="0"/>
            </a:br>
            <a:r>
              <a:rPr lang="ru-RU" sz="2000" b="1" i="1" u="sng" smtClean="0">
                <a:solidFill>
                  <a:schemeClr val="hlink"/>
                </a:solidFill>
              </a:rPr>
              <a:t>Как это обнаруживает шарик?</a:t>
            </a:r>
          </a:p>
        </p:txBody>
      </p:sp>
      <p:pic>
        <p:nvPicPr>
          <p:cNvPr id="123909" name="Picture 5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0" y="2708275"/>
            <a:ext cx="30702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6" descr="Изображение 0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92725" y="4365625"/>
            <a:ext cx="3394075" cy="16541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188913"/>
            <a:ext cx="16192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 descr="Изображение 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Изображение 13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1368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Очень просто:</a:t>
            </a:r>
          </a:p>
          <a:p>
            <a:pPr eaLnBrk="1" hangingPunct="1">
              <a:defRPr/>
            </a:pPr>
            <a:r>
              <a:rPr lang="ru-RU" b="1" smtClean="0"/>
              <a:t>в этом случае он вернется в исходную т. О, не ударившись в нужную точку.</a:t>
            </a:r>
            <a:r>
              <a:rPr lang="ru-RU" smtClean="0"/>
              <a:t> </a:t>
            </a:r>
          </a:p>
        </p:txBody>
      </p:sp>
      <p:pic>
        <p:nvPicPr>
          <p:cNvPr id="46083" name="Picture 4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>
          <a:xfrm>
            <a:off x="0" y="0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812088" y="0"/>
            <a:ext cx="13319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1368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7848600" cy="19161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hlink"/>
                </a:solidFill>
              </a:rPr>
              <a:t>Механизм решения задачи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smtClean="0">
                <a:solidFill>
                  <a:schemeClr val="accent2"/>
                </a:solidFill>
              </a:rPr>
              <a:t>для кувшинов </a:t>
            </a:r>
            <a:r>
              <a:rPr lang="ru-RU" sz="4000" smtClean="0">
                <a:solidFill>
                  <a:srgbClr val="FF0000"/>
                </a:solidFill>
              </a:rPr>
              <a:t>3</a:t>
            </a:r>
            <a:r>
              <a:rPr lang="ru-RU" sz="4000" smtClean="0">
                <a:solidFill>
                  <a:schemeClr val="accent2"/>
                </a:solidFill>
              </a:rPr>
              <a:t>,</a:t>
            </a:r>
            <a:r>
              <a:rPr lang="ru-RU" sz="4000" smtClean="0">
                <a:solidFill>
                  <a:schemeClr val="hlink"/>
                </a:solidFill>
              </a:rPr>
              <a:t>6</a:t>
            </a:r>
            <a:r>
              <a:rPr lang="ru-RU" sz="4000" smtClean="0">
                <a:solidFill>
                  <a:schemeClr val="accent2"/>
                </a:solidFill>
              </a:rPr>
              <a:t> и </a:t>
            </a:r>
            <a:r>
              <a:rPr lang="ru-RU" sz="4000" smtClean="0">
                <a:solidFill>
                  <a:srgbClr val="FF66FF"/>
                </a:solidFill>
              </a:rPr>
              <a:t>8</a:t>
            </a:r>
            <a:r>
              <a:rPr lang="ru-RU" sz="4000" smtClean="0">
                <a:solidFill>
                  <a:schemeClr val="accent2"/>
                </a:solidFill>
              </a:rPr>
              <a:t> литров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9138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Задача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u="sng" smtClean="0"/>
              <a:t>Отлить 4 литра молока при помощи</a:t>
            </a:r>
            <a:r>
              <a:rPr lang="ru-RU" sz="2800" smtClean="0"/>
              <a:t> предложенных кувшинов.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FF0000"/>
                </a:solidFill>
              </a:rPr>
              <a:t>3</a:t>
            </a:r>
            <a:r>
              <a:rPr lang="ru-RU" sz="2800" smtClean="0">
                <a:solidFill>
                  <a:schemeClr val="accent2"/>
                </a:solidFill>
              </a:rPr>
              <a:t>,</a:t>
            </a:r>
            <a:r>
              <a:rPr lang="ru-RU" sz="2800" smtClean="0">
                <a:solidFill>
                  <a:schemeClr val="hlink"/>
                </a:solidFill>
              </a:rPr>
              <a:t>6</a:t>
            </a:r>
            <a:r>
              <a:rPr lang="ru-RU" sz="2800" smtClean="0">
                <a:solidFill>
                  <a:schemeClr val="accent2"/>
                </a:solidFill>
              </a:rPr>
              <a:t> и </a:t>
            </a:r>
            <a:r>
              <a:rPr lang="ru-RU" sz="2800" smtClean="0">
                <a:solidFill>
                  <a:srgbClr val="FF66FF"/>
                </a:solidFill>
              </a:rPr>
              <a:t>8</a:t>
            </a:r>
            <a:r>
              <a:rPr lang="ru-RU" sz="2800" smtClean="0">
                <a:solidFill>
                  <a:schemeClr val="accent2"/>
                </a:solidFill>
              </a:rPr>
              <a:t> литров</a:t>
            </a: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  <p:pic>
        <p:nvPicPr>
          <p:cNvPr id="47108" name="Picture 6" descr="Изображение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1160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812088" y="0"/>
            <a:ext cx="13319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42072" name="Group 88"/>
          <p:cNvGraphicFramePr>
            <a:graphicFrameLocks noGrp="1"/>
          </p:cNvGraphicFramePr>
          <p:nvPr>
            <p:ph sz="half" idx="1"/>
          </p:nvPr>
        </p:nvGraphicFramePr>
        <p:xfrm>
          <a:off x="457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074" name="Group 90"/>
          <p:cNvGraphicFramePr>
            <a:graphicFrameLocks noGrp="1"/>
          </p:cNvGraphicFramePr>
          <p:nvPr>
            <p:ph sz="half" idx="2"/>
          </p:nvPr>
        </p:nvGraphicFramePr>
        <p:xfrm>
          <a:off x="4787900" y="1905000"/>
          <a:ext cx="3898900" cy="441325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литровпустой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 пустой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литровполный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87" name="Line 64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8188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9" name="Picture 9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20713"/>
            <a:ext cx="88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90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91" name="Picture 98" descr="Изображение 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46148" name="Group 68"/>
          <p:cNvGraphicFramePr>
            <a:graphicFrameLocks noGrp="1"/>
          </p:cNvGraphicFramePr>
          <p:nvPr>
            <p:ph sz="half" idx="1"/>
          </p:nvPr>
        </p:nvGraphicFramePr>
        <p:xfrm>
          <a:off x="539750" y="1916113"/>
          <a:ext cx="4038600" cy="41148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147" name="Group 67"/>
          <p:cNvGraphicFramePr>
            <a:graphicFrameLocks noGrp="1"/>
          </p:cNvGraphicFramePr>
          <p:nvPr>
            <p:ph sz="half" idx="2"/>
          </p:nvPr>
        </p:nvGraphicFramePr>
        <p:xfrm>
          <a:off x="4787900" y="1905000"/>
          <a:ext cx="3898900" cy="411480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211" name="Line 59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9212" name="Picture 60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13" name="Line 61"/>
          <p:cNvSpPr>
            <a:spLocks noChangeShapeType="1"/>
          </p:cNvSpPr>
          <p:nvPr/>
        </p:nvSpPr>
        <p:spPr bwMode="auto">
          <a:xfrm flipH="1" flipV="1">
            <a:off x="2484438" y="1844675"/>
            <a:ext cx="2016125" cy="417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9214" name="Picture 62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5" name="Picture 63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9604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6" name="Picture 70" descr="Изображение 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7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47175" name="Group 71"/>
          <p:cNvGraphicFramePr>
            <a:graphicFrameLocks noGrp="1"/>
          </p:cNvGraphicFramePr>
          <p:nvPr>
            <p:ph sz="half" idx="1"/>
          </p:nvPr>
        </p:nvGraphicFramePr>
        <p:xfrm>
          <a:off x="539750" y="1916113"/>
          <a:ext cx="4038600" cy="41148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176" name="Group 72"/>
          <p:cNvGraphicFramePr>
            <a:graphicFrameLocks noGrp="1"/>
          </p:cNvGraphicFramePr>
          <p:nvPr>
            <p:ph sz="half" idx="2"/>
          </p:nvPr>
        </p:nvGraphicFramePr>
        <p:xfrm>
          <a:off x="4787900" y="1905000"/>
          <a:ext cx="3898900" cy="411480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0236" name="Picture 60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37" name="Line 61"/>
          <p:cNvSpPr>
            <a:spLocks noChangeShapeType="1"/>
          </p:cNvSpPr>
          <p:nvPr/>
        </p:nvSpPr>
        <p:spPr bwMode="auto">
          <a:xfrm flipH="1" flipV="1">
            <a:off x="2484438" y="1844675"/>
            <a:ext cx="2016125" cy="417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0238" name="Picture 62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39" name="Picture 63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9604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2557463" y="2060575"/>
            <a:ext cx="0" cy="4032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0241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6021388"/>
            <a:ext cx="457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2" name="Picture 73" descr="b23f20925ea0a4768212c27d0962fea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992688"/>
            <a:ext cx="17383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3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4" name="Picture 75" descr="Изображение 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Умный шарик</a:t>
            </a:r>
          </a:p>
        </p:txBody>
      </p:sp>
      <p:graphicFrame>
        <p:nvGraphicFramePr>
          <p:cNvPr id="48200" name="Group 72"/>
          <p:cNvGraphicFramePr>
            <a:graphicFrameLocks noGrp="1"/>
          </p:cNvGraphicFramePr>
          <p:nvPr>
            <p:ph sz="half" idx="1"/>
          </p:nvPr>
        </p:nvGraphicFramePr>
        <p:xfrm>
          <a:off x="539750" y="1916113"/>
          <a:ext cx="4038600" cy="41148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199" name="Group 71"/>
          <p:cNvGraphicFramePr>
            <a:graphicFrameLocks noGrp="1"/>
          </p:cNvGraphicFramePr>
          <p:nvPr>
            <p:ph sz="half" idx="2"/>
          </p:nvPr>
        </p:nvGraphicFramePr>
        <p:xfrm>
          <a:off x="4787900" y="1905000"/>
          <a:ext cx="3898900" cy="411480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60" name="Picture 60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1" name="Line 61"/>
          <p:cNvSpPr>
            <a:spLocks noChangeShapeType="1"/>
          </p:cNvSpPr>
          <p:nvPr/>
        </p:nvSpPr>
        <p:spPr bwMode="auto">
          <a:xfrm flipH="1" flipV="1">
            <a:off x="2484438" y="1844675"/>
            <a:ext cx="2016125" cy="417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62" name="Picture 62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3" name="Picture 63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9604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4" name="Line 64"/>
          <p:cNvSpPr>
            <a:spLocks noChangeShapeType="1"/>
          </p:cNvSpPr>
          <p:nvPr/>
        </p:nvSpPr>
        <p:spPr bwMode="auto">
          <a:xfrm>
            <a:off x="2557463" y="2060575"/>
            <a:ext cx="0" cy="4032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65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6021388"/>
            <a:ext cx="457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6" name="Line 66"/>
          <p:cNvSpPr>
            <a:spLocks noChangeShapeType="1"/>
          </p:cNvSpPr>
          <p:nvPr/>
        </p:nvSpPr>
        <p:spPr bwMode="auto">
          <a:xfrm flipH="1" flipV="1">
            <a:off x="611188" y="1916113"/>
            <a:ext cx="1946275" cy="41767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67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8" name="Picture 73" descr="Изображение 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9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92100"/>
            <a:ext cx="5688013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Умный шарик</a:t>
            </a:r>
            <a:br>
              <a:rPr lang="ru-RU" sz="4000" smtClean="0"/>
            </a:br>
            <a:r>
              <a:rPr lang="ru-RU" sz="1600" b="1" smtClean="0"/>
              <a:t>Здесь шарик делает четыре отскока и возвращается в начальную т. О</a:t>
            </a:r>
            <a:br>
              <a:rPr lang="ru-RU" sz="1600" b="1" smtClean="0"/>
            </a:br>
            <a:endParaRPr lang="ru-RU" sz="1600" b="1" smtClean="0"/>
          </a:p>
        </p:txBody>
      </p:sp>
      <p:graphicFrame>
        <p:nvGraphicFramePr>
          <p:cNvPr id="49232" name="Group 80"/>
          <p:cNvGraphicFramePr>
            <a:graphicFrameLocks noGrp="1"/>
          </p:cNvGraphicFramePr>
          <p:nvPr>
            <p:ph sz="half" idx="1"/>
          </p:nvPr>
        </p:nvGraphicFramePr>
        <p:xfrm>
          <a:off x="539750" y="1916113"/>
          <a:ext cx="4038600" cy="41148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225" name="Group 73"/>
          <p:cNvGraphicFramePr>
            <a:graphicFrameLocks noGrp="1"/>
          </p:cNvGraphicFramePr>
          <p:nvPr>
            <p:ph sz="half" idx="2"/>
          </p:nvPr>
        </p:nvGraphicFramePr>
        <p:xfrm>
          <a:off x="4787900" y="1905000"/>
          <a:ext cx="3898900" cy="411480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83" name="Line 59"/>
          <p:cNvSpPr>
            <a:spLocks noChangeShapeType="1"/>
          </p:cNvSpPr>
          <p:nvPr/>
        </p:nvSpPr>
        <p:spPr bwMode="auto">
          <a:xfrm>
            <a:off x="395288" y="6092825"/>
            <a:ext cx="41767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84" name="Picture 60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73405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85" name="Line 61"/>
          <p:cNvSpPr>
            <a:spLocks noChangeShapeType="1"/>
          </p:cNvSpPr>
          <p:nvPr/>
        </p:nvSpPr>
        <p:spPr bwMode="auto">
          <a:xfrm flipH="1" flipV="1">
            <a:off x="2484438" y="1844675"/>
            <a:ext cx="2016125" cy="417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86" name="Picture 62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87" name="Picture 63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9604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2557463" y="2060575"/>
            <a:ext cx="0" cy="4032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89" name="Picture 65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6021388"/>
            <a:ext cx="457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90" name="Line 66"/>
          <p:cNvSpPr>
            <a:spLocks noChangeShapeType="1"/>
          </p:cNvSpPr>
          <p:nvPr/>
        </p:nvSpPr>
        <p:spPr bwMode="auto">
          <a:xfrm flipH="1" flipV="1">
            <a:off x="539750" y="1844675"/>
            <a:ext cx="1944688" cy="417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91" name="Picture 67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92" name="Line 68"/>
          <p:cNvSpPr>
            <a:spLocks noChangeShapeType="1"/>
          </p:cNvSpPr>
          <p:nvPr/>
        </p:nvSpPr>
        <p:spPr bwMode="auto">
          <a:xfrm>
            <a:off x="539750" y="1989138"/>
            <a:ext cx="0" cy="3960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93" name="Picture 76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91188"/>
            <a:ext cx="6016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94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95" name="Picture 79" descr="Изображение 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403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73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FB6DD2"/>
                </a:solidFill>
              </a:rPr>
              <a:t>В ходе работы над проектом: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/>
              <a:t>1.</a:t>
            </a:r>
            <a:r>
              <a:rPr lang="ru-RU" sz="2000" u="sng" smtClean="0">
                <a:solidFill>
                  <a:srgbClr val="FF0000"/>
                </a:solidFill>
              </a:rPr>
              <a:t> </a:t>
            </a:r>
            <a:r>
              <a:rPr lang="ru-RU" sz="1800" u="sng" smtClean="0">
                <a:solidFill>
                  <a:srgbClr val="FF0000"/>
                </a:solidFill>
              </a:rPr>
              <a:t>Изучили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hlink"/>
                </a:solidFill>
              </a:rPr>
              <a:t>интересный прием решения задач на переливания с помощью «умного» бильярдного шарика. Он хорошо описан в книге Я.М. Перельмана «Занимательная геометрия».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/>
              <a:t>2.</a:t>
            </a:r>
            <a:r>
              <a:rPr lang="ru-RU" sz="1800" u="sng" smtClean="0">
                <a:solidFill>
                  <a:srgbClr val="FF0000"/>
                </a:solidFill>
              </a:rPr>
              <a:t> Решили</a:t>
            </a:r>
            <a:r>
              <a:rPr lang="ru-RU" sz="1800" smtClean="0"/>
              <a:t> </a:t>
            </a:r>
            <a:r>
              <a:rPr lang="ru-RU" sz="1800" u="sng" smtClean="0">
                <a:solidFill>
                  <a:schemeClr val="hlink"/>
                </a:solidFill>
              </a:rPr>
              <a:t>все</a:t>
            </a:r>
            <a:r>
              <a:rPr lang="ru-RU" sz="1800" smtClean="0">
                <a:solidFill>
                  <a:schemeClr val="hlink"/>
                </a:solidFill>
              </a:rPr>
              <a:t> задачи по данной теме из книг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smtClean="0"/>
              <a:t>                                                                         </a:t>
            </a:r>
            <a:r>
              <a:rPr lang="ru-RU" sz="1200" b="1" smtClean="0"/>
              <a:t>1)Ф.Ф. Нагибин, Е.С. Канин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   Математическая шкатулка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    М. Просвещение. 1990г 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2) Решение олимпиадных задач.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     В.Н.Русанов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 Математические олимпиады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 Москва. Просвещение. 1990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>
                <a:solidFill>
                  <a:srgbClr val="FF0000"/>
                </a:solidFill>
              </a:rPr>
              <a:t>                                                                                             </a:t>
            </a:r>
            <a:r>
              <a:rPr lang="ru-RU" sz="1200" b="1" smtClean="0"/>
              <a:t>3)</a:t>
            </a:r>
            <a:r>
              <a:rPr lang="ru-RU" sz="1200" b="1" smtClean="0">
                <a:solidFill>
                  <a:srgbClr val="FF0000"/>
                </a:solidFill>
              </a:rPr>
              <a:t> </a:t>
            </a:r>
            <a:r>
              <a:rPr lang="ru-RU" sz="1200" b="1" smtClean="0"/>
              <a:t>СД Математикус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  Комбинаторика. Три кувшина.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smtClean="0"/>
              <a:t>                                                                                            ООО «Медиахаус» издание 2003г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mtClean="0"/>
              <a:t>    3. </a:t>
            </a:r>
            <a:r>
              <a:rPr lang="ru-RU" sz="1800" b="1" smtClean="0">
                <a:solidFill>
                  <a:schemeClr val="hlink"/>
                </a:solidFill>
              </a:rPr>
              <a:t>С помощью программы </a:t>
            </a:r>
            <a:r>
              <a:rPr lang="en-US" sz="1800" b="1" smtClean="0">
                <a:solidFill>
                  <a:schemeClr val="hlink"/>
                </a:solidFill>
              </a:rPr>
              <a:t>POWER POINT</a:t>
            </a:r>
            <a:r>
              <a:rPr lang="en-US" sz="1800" b="1" smtClean="0"/>
              <a:t> </a:t>
            </a:r>
            <a:r>
              <a:rPr lang="ru-RU" sz="1800" b="1" smtClean="0"/>
              <a:t> </a:t>
            </a:r>
            <a:r>
              <a:rPr lang="ru-RU" sz="1800" b="1" u="sng" smtClean="0">
                <a:solidFill>
                  <a:srgbClr val="FF0000"/>
                </a:solidFill>
              </a:rPr>
              <a:t>создали </a:t>
            </a:r>
            <a:r>
              <a:rPr lang="ru-RU" sz="1800" b="1" u="sng" smtClean="0">
                <a:solidFill>
                  <a:schemeClr val="hlink"/>
                </a:solidFill>
              </a:rPr>
              <a:t>наглядный</a:t>
            </a:r>
            <a:r>
              <a:rPr lang="ru-RU" sz="1800" b="1" smtClean="0">
                <a:solidFill>
                  <a:schemeClr val="hlink"/>
                </a:solidFill>
              </a:rPr>
              <a:t> алгоритм решения задач на переливания.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mtClean="0"/>
              <a:t>    4. </a:t>
            </a:r>
            <a:r>
              <a:rPr lang="ru-RU" sz="1800" b="1" u="sng" smtClean="0">
                <a:solidFill>
                  <a:srgbClr val="FF0000"/>
                </a:solidFill>
              </a:rPr>
              <a:t>Провели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chemeClr val="hlink"/>
                </a:solidFill>
              </a:rPr>
              <a:t>исследование данных задач</a:t>
            </a:r>
            <a:r>
              <a:rPr lang="ru-RU" sz="18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mtClean="0"/>
              <a:t>    5. </a:t>
            </a:r>
            <a:r>
              <a:rPr lang="ru-RU" sz="1800" b="1" u="sng" smtClean="0">
                <a:solidFill>
                  <a:srgbClr val="FF0000"/>
                </a:solidFill>
              </a:rPr>
              <a:t>Сделали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chemeClr val="hlink"/>
                </a:solidFill>
              </a:rPr>
              <a:t>вывод.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mtClean="0"/>
              <a:t>    6.</a:t>
            </a:r>
            <a:r>
              <a:rPr lang="ru-RU" sz="1800" b="1" u="sng" smtClean="0">
                <a:solidFill>
                  <a:srgbClr val="FF0000"/>
                </a:solidFill>
              </a:rPr>
              <a:t> Рекомендовали</a:t>
            </a:r>
            <a:r>
              <a:rPr lang="ru-RU" sz="1800" b="1" smtClean="0"/>
              <a:t> </a:t>
            </a:r>
            <a:r>
              <a:rPr lang="ru-RU" sz="1800" b="1" smtClean="0">
                <a:solidFill>
                  <a:schemeClr val="hlink"/>
                </a:solidFill>
              </a:rPr>
              <a:t>созданный нами наглядный алгоритм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mtClean="0">
                <a:solidFill>
                  <a:schemeClr val="hlink"/>
                </a:solidFill>
              </a:rPr>
              <a:t>        к внедрению.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2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2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b="1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b="1" u="sng" smtClean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971550" y="5364163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3" name="Picture 5" descr="Изображение 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75" y="0"/>
            <a:ext cx="9366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05000"/>
            <a:ext cx="4316412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00FF00"/>
                </a:solidFill>
              </a:rPr>
              <a:t>Таблица показывает , что в этом случае невозможно отлить 4 литра или 1 литр из 8-и литрового кувшина .</a:t>
            </a:r>
          </a:p>
        </p:txBody>
      </p:sp>
      <p:pic>
        <p:nvPicPr>
          <p:cNvPr id="53251" name="Picture 3" descr="cartoon_3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16906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9891" name="Group 83"/>
          <p:cNvGraphicFramePr>
            <a:graphicFrameLocks noGrp="1"/>
          </p:cNvGraphicFramePr>
          <p:nvPr>
            <p:ph sz="half" idx="2"/>
          </p:nvPr>
        </p:nvGraphicFramePr>
        <p:xfrm>
          <a:off x="4648200" y="1905000"/>
          <a:ext cx="4038600" cy="4114800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литра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 литров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78" name="Picture 86" descr="Изображение 031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>
          <a:xfrm>
            <a:off x="0" y="0"/>
            <a:ext cx="18462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0" name="Picture 88" descr="Изображение 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12239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u="sng" smtClean="0"/>
              <a:t>3.Заключение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sz="2800" b="1" smtClean="0"/>
          </a:p>
          <a:p>
            <a:pPr eaLnBrk="1" hangingPunct="1">
              <a:defRPr/>
            </a:pPr>
            <a:r>
              <a:rPr lang="ru-RU" sz="2800" b="1" smtClean="0"/>
              <a:t>- </a:t>
            </a:r>
            <a:r>
              <a:rPr lang="ru-RU" sz="2800" b="1" u="sng" smtClean="0">
                <a:solidFill>
                  <a:srgbClr val="FF0000"/>
                </a:solidFill>
              </a:rPr>
              <a:t>обобщающие выводы по всей работе</a:t>
            </a:r>
            <a:r>
              <a:rPr lang="ru-RU" sz="2800" b="1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defRPr/>
            </a:pPr>
            <a:endParaRPr lang="ru-RU" sz="2800" b="1" i="1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800" b="1" i="1" smtClean="0"/>
              <a:t>Таким образом, наш «биллиард» с </a:t>
            </a:r>
            <a:r>
              <a:rPr lang="ru-RU" sz="2800" b="1" i="1" smtClean="0">
                <a:solidFill>
                  <a:schemeClr val="hlink"/>
                </a:solidFill>
              </a:rPr>
              <a:t>«умным»</a:t>
            </a:r>
            <a:r>
              <a:rPr lang="ru-RU" sz="2800" b="1" i="1" smtClean="0"/>
              <a:t> шариком действительно является любопытной и своеобразной машиной неплохо решающей задачи о переливании.</a:t>
            </a:r>
          </a:p>
        </p:txBody>
      </p:sp>
      <p:pic>
        <p:nvPicPr>
          <p:cNvPr id="54276" name="Picture 4" descr="Изображение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день учите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11775"/>
            <a:ext cx="2062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Изображение 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239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92100"/>
            <a:ext cx="5400675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- </a:t>
            </a:r>
            <a:r>
              <a:rPr lang="ru-RU" sz="4000" b="1" u="sng" smtClean="0"/>
              <a:t>рекомендации к внедрению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1</a:t>
            </a:r>
            <a:r>
              <a:rPr lang="ru-RU" sz="1400" b="1" smtClean="0"/>
              <a:t>. Решение задач на переливания из книги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 Ф.Ф. Нагибин, Е.С. Канин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Математическая шкатулка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М. Просвещение. 1990г с помощью «умного» шарика.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2</a:t>
            </a:r>
            <a:r>
              <a:rPr lang="ru-RU" sz="1400" b="1" smtClean="0"/>
              <a:t>. Решение олимпиадных задач.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В.Н.Русанов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Математические олимпиады младших школьников.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Москва. Просвещение. 1990г.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3</a:t>
            </a:r>
            <a:r>
              <a:rPr lang="ru-RU" sz="1400" b="1" smtClean="0"/>
              <a:t>.Математическая олимпиада – в классе.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М. Потапова,  П. Чулков.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Москва «Первое сентября» 2000г.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 </a:t>
            </a:r>
            <a:r>
              <a:rPr lang="ru-RU" sz="1400" b="1" smtClean="0">
                <a:solidFill>
                  <a:srgbClr val="FF0000"/>
                </a:solidFill>
              </a:rPr>
              <a:t>4</a:t>
            </a:r>
            <a:r>
              <a:rPr lang="ru-RU" sz="1400" b="1" smtClean="0"/>
              <a:t>.СД Математикус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Комбинаторика. Три кувшина.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ООО «Медиахаус» издание 2003г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Изображение 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00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865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8270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755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smtClean="0">
                <a:solidFill>
                  <a:srgbClr val="FF3300"/>
                </a:solidFill>
                <a:latin typeface="Comic Sans MS" pitchFamily="66" charset="0"/>
              </a:rPr>
              <a:t>Молодцы!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2843213" y="2205038"/>
            <a:ext cx="3340100" cy="2667000"/>
            <a:chOff x="1782" y="1163"/>
            <a:chExt cx="2247" cy="1740"/>
          </a:xfrm>
        </p:grpSpPr>
        <p:pic>
          <p:nvPicPr>
            <p:cNvPr id="56326" name="Picture 5" descr="little_orange_gu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1344"/>
              <a:ext cx="1966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7" name="Rectangle 6"/>
            <p:cNvSpPr>
              <a:spLocks noChangeArrowheads="1"/>
            </p:cNvSpPr>
            <p:nvPr/>
          </p:nvSpPr>
          <p:spPr bwMode="auto">
            <a:xfrm rot="2332943">
              <a:off x="1822" y="1163"/>
              <a:ext cx="374" cy="610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E7E9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 rot="-2330186">
              <a:off x="3603" y="1167"/>
              <a:ext cx="368" cy="52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E7E9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 rot="-1931221">
              <a:off x="1782" y="2173"/>
              <a:ext cx="429" cy="647"/>
            </a:xfrm>
            <a:prstGeom prst="rect">
              <a:avLst/>
            </a:prstGeom>
            <a:gradFill rotWithShape="0">
              <a:gsLst>
                <a:gs pos="0">
                  <a:srgbClr val="E8E6C6"/>
                </a:gs>
                <a:gs pos="100000">
                  <a:srgbClr val="D9D7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 rot="2582238">
              <a:off x="3600" y="2256"/>
              <a:ext cx="429" cy="647"/>
            </a:xfrm>
            <a:prstGeom prst="rect">
              <a:avLst/>
            </a:prstGeom>
            <a:gradFill rotWithShape="0">
              <a:gsLst>
                <a:gs pos="0">
                  <a:srgbClr val="E8E6C6"/>
                </a:gs>
                <a:gs pos="100000">
                  <a:srgbClr val="D9D7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331" name="AutoShape 10"/>
            <p:cNvSpPr>
              <a:spLocks noChangeArrowheads="1"/>
            </p:cNvSpPr>
            <p:nvPr/>
          </p:nvSpPr>
          <p:spPr bwMode="auto">
            <a:xfrm>
              <a:off x="1853" y="1220"/>
              <a:ext cx="2112" cy="1574"/>
            </a:xfrm>
            <a:custGeom>
              <a:avLst/>
              <a:gdLst>
                <a:gd name="T0" fmla="*/ 103 w 21600"/>
                <a:gd name="T1" fmla="*/ 0 h 21600"/>
                <a:gd name="T2" fmla="*/ 30 w 21600"/>
                <a:gd name="T3" fmla="*/ 17 h 21600"/>
                <a:gd name="T4" fmla="*/ 0 w 21600"/>
                <a:gd name="T5" fmla="*/ 57 h 21600"/>
                <a:gd name="T6" fmla="*/ 30 w 21600"/>
                <a:gd name="T7" fmla="*/ 98 h 21600"/>
                <a:gd name="T8" fmla="*/ 103 w 21600"/>
                <a:gd name="T9" fmla="*/ 115 h 21600"/>
                <a:gd name="T10" fmla="*/ 176 w 21600"/>
                <a:gd name="T11" fmla="*/ 98 h 21600"/>
                <a:gd name="T12" fmla="*/ 207 w 21600"/>
                <a:gd name="T13" fmla="*/ 57 h 21600"/>
                <a:gd name="T14" fmla="*/ 176 w 21600"/>
                <a:gd name="T15" fmla="*/ 1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56 h 21600"/>
                <a:gd name="T26" fmla="*/ 18440 w 21600"/>
                <a:gd name="T27" fmla="*/ 1844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46" y="10800"/>
                  </a:moveTo>
                  <a:cubicBezTo>
                    <a:pt x="1646" y="15856"/>
                    <a:pt x="5744" y="19954"/>
                    <a:pt x="10800" y="19954"/>
                  </a:cubicBezTo>
                  <a:cubicBezTo>
                    <a:pt x="15856" y="19954"/>
                    <a:pt x="19954" y="15856"/>
                    <a:pt x="19954" y="10800"/>
                  </a:cubicBezTo>
                  <a:cubicBezTo>
                    <a:pt x="19954" y="5744"/>
                    <a:pt x="15856" y="1646"/>
                    <a:pt x="10800" y="1646"/>
                  </a:cubicBezTo>
                  <a:cubicBezTo>
                    <a:pt x="5744" y="1646"/>
                    <a:pt x="1646" y="5744"/>
                    <a:pt x="1646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56324" name="Picture 11" descr="popuga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514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8" name="Picture 12" descr="kuri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1763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FALRITE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Вот так задачи </a:t>
            </a:r>
            <a:r>
              <a:rPr lang="en-US" b="1" smtClean="0">
                <a:solidFill>
                  <a:schemeClr val="bg1"/>
                </a:solidFill>
                <a:latin typeface="Georgia" pitchFamily="18" charset="0"/>
              </a:rPr>
              <a:t>!</a:t>
            </a:r>
            <a:endParaRPr lang="ru-RU" b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7347" name="Picture 3" descr="17141486ur[1]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05038"/>
            <a:ext cx="381635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8372" name="Picture 4" descr="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1908175" y="1989138"/>
            <a:ext cx="53625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Молодцы!</a:t>
            </a:r>
          </a:p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Благодарим за внимание!</a:t>
            </a:r>
          </a:p>
        </p:txBody>
      </p:sp>
      <p:pic>
        <p:nvPicPr>
          <p:cNvPr id="58374" name="Picture 6" descr="Изображение 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>
                <a:solidFill>
                  <a:srgbClr val="990099"/>
                </a:solidFill>
              </a:rPr>
              <a:t> Задача 1.</a:t>
            </a:r>
            <a:r>
              <a:rPr lang="ru-RU" sz="4400" smtClean="0"/>
              <a:t> </a:t>
            </a:r>
            <a:endParaRPr lang="ru-RU" sz="35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4400" smtClean="0">
                <a:solidFill>
                  <a:srgbClr val="990099"/>
                </a:solidFill>
              </a:rPr>
              <a:t> Задача 2.</a:t>
            </a:r>
          </a:p>
          <a:p>
            <a:pPr eaLnBrk="1" hangingPunct="1">
              <a:buFontTx/>
              <a:buNone/>
              <a:defRPr/>
            </a:pPr>
            <a:r>
              <a:rPr lang="ru-RU" sz="4400" smtClean="0">
                <a:solidFill>
                  <a:schemeClr val="bg1"/>
                </a:solidFill>
              </a:rPr>
              <a:t> </a:t>
            </a:r>
            <a:r>
              <a:rPr lang="ru-RU" sz="4400" smtClean="0">
                <a:solidFill>
                  <a:srgbClr val="990099"/>
                </a:solidFill>
              </a:rPr>
              <a:t>Задача 3.</a:t>
            </a:r>
          </a:p>
          <a:p>
            <a:pPr eaLnBrk="1" hangingPunct="1">
              <a:buFontTx/>
              <a:buNone/>
              <a:defRPr/>
            </a:pPr>
            <a:r>
              <a:rPr lang="ru-RU" sz="4400" smtClean="0">
                <a:solidFill>
                  <a:schemeClr val="bg1"/>
                </a:solidFill>
              </a:rPr>
              <a:t> </a:t>
            </a:r>
            <a:r>
              <a:rPr lang="ru-RU" sz="4400" smtClean="0">
                <a:solidFill>
                  <a:srgbClr val="990099"/>
                </a:solidFill>
              </a:rPr>
              <a:t>Задача 4.</a:t>
            </a:r>
          </a:p>
          <a:p>
            <a:pPr eaLnBrk="1" hangingPunct="1">
              <a:buFontTx/>
              <a:buNone/>
              <a:defRPr/>
            </a:pPr>
            <a:r>
              <a:rPr lang="ru-RU" sz="4400" smtClean="0">
                <a:solidFill>
                  <a:srgbClr val="990099"/>
                </a:solidFill>
              </a:rPr>
              <a:t> Задача 5.</a:t>
            </a:r>
          </a:p>
        </p:txBody>
      </p:sp>
      <p:sp>
        <p:nvSpPr>
          <p:cNvPr id="59395" name="WordArt 4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Решите  самостоятельно.</a:t>
            </a:r>
          </a:p>
        </p:txBody>
      </p:sp>
      <p:pic>
        <p:nvPicPr>
          <p:cNvPr id="59396" name="Picture 5" descr="17141486ur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2READ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30718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 </a:t>
            </a:r>
            <a:r>
              <a:rPr lang="ru-RU" sz="5400" smtClean="0">
                <a:solidFill>
                  <a:srgbClr val="990099"/>
                </a:solidFill>
              </a:rPr>
              <a:t>Задача 1.</a:t>
            </a:r>
            <a:r>
              <a:rPr lang="ru-RU" sz="5400" smtClean="0"/>
              <a:t>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29600" cy="3889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z="2400" b="1" smtClean="0"/>
              <a:t>Как с помощью пятилитровой кастрюли и трехлитровой банки налить из водопроводного крана в ведро ровно 4 л воды?</a:t>
            </a:r>
          </a:p>
        </p:txBody>
      </p:sp>
      <p:pic>
        <p:nvPicPr>
          <p:cNvPr id="60420" name="Picture 4" descr="p19_antn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>
            <a:fillRect/>
          </a:stretch>
        </p:blipFill>
        <p:spPr bwMode="auto">
          <a:xfrm>
            <a:off x="6443663" y="0"/>
            <a:ext cx="2228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 </a:t>
            </a:r>
            <a:r>
              <a:rPr lang="ru-RU" sz="5400" smtClean="0">
                <a:solidFill>
                  <a:srgbClr val="990099"/>
                </a:solidFill>
              </a:rPr>
              <a:t>Задача 2.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smtClean="0"/>
              <a:t>Как с помощью двух бидонов емкостью 5 л и 8л</a:t>
            </a:r>
          </a:p>
          <a:p>
            <a:pPr eaLnBrk="1" hangingPunct="1">
              <a:buFontTx/>
              <a:buNone/>
              <a:defRPr/>
            </a:pPr>
            <a:r>
              <a:rPr lang="ru-RU" sz="2000" b="1" smtClean="0"/>
              <a:t>Отлить из молочной цистерны 7л молока?</a:t>
            </a:r>
          </a:p>
        </p:txBody>
      </p:sp>
      <p:pic>
        <p:nvPicPr>
          <p:cNvPr id="61444" name="Picture 4" descr="p19_antn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>
            <a:fillRect/>
          </a:stretch>
        </p:blipFill>
        <p:spPr bwMode="auto">
          <a:xfrm>
            <a:off x="6443663" y="0"/>
            <a:ext cx="2228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0288" name="Group 64"/>
          <p:cNvGraphicFramePr>
            <a:graphicFrameLocks noGrp="1"/>
          </p:cNvGraphicFramePr>
          <p:nvPr>
            <p:ph sz="half" idx="2"/>
          </p:nvPr>
        </p:nvGraphicFramePr>
        <p:xfrm>
          <a:off x="5076825" y="2924175"/>
          <a:ext cx="3609975" cy="3095625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501" name="Line 67"/>
          <p:cNvSpPr>
            <a:spLocks noChangeShapeType="1"/>
          </p:cNvSpPr>
          <p:nvPr/>
        </p:nvSpPr>
        <p:spPr bwMode="auto">
          <a:xfrm>
            <a:off x="5076825" y="6021388"/>
            <a:ext cx="3598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2" name="Line 68"/>
          <p:cNvSpPr>
            <a:spLocks noChangeShapeType="1"/>
          </p:cNvSpPr>
          <p:nvPr/>
        </p:nvSpPr>
        <p:spPr bwMode="auto">
          <a:xfrm flipH="1" flipV="1">
            <a:off x="6443663" y="2924175"/>
            <a:ext cx="2232025" cy="3097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3" name="Line 69"/>
          <p:cNvSpPr>
            <a:spLocks noChangeShapeType="1"/>
          </p:cNvSpPr>
          <p:nvPr/>
        </p:nvSpPr>
        <p:spPr bwMode="auto">
          <a:xfrm>
            <a:off x="6443663" y="2997200"/>
            <a:ext cx="0" cy="3024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4" name="Line 70"/>
          <p:cNvSpPr>
            <a:spLocks noChangeShapeType="1"/>
          </p:cNvSpPr>
          <p:nvPr/>
        </p:nvSpPr>
        <p:spPr bwMode="auto">
          <a:xfrm flipH="1" flipV="1">
            <a:off x="5076825" y="4149725"/>
            <a:ext cx="1366838" cy="18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5" name="Line 71"/>
          <p:cNvSpPr>
            <a:spLocks noChangeShapeType="1"/>
          </p:cNvSpPr>
          <p:nvPr/>
        </p:nvSpPr>
        <p:spPr bwMode="auto">
          <a:xfrm>
            <a:off x="5076825" y="4149725"/>
            <a:ext cx="3598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6" name="Line 72"/>
          <p:cNvSpPr>
            <a:spLocks noChangeShapeType="1"/>
          </p:cNvSpPr>
          <p:nvPr/>
        </p:nvSpPr>
        <p:spPr bwMode="auto">
          <a:xfrm flipH="1" flipV="1">
            <a:off x="7740650" y="2924175"/>
            <a:ext cx="935038" cy="1225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7" name="Line 73"/>
          <p:cNvSpPr>
            <a:spLocks noChangeShapeType="1"/>
          </p:cNvSpPr>
          <p:nvPr/>
        </p:nvSpPr>
        <p:spPr bwMode="auto">
          <a:xfrm>
            <a:off x="7740650" y="2997200"/>
            <a:ext cx="71438" cy="3024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8" name="Line 74"/>
          <p:cNvSpPr>
            <a:spLocks noChangeShapeType="1"/>
          </p:cNvSpPr>
          <p:nvPr/>
        </p:nvSpPr>
        <p:spPr bwMode="auto">
          <a:xfrm flipH="1" flipV="1">
            <a:off x="5508625" y="2924175"/>
            <a:ext cx="2303463" cy="3025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9" name="Line 75"/>
          <p:cNvSpPr>
            <a:spLocks noChangeShapeType="1"/>
          </p:cNvSpPr>
          <p:nvPr/>
        </p:nvSpPr>
        <p:spPr bwMode="auto">
          <a:xfrm>
            <a:off x="5508625" y="2924175"/>
            <a:ext cx="0" cy="3097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0" name="Line 76"/>
          <p:cNvSpPr>
            <a:spLocks noChangeShapeType="1"/>
          </p:cNvSpPr>
          <p:nvPr/>
        </p:nvSpPr>
        <p:spPr bwMode="auto">
          <a:xfrm flipH="1" flipV="1">
            <a:off x="5076825" y="5445125"/>
            <a:ext cx="4318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1" name="Line 77"/>
          <p:cNvSpPr>
            <a:spLocks noChangeShapeType="1"/>
          </p:cNvSpPr>
          <p:nvPr/>
        </p:nvSpPr>
        <p:spPr bwMode="auto">
          <a:xfrm>
            <a:off x="5076825" y="5373688"/>
            <a:ext cx="3598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2" name="Line 78"/>
          <p:cNvSpPr>
            <a:spLocks noChangeShapeType="1"/>
          </p:cNvSpPr>
          <p:nvPr/>
        </p:nvSpPr>
        <p:spPr bwMode="auto">
          <a:xfrm flipH="1" flipV="1">
            <a:off x="6877050" y="2924175"/>
            <a:ext cx="1798638" cy="2449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3" name="Line 79"/>
          <p:cNvSpPr>
            <a:spLocks noChangeShapeType="1"/>
          </p:cNvSpPr>
          <p:nvPr/>
        </p:nvSpPr>
        <p:spPr bwMode="auto">
          <a:xfrm>
            <a:off x="6877050" y="2997200"/>
            <a:ext cx="0" cy="2952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4" name="Line 80"/>
          <p:cNvSpPr>
            <a:spLocks noChangeShapeType="1"/>
          </p:cNvSpPr>
          <p:nvPr/>
        </p:nvSpPr>
        <p:spPr bwMode="auto">
          <a:xfrm flipH="1" flipV="1">
            <a:off x="5076825" y="3573463"/>
            <a:ext cx="1800225" cy="2376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5" name="Line 81"/>
          <p:cNvSpPr>
            <a:spLocks noChangeShapeType="1"/>
          </p:cNvSpPr>
          <p:nvPr/>
        </p:nvSpPr>
        <p:spPr bwMode="auto">
          <a:xfrm>
            <a:off x="5076825" y="3573463"/>
            <a:ext cx="3598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6" name="Line 82"/>
          <p:cNvSpPr>
            <a:spLocks noChangeShapeType="1"/>
          </p:cNvSpPr>
          <p:nvPr/>
        </p:nvSpPr>
        <p:spPr bwMode="auto">
          <a:xfrm flipH="1" flipV="1">
            <a:off x="8243888" y="2924175"/>
            <a:ext cx="431800" cy="649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0384" name="Group 160"/>
          <p:cNvGraphicFramePr>
            <a:graphicFrameLocks noGrp="1"/>
          </p:cNvGraphicFramePr>
          <p:nvPr/>
        </p:nvGraphicFramePr>
        <p:xfrm>
          <a:off x="179388" y="4797425"/>
          <a:ext cx="4249737" cy="792163"/>
        </p:xfrm>
        <a:graphic>
          <a:graphicData uri="http://schemas.openxmlformats.org/drawingml/2006/table">
            <a:tbl>
              <a:tblPr/>
              <a:tblGrid>
                <a:gridCol w="36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573" name="Picture 161" descr="Изображение 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420938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smtClean="0">
                <a:solidFill>
                  <a:srgbClr val="990099"/>
                </a:solidFill>
              </a:rPr>
              <a:t>Задача 3.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smtClean="0"/>
              <a:t>Как с помощью 7л ведра и 3л банки налить в кастрюлю ровно 5л воды?</a:t>
            </a:r>
          </a:p>
        </p:txBody>
      </p:sp>
      <p:pic>
        <p:nvPicPr>
          <p:cNvPr id="62468" name="Picture 4" descr="p19_antn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>
            <a:fillRect/>
          </a:stretch>
        </p:blipFill>
        <p:spPr bwMode="auto">
          <a:xfrm>
            <a:off x="6443663" y="0"/>
            <a:ext cx="2228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u="sng" smtClean="0">
                <a:solidFill>
                  <a:srgbClr val="FF0000"/>
                </a:solidFill>
              </a:rPr>
              <a:t>Этапы создания проекта: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2513"/>
            <a:ext cx="7834312" cy="49672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u="sng" smtClean="0">
                <a:solidFill>
                  <a:schemeClr val="hlink"/>
                </a:solidFill>
              </a:rPr>
              <a:t>4 класс</a:t>
            </a:r>
            <a:r>
              <a:rPr lang="ru-RU" smtClean="0"/>
              <a:t>: </a:t>
            </a:r>
            <a:r>
              <a:rPr lang="ru-RU" sz="2400" u="sng" smtClean="0">
                <a:solidFill>
                  <a:srgbClr val="FB6DD2"/>
                </a:solidFill>
              </a:rPr>
              <a:t>Подготовка к олимпиаде по математике</a:t>
            </a:r>
            <a:r>
              <a:rPr lang="ru-RU" sz="2400" smtClean="0">
                <a:solidFill>
                  <a:srgbClr val="FB6DD2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                     </a:t>
            </a:r>
            <a:r>
              <a:rPr lang="ru-RU" sz="2400" b="1" i="1" smtClean="0"/>
              <a:t>Чайка Татьяна</a:t>
            </a:r>
          </a:p>
          <a:p>
            <a:pPr eaLnBrk="1" hangingPunct="1">
              <a:buFontTx/>
              <a:buNone/>
              <a:defRPr/>
            </a:pPr>
            <a:r>
              <a:rPr lang="ru-RU" u="sng" smtClean="0">
                <a:solidFill>
                  <a:schemeClr val="hlink"/>
                </a:solidFill>
              </a:rPr>
              <a:t>5 класс</a:t>
            </a:r>
            <a:r>
              <a:rPr lang="ru-RU" smtClean="0"/>
              <a:t>: </a:t>
            </a:r>
            <a:r>
              <a:rPr lang="ru-RU" u="sng" smtClean="0">
                <a:solidFill>
                  <a:srgbClr val="00FF00"/>
                </a:solidFill>
              </a:rPr>
              <a:t>Создание презентаций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              </a:t>
            </a:r>
            <a:r>
              <a:rPr lang="ru-RU" sz="2400" b="1" i="1" smtClean="0"/>
              <a:t>Коровина Александра</a:t>
            </a:r>
          </a:p>
          <a:p>
            <a:pPr eaLnBrk="1" hangingPunct="1">
              <a:buFontTx/>
              <a:buNone/>
              <a:defRPr/>
            </a:pPr>
            <a:endParaRPr lang="ru-RU" sz="2400" b="1" i="1" smtClean="0"/>
          </a:p>
          <a:p>
            <a:pPr eaLnBrk="1" hangingPunct="1">
              <a:buFontTx/>
              <a:buNone/>
              <a:defRPr/>
            </a:pPr>
            <a:r>
              <a:rPr lang="ru-RU" u="sng" smtClean="0">
                <a:solidFill>
                  <a:schemeClr val="hlink"/>
                </a:solidFill>
              </a:rPr>
              <a:t>6 класс</a:t>
            </a:r>
            <a:r>
              <a:rPr lang="ru-RU" smtClean="0"/>
              <a:t>: </a:t>
            </a:r>
            <a:r>
              <a:rPr lang="ru-RU" sz="2400" u="sng" smtClean="0">
                <a:solidFill>
                  <a:srgbClr val="FF0000"/>
                </a:solidFill>
              </a:rPr>
              <a:t>Совместная работа над проектом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u="sng" smtClean="0">
                <a:solidFill>
                  <a:srgbClr val="FF0000"/>
                </a:solidFill>
              </a:rPr>
              <a:t> по теме: «Умный шарик»</a:t>
            </a:r>
            <a:r>
              <a:rPr lang="ru-RU" u="sng" smtClean="0">
                <a:solidFill>
                  <a:srgbClr val="FF0000"/>
                </a:solidFill>
              </a:rPr>
              <a:t> </a:t>
            </a:r>
            <a:endParaRPr lang="ru-RU" sz="2400" u="sng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b="1" i="1" smtClean="0"/>
              <a:t> </a:t>
            </a:r>
            <a:r>
              <a:rPr lang="ru-RU" sz="2400" b="1" i="1" smtClean="0"/>
              <a:t>Чайка Татьяна + Коровина Александра</a:t>
            </a:r>
          </a:p>
          <a:p>
            <a:pPr eaLnBrk="1" hangingPunct="1">
              <a:buFontTx/>
              <a:buNone/>
              <a:defRPr/>
            </a:pPr>
            <a:endParaRPr lang="ru-RU" sz="2400" b="1" i="1" smtClean="0"/>
          </a:p>
          <a:p>
            <a:pPr eaLnBrk="1" hangingPunct="1">
              <a:buFontTx/>
              <a:buNone/>
              <a:defRPr/>
            </a:pPr>
            <a:endParaRPr lang="ru-RU" sz="2400" b="1" i="1" smtClean="0"/>
          </a:p>
        </p:txBody>
      </p:sp>
      <p:pic>
        <p:nvPicPr>
          <p:cNvPr id="8196" name="Picture 4" descr="Изображение 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10445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Изображение 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661025"/>
            <a:ext cx="936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589588"/>
            <a:ext cx="1006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 </a:t>
            </a:r>
            <a:r>
              <a:rPr lang="ru-RU" sz="5400" smtClean="0">
                <a:solidFill>
                  <a:srgbClr val="990099"/>
                </a:solidFill>
              </a:rPr>
              <a:t>Задача 4.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Как с помощью  двух бидонов емкостью 17л</a:t>
            </a:r>
          </a:p>
          <a:p>
            <a:pPr eaLnBrk="1" hangingPunct="1">
              <a:buFontTx/>
              <a:buNone/>
              <a:defRPr/>
            </a:pPr>
            <a:r>
              <a:rPr lang="ru-RU" sz="2400" b="1" smtClean="0"/>
              <a:t>и 5л отлить из молочной цистерны 13л молока?</a:t>
            </a:r>
          </a:p>
        </p:txBody>
      </p:sp>
      <p:pic>
        <p:nvPicPr>
          <p:cNvPr id="63492" name="Picture 4" descr="p19_antn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>
            <a:fillRect/>
          </a:stretch>
        </p:blipFill>
        <p:spPr bwMode="auto">
          <a:xfrm>
            <a:off x="6443663" y="0"/>
            <a:ext cx="2228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 </a:t>
            </a:r>
            <a:r>
              <a:rPr lang="ru-RU" sz="5400" smtClean="0">
                <a:solidFill>
                  <a:srgbClr val="990099"/>
                </a:solidFill>
              </a:rPr>
              <a:t>Задача 5.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Имеются сосуды в 12 , 9  и 5 л. Первый из них заполнен некоторой жидкостью, а два Остальных- пустые. </a:t>
            </a:r>
          </a:p>
          <a:p>
            <a:pPr eaLnBrk="1" hangingPunct="1">
              <a:buFontTx/>
              <a:buNone/>
              <a:defRPr/>
            </a:pPr>
            <a:r>
              <a:rPr lang="ru-RU" sz="2400" b="1" smtClean="0"/>
              <a:t>  Можно ли отлить 6литров?</a:t>
            </a:r>
          </a:p>
          <a:p>
            <a:pPr eaLnBrk="1" hangingPunct="1">
              <a:defRPr/>
            </a:pPr>
            <a:endParaRPr lang="ru-RU" sz="2400" b="1" smtClean="0"/>
          </a:p>
          <a:p>
            <a:pPr eaLnBrk="1" hangingPunct="1">
              <a:buFontTx/>
              <a:buNone/>
              <a:defRPr/>
            </a:pPr>
            <a:endParaRPr lang="ru-RU" sz="2400" b="1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64516" name="Picture 4" descr="p19_antn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>
            <a:fillRect/>
          </a:stretch>
        </p:blipFill>
        <p:spPr bwMode="auto">
          <a:xfrm>
            <a:off x="6443663" y="0"/>
            <a:ext cx="2228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Решение к задаче №5: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Отлить с помощью сосудов 9 и 5 литров - 6 литров.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ph sz="half" idx="2"/>
          </p:nvPr>
        </p:nvGraphicFramePr>
        <p:xfrm>
          <a:off x="684213" y="3284538"/>
          <a:ext cx="3178175" cy="3346450"/>
        </p:xfrm>
        <a:graphic>
          <a:graphicData uri="http://schemas.openxmlformats.org/drawingml/2006/table">
            <a:tbl>
              <a:tblPr/>
              <a:tblGrid>
                <a:gridCol w="35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4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602" name="Line 66"/>
          <p:cNvSpPr>
            <a:spLocks noChangeShapeType="1"/>
          </p:cNvSpPr>
          <p:nvPr/>
        </p:nvSpPr>
        <p:spPr bwMode="auto">
          <a:xfrm>
            <a:off x="684213" y="6597650"/>
            <a:ext cx="31670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03" name="Picture 67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04" name="Picture 68" descr="Изображение 0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304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7461" name="Group 69"/>
          <p:cNvGraphicFramePr>
            <a:graphicFrameLocks noGrp="1"/>
          </p:cNvGraphicFramePr>
          <p:nvPr/>
        </p:nvGraphicFramePr>
        <p:xfrm>
          <a:off x="3635375" y="692150"/>
          <a:ext cx="5132388" cy="1279525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9-л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5-л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667" name="Line 131"/>
          <p:cNvSpPr>
            <a:spLocks noChangeShapeType="1"/>
          </p:cNvSpPr>
          <p:nvPr/>
        </p:nvSpPr>
        <p:spPr bwMode="auto">
          <a:xfrm flipH="1" flipV="1">
            <a:off x="2051050" y="3213100"/>
            <a:ext cx="1800225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68" name="Picture 132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69" name="Line 133"/>
          <p:cNvSpPr>
            <a:spLocks noChangeShapeType="1"/>
          </p:cNvSpPr>
          <p:nvPr/>
        </p:nvSpPr>
        <p:spPr bwMode="auto">
          <a:xfrm>
            <a:off x="2051050" y="3284538"/>
            <a:ext cx="73025" cy="3313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70" name="Picture 134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71" name="Line 135"/>
          <p:cNvSpPr>
            <a:spLocks noChangeShapeType="1"/>
          </p:cNvSpPr>
          <p:nvPr/>
        </p:nvSpPr>
        <p:spPr bwMode="auto">
          <a:xfrm flipH="1" flipV="1">
            <a:off x="684213" y="4005263"/>
            <a:ext cx="1439862" cy="2592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72" name="Picture 136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73" name="Line 137"/>
          <p:cNvSpPr>
            <a:spLocks noChangeShapeType="1"/>
          </p:cNvSpPr>
          <p:nvPr/>
        </p:nvSpPr>
        <p:spPr bwMode="auto">
          <a:xfrm>
            <a:off x="684213" y="3933825"/>
            <a:ext cx="31670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74" name="Picture 138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893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75" name="Line 139"/>
          <p:cNvSpPr>
            <a:spLocks noChangeShapeType="1"/>
          </p:cNvSpPr>
          <p:nvPr/>
        </p:nvSpPr>
        <p:spPr bwMode="auto">
          <a:xfrm flipH="1" flipV="1">
            <a:off x="3492500" y="3284538"/>
            <a:ext cx="358775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76" name="Picture 140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77" name="Picture 141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78" name="Line 142"/>
          <p:cNvSpPr>
            <a:spLocks noChangeShapeType="1"/>
          </p:cNvSpPr>
          <p:nvPr/>
        </p:nvSpPr>
        <p:spPr bwMode="auto">
          <a:xfrm flipH="1" flipV="1">
            <a:off x="1692275" y="3213100"/>
            <a:ext cx="1800225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79" name="Picture 143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80" name="Line 144"/>
          <p:cNvSpPr>
            <a:spLocks noChangeShapeType="1"/>
          </p:cNvSpPr>
          <p:nvPr/>
        </p:nvSpPr>
        <p:spPr bwMode="auto">
          <a:xfrm>
            <a:off x="1692275" y="3357563"/>
            <a:ext cx="71438" cy="3311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81" name="Picture 145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82" name="Line 146"/>
          <p:cNvSpPr>
            <a:spLocks noChangeShapeType="1"/>
          </p:cNvSpPr>
          <p:nvPr/>
        </p:nvSpPr>
        <p:spPr bwMode="auto">
          <a:xfrm flipH="1" flipV="1">
            <a:off x="684213" y="4581525"/>
            <a:ext cx="1079500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83" name="Picture 147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84" name="Line 148"/>
          <p:cNvSpPr>
            <a:spLocks noChangeShapeType="1"/>
          </p:cNvSpPr>
          <p:nvPr/>
        </p:nvSpPr>
        <p:spPr bwMode="auto">
          <a:xfrm>
            <a:off x="611188" y="4581525"/>
            <a:ext cx="32400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85" name="Picture 149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36562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86" name="Line 150"/>
          <p:cNvSpPr>
            <a:spLocks noChangeShapeType="1"/>
          </p:cNvSpPr>
          <p:nvPr/>
        </p:nvSpPr>
        <p:spPr bwMode="auto">
          <a:xfrm flipH="1" flipV="1">
            <a:off x="3132138" y="3284538"/>
            <a:ext cx="792162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87" name="Picture 151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241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88" name="Line 152"/>
          <p:cNvSpPr>
            <a:spLocks noChangeShapeType="1"/>
          </p:cNvSpPr>
          <p:nvPr/>
        </p:nvSpPr>
        <p:spPr bwMode="auto">
          <a:xfrm>
            <a:off x="3132138" y="3357563"/>
            <a:ext cx="0" cy="3240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89" name="Picture 153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90" name="Line 154"/>
          <p:cNvSpPr>
            <a:spLocks noChangeShapeType="1"/>
          </p:cNvSpPr>
          <p:nvPr/>
        </p:nvSpPr>
        <p:spPr bwMode="auto">
          <a:xfrm flipH="1" flipV="1">
            <a:off x="1331913" y="3213100"/>
            <a:ext cx="1800225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91" name="Picture 155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92" name="Line 156"/>
          <p:cNvSpPr>
            <a:spLocks noChangeShapeType="1"/>
          </p:cNvSpPr>
          <p:nvPr/>
        </p:nvSpPr>
        <p:spPr bwMode="auto">
          <a:xfrm>
            <a:off x="1403350" y="3284538"/>
            <a:ext cx="0" cy="3313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93" name="Picture 157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467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94" name="Line 158"/>
          <p:cNvSpPr>
            <a:spLocks noChangeShapeType="1"/>
          </p:cNvSpPr>
          <p:nvPr/>
        </p:nvSpPr>
        <p:spPr bwMode="auto">
          <a:xfrm flipH="1" flipV="1">
            <a:off x="684213" y="5300663"/>
            <a:ext cx="719137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95" name="Picture 159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96" name="Line 160"/>
          <p:cNvSpPr>
            <a:spLocks noChangeShapeType="1"/>
          </p:cNvSpPr>
          <p:nvPr/>
        </p:nvSpPr>
        <p:spPr bwMode="auto">
          <a:xfrm>
            <a:off x="684213" y="5300663"/>
            <a:ext cx="31670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697" name="Picture 161" descr="Изображение 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57788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98" name="Line 162"/>
          <p:cNvSpPr>
            <a:spLocks noChangeShapeType="1"/>
          </p:cNvSpPr>
          <p:nvPr/>
        </p:nvSpPr>
        <p:spPr bwMode="auto">
          <a:xfrm flipH="1" flipV="1">
            <a:off x="2771775" y="3213100"/>
            <a:ext cx="1152525" cy="2087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773238"/>
            <a:ext cx="7427912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Если вы справились с моими задачами- вы гений !!!</a:t>
            </a:r>
            <a:br>
              <a:rPr lang="ru-RU" sz="4000" smtClean="0">
                <a:solidFill>
                  <a:srgbClr val="FF0000"/>
                </a:solidFill>
              </a:rPr>
            </a:b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66563" name="Picture 3" descr="Сова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500438"/>
            <a:ext cx="2108200" cy="2665412"/>
          </a:xfrm>
        </p:spPr>
      </p:pic>
      <p:pic>
        <p:nvPicPr>
          <p:cNvPr id="66564" name="Picture 4" descr="Изображение 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10143"/>
          <a:stretch>
            <a:fillRect/>
          </a:stretch>
        </p:blipFill>
        <p:spPr bwMode="auto">
          <a:xfrm>
            <a:off x="0" y="0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305" r="17386"/>
          <a:stretch>
            <a:fillRect/>
          </a:stretch>
        </p:blipFill>
        <p:spPr bwMode="auto">
          <a:xfrm>
            <a:off x="7524750" y="0"/>
            <a:ext cx="16192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p19_antn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>
            <a:fillRect/>
          </a:stretch>
        </p:blipFill>
        <p:spPr bwMode="auto">
          <a:xfrm>
            <a:off x="3419475" y="0"/>
            <a:ext cx="2228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Изображение 13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10334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3024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Из 3-х литрового кувшина переливаем в 5л. Тогда :</a:t>
            </a:r>
          </a:p>
          <a:p>
            <a:pPr eaLnBrk="1" hangingPunct="1">
              <a:defRPr/>
            </a:pPr>
            <a:r>
              <a:rPr lang="ru-RU" sz="2800" smtClean="0"/>
              <a:t>8л-5л</a:t>
            </a:r>
          </a:p>
          <a:p>
            <a:pPr eaLnBrk="1" hangingPunct="1">
              <a:defRPr/>
            </a:pPr>
            <a:r>
              <a:rPr lang="ru-RU" sz="2800" smtClean="0"/>
              <a:t>3л-0л</a:t>
            </a:r>
          </a:p>
          <a:p>
            <a:pPr eaLnBrk="1" hangingPunct="1">
              <a:defRPr/>
            </a:pPr>
            <a:r>
              <a:rPr lang="ru-RU" sz="2800" smtClean="0"/>
              <a:t>5л-3л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21297" r="10629" b="31482"/>
          <a:stretch>
            <a:fillRect/>
          </a:stretch>
        </p:blipFill>
        <p:spPr bwMode="auto">
          <a:xfrm>
            <a:off x="2987675" y="1341438"/>
            <a:ext cx="554355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Переливаем из 8-и литрового кувшина в 3-х литровый 3литра. Тогда :</a:t>
            </a:r>
          </a:p>
          <a:p>
            <a:pPr eaLnBrk="1" hangingPunct="1">
              <a:defRPr/>
            </a:pPr>
            <a:r>
              <a:rPr lang="ru-RU" smtClean="0"/>
              <a:t>8л-2л</a:t>
            </a:r>
          </a:p>
          <a:p>
            <a:pPr eaLnBrk="1" hangingPunct="1">
              <a:defRPr/>
            </a:pPr>
            <a:r>
              <a:rPr lang="ru-RU" smtClean="0"/>
              <a:t>3л-3л</a:t>
            </a:r>
          </a:p>
          <a:p>
            <a:pPr eaLnBrk="1" hangingPunct="1">
              <a:defRPr/>
            </a:pPr>
            <a:r>
              <a:rPr lang="ru-RU" smtClean="0"/>
              <a:t>5л-3л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23033" r="11145" b="33217"/>
          <a:stretch>
            <a:fillRect/>
          </a:stretch>
        </p:blipFill>
        <p:spPr bwMode="auto">
          <a:xfrm>
            <a:off x="3203575" y="3078163"/>
            <a:ext cx="44640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Четвёртая точка ;(1;5);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Результат четвёртого переливания.</a:t>
            </a:r>
          </a:p>
        </p:txBody>
      </p:sp>
      <p:pic>
        <p:nvPicPr>
          <p:cNvPr id="69636" name="Picture 4" descr="books_6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229225"/>
            <a:ext cx="22447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9" t="23033" r="10831" b="33217"/>
          <a:stretch>
            <a:fillRect/>
          </a:stretch>
        </p:blipFill>
        <p:spPr bwMode="auto">
          <a:xfrm>
            <a:off x="1476375" y="2997200"/>
            <a:ext cx="41036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Пятая точка (1;0);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Шарик настаивает на переливании 5-и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литров в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пустой кувшин.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Продолжая дальше следить за шариком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получим таблицу.</a:t>
            </a:r>
          </a:p>
        </p:txBody>
      </p:sp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17786" r="10629" b="33217"/>
          <a:stretch>
            <a:fillRect/>
          </a:stretch>
        </p:blipFill>
        <p:spPr bwMode="auto">
          <a:xfrm>
            <a:off x="4284663" y="4292600"/>
            <a:ext cx="4103687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Следующая точка (0;1)</a:t>
            </a:r>
          </a:p>
        </p:txBody>
      </p:sp>
      <p:pic>
        <p:nvPicPr>
          <p:cNvPr id="7168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19522" r="10629" b="31482"/>
          <a:stretch>
            <a:fillRect/>
          </a:stretch>
        </p:blipFill>
        <p:spPr>
          <a:xfrm>
            <a:off x="1835150" y="2060575"/>
            <a:ext cx="5688013" cy="331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Следующая точка (3;1)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23033" r="10629" b="27971"/>
          <a:stretch>
            <a:fillRect/>
          </a:stretch>
        </p:blipFill>
        <p:spPr>
          <a:xfrm>
            <a:off x="1258888" y="2276475"/>
            <a:ext cx="5688012" cy="331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1" i="1" smtClean="0">
                <a:solidFill>
                  <a:srgbClr val="FF66FF"/>
                </a:solidFill>
              </a:rPr>
              <a:t>Мы делаем то, что любим</a:t>
            </a:r>
            <a:r>
              <a:rPr lang="ru-RU" sz="2400" b="1" i="1" smtClean="0"/>
              <a:t>, </a:t>
            </a:r>
            <a:br>
              <a:rPr lang="ru-RU" sz="2400" b="1" i="1" smtClean="0"/>
            </a:br>
            <a:r>
              <a:rPr lang="ru-RU" sz="2400" b="1" i="1" smtClean="0">
                <a:solidFill>
                  <a:srgbClr val="00FF00"/>
                </a:solidFill>
              </a:rPr>
              <a:t>и любим то, что делаем</a:t>
            </a:r>
            <a:r>
              <a:rPr lang="ru-RU" sz="2400" b="1" i="1" smtClean="0"/>
              <a:t>.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solidFill>
                  <a:srgbClr val="FF66FF"/>
                </a:solidFill>
              </a:rPr>
              <a:t>Нахождение своего призвания равносильно </a:t>
            </a:r>
            <a:r>
              <a:rPr lang="ru-RU" sz="2000" b="1" i="1" smtClean="0">
                <a:solidFill>
                  <a:srgbClr val="00FF00"/>
                </a:solidFill>
              </a:rPr>
              <a:t>нахождению самого себя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solidFill>
                  <a:srgbClr val="00FF00"/>
                </a:solidFill>
              </a:rPr>
              <a:t>И когда мы находим свое призвание,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FF66FF"/>
                </a:solidFill>
              </a:rPr>
              <a:t>Мы можем изливать</a:t>
            </a:r>
            <a:r>
              <a:rPr lang="ru-RU" sz="2000" b="1" i="1" smtClean="0"/>
              <a:t> </a:t>
            </a:r>
            <a:r>
              <a:rPr lang="ru-RU" sz="2000" b="1" i="1" u="sng" smtClean="0">
                <a:solidFill>
                  <a:srgbClr val="FF0000"/>
                </a:solidFill>
              </a:rPr>
              <a:t>любовь через свою работу</a:t>
            </a:r>
          </a:p>
          <a:p>
            <a:pPr eaLnBrk="1" hangingPunct="1">
              <a:defRPr/>
            </a:pPr>
            <a:endParaRPr lang="ru-RU" sz="2000" b="1" smtClean="0"/>
          </a:p>
        </p:txBody>
      </p:sp>
      <p:sp>
        <p:nvSpPr>
          <p:cNvPr id="17101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357563"/>
            <a:ext cx="4114800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solidFill>
                  <a:srgbClr val="FF66FF"/>
                </a:solidFill>
              </a:rPr>
              <a:t>Вся наша команда вкладывает в любимое дело величайший дар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smtClean="0">
                <a:solidFill>
                  <a:srgbClr val="00FF00"/>
                </a:solidFill>
              </a:rPr>
              <a:t>в виде души и таланта.</a:t>
            </a:r>
          </a:p>
        </p:txBody>
      </p:sp>
      <p:sp>
        <p:nvSpPr>
          <p:cNvPr id="17101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644900"/>
            <a:ext cx="4038600" cy="23749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solidFill>
                  <a:srgbClr val="FFFF00"/>
                </a:solidFill>
              </a:rPr>
              <a:t>Мы любим всех- и тех,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FFFF00"/>
                </a:solidFill>
              </a:rPr>
              <a:t>Кто хочет найти для себя новое,</a:t>
            </a:r>
            <a:r>
              <a:rPr lang="ru-RU" sz="2000" b="1" i="1" smtClean="0"/>
              <a:t> </a:t>
            </a:r>
            <a:r>
              <a:rPr lang="ru-RU" sz="2000" b="1" i="1" smtClean="0">
                <a:solidFill>
                  <a:srgbClr val="FF7C80"/>
                </a:solidFill>
              </a:rPr>
              <a:t>и тех,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FF7C80"/>
                </a:solidFill>
              </a:rPr>
              <a:t>Кто находит всюду ошибки.</a:t>
            </a:r>
          </a:p>
          <a:p>
            <a:pPr eaLnBrk="1" hangingPunct="1">
              <a:defRPr/>
            </a:pPr>
            <a:r>
              <a:rPr lang="ru-RU" sz="2000" b="1" i="1" smtClean="0">
                <a:solidFill>
                  <a:srgbClr val="FF0000"/>
                </a:solidFill>
              </a:rPr>
              <a:t>Здесь каждый найдет то, что ему нужно!</a:t>
            </a:r>
          </a:p>
        </p:txBody>
      </p:sp>
      <p:pic>
        <p:nvPicPr>
          <p:cNvPr id="9223" name="Picture 9" descr="Изображение 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7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363" y="188913"/>
            <a:ext cx="17986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Изображение 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11525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день учител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013325"/>
            <a:ext cx="2062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serdechki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876925"/>
            <a:ext cx="13128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Конечная точка (0;4)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21297" r="10629"/>
          <a:stretch>
            <a:fillRect/>
          </a:stretch>
        </p:blipFill>
        <p:spPr>
          <a:xfrm>
            <a:off x="1692275" y="1989138"/>
            <a:ext cx="5327650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Второй способ решения</a:t>
            </a:r>
            <a:br>
              <a:rPr lang="ru-RU" sz="4000" smtClean="0"/>
            </a:br>
            <a:r>
              <a:rPr lang="ru-RU" sz="4000" smtClean="0"/>
              <a:t>данной задачи: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№1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952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Шарик делает первый отскок и из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начальной точки мы получаем в 5-и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литровом кувшине 5 литров, а в 3-х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литровом-0 литров молока. </a:t>
            </a:r>
          </a:p>
        </p:txBody>
      </p:sp>
      <p:pic>
        <p:nvPicPr>
          <p:cNvPr id="75780" name="Picture 11" descr="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18510" r="10872" b="33269"/>
          <a:stretch>
            <a:fillRect/>
          </a:stretch>
        </p:blipFill>
        <p:spPr bwMode="auto">
          <a:xfrm>
            <a:off x="2484438" y="3789363"/>
            <a:ext cx="439261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200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№2</a:t>
            </a:r>
            <a:br>
              <a:rPr lang="ru-RU" smtClean="0"/>
            </a:br>
            <a:r>
              <a:rPr lang="ru-RU" smtClean="0"/>
              <a:t>Второй шаг даёт результат равный в 2 и 3-м литрам.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8" t="27365" r="10872" b="34245"/>
          <a:stretch>
            <a:fillRect/>
          </a:stretch>
        </p:blipFill>
        <p:spPr bwMode="auto">
          <a:xfrm>
            <a:off x="1835150" y="2997200"/>
            <a:ext cx="503872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№3.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                                                                                    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8" t="29318" r="11604" b="34245"/>
          <a:stretch>
            <a:fillRect/>
          </a:stretch>
        </p:blipFill>
        <p:spPr bwMode="auto">
          <a:xfrm>
            <a:off x="1403350" y="1628775"/>
            <a:ext cx="554513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00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№4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195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342" r="11604" b="34245"/>
          <a:stretch>
            <a:fillRect/>
          </a:stretch>
        </p:blipFill>
        <p:spPr bwMode="auto">
          <a:xfrm>
            <a:off x="1331913" y="1484313"/>
            <a:ext cx="5832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№5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В 3-х литровой ёмкости у нас получилось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0 литров, а в пяти-2 литра.</a:t>
            </a: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8" t="29318" r="10872" b="34245"/>
          <a:stretch>
            <a:fillRect/>
          </a:stretch>
        </p:blipFill>
        <p:spPr bwMode="auto">
          <a:xfrm>
            <a:off x="1187450" y="3170238"/>
            <a:ext cx="48958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№6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На шестом шаге нашего переливания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получается  5 и 2 литра молока.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8" t="28342" r="10872" b="34245"/>
          <a:stretch>
            <a:fillRect/>
          </a:stretch>
        </p:blipFill>
        <p:spPr bwMode="auto">
          <a:xfrm>
            <a:off x="1476375" y="3573463"/>
            <a:ext cx="38877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Шаг №7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В конечной точке нашего решения  шарик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даёт результат равный результату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получившемуся в первой задаче!!!  </a:t>
            </a:r>
          </a:p>
        </p:txBody>
      </p:sp>
      <p:pic>
        <p:nvPicPr>
          <p:cNvPr id="81924" name="Picture 4" descr="cartoon_1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6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Вот так задачи </a:t>
            </a:r>
            <a:r>
              <a:rPr lang="en-US" b="1" smtClean="0">
                <a:solidFill>
                  <a:schemeClr val="bg1"/>
                </a:solidFill>
                <a:latin typeface="Georgia" pitchFamily="18" charset="0"/>
              </a:rPr>
              <a:t>!</a:t>
            </a:r>
            <a:endParaRPr lang="ru-RU" b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2947" name="Picture 4" descr="17141486ur[1]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05038"/>
            <a:ext cx="381635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22479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smtClean="0">
                <a:solidFill>
                  <a:srgbClr val="FF3300"/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2843213" y="2205038"/>
            <a:ext cx="3340100" cy="2667000"/>
            <a:chOff x="1782" y="1163"/>
            <a:chExt cx="2247" cy="1740"/>
          </a:xfrm>
        </p:grpSpPr>
        <p:pic>
          <p:nvPicPr>
            <p:cNvPr id="83975" name="Picture 5" descr="little_orange_gu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1344"/>
              <a:ext cx="1966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6" name="Rectangle 6"/>
            <p:cNvSpPr>
              <a:spLocks noChangeArrowheads="1"/>
            </p:cNvSpPr>
            <p:nvPr/>
          </p:nvSpPr>
          <p:spPr bwMode="auto">
            <a:xfrm rot="2332943">
              <a:off x="1822" y="1163"/>
              <a:ext cx="374" cy="610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E7E9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977" name="Rectangle 7"/>
            <p:cNvSpPr>
              <a:spLocks noChangeArrowheads="1"/>
            </p:cNvSpPr>
            <p:nvPr/>
          </p:nvSpPr>
          <p:spPr bwMode="auto">
            <a:xfrm rot="-2330186">
              <a:off x="3603" y="1167"/>
              <a:ext cx="368" cy="52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E7E9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978" name="Rectangle 8"/>
            <p:cNvSpPr>
              <a:spLocks noChangeArrowheads="1"/>
            </p:cNvSpPr>
            <p:nvPr/>
          </p:nvSpPr>
          <p:spPr bwMode="auto">
            <a:xfrm rot="-1931221">
              <a:off x="1782" y="2173"/>
              <a:ext cx="429" cy="647"/>
            </a:xfrm>
            <a:prstGeom prst="rect">
              <a:avLst/>
            </a:prstGeom>
            <a:gradFill rotWithShape="0">
              <a:gsLst>
                <a:gs pos="0">
                  <a:srgbClr val="E8E6C6"/>
                </a:gs>
                <a:gs pos="100000">
                  <a:srgbClr val="D9D7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979" name="Rectangle 9"/>
            <p:cNvSpPr>
              <a:spLocks noChangeArrowheads="1"/>
            </p:cNvSpPr>
            <p:nvPr/>
          </p:nvSpPr>
          <p:spPr bwMode="auto">
            <a:xfrm rot="2582238">
              <a:off x="3600" y="2256"/>
              <a:ext cx="429" cy="647"/>
            </a:xfrm>
            <a:prstGeom prst="rect">
              <a:avLst/>
            </a:prstGeom>
            <a:gradFill rotWithShape="0">
              <a:gsLst>
                <a:gs pos="0">
                  <a:srgbClr val="E8E6C6"/>
                </a:gs>
                <a:gs pos="100000">
                  <a:srgbClr val="D9D7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980" name="AutoShape 10"/>
            <p:cNvSpPr>
              <a:spLocks noChangeArrowheads="1"/>
            </p:cNvSpPr>
            <p:nvPr/>
          </p:nvSpPr>
          <p:spPr bwMode="auto">
            <a:xfrm>
              <a:off x="1853" y="1220"/>
              <a:ext cx="2112" cy="1574"/>
            </a:xfrm>
            <a:custGeom>
              <a:avLst/>
              <a:gdLst>
                <a:gd name="T0" fmla="*/ 103 w 21600"/>
                <a:gd name="T1" fmla="*/ 0 h 21600"/>
                <a:gd name="T2" fmla="*/ 30 w 21600"/>
                <a:gd name="T3" fmla="*/ 17 h 21600"/>
                <a:gd name="T4" fmla="*/ 0 w 21600"/>
                <a:gd name="T5" fmla="*/ 57 h 21600"/>
                <a:gd name="T6" fmla="*/ 30 w 21600"/>
                <a:gd name="T7" fmla="*/ 98 h 21600"/>
                <a:gd name="T8" fmla="*/ 103 w 21600"/>
                <a:gd name="T9" fmla="*/ 115 h 21600"/>
                <a:gd name="T10" fmla="*/ 176 w 21600"/>
                <a:gd name="T11" fmla="*/ 98 h 21600"/>
                <a:gd name="T12" fmla="*/ 207 w 21600"/>
                <a:gd name="T13" fmla="*/ 57 h 21600"/>
                <a:gd name="T14" fmla="*/ 176 w 21600"/>
                <a:gd name="T15" fmla="*/ 1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56 h 21600"/>
                <a:gd name="T26" fmla="*/ 18440 w 21600"/>
                <a:gd name="T27" fmla="*/ 1844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46" y="10800"/>
                  </a:moveTo>
                  <a:cubicBezTo>
                    <a:pt x="1646" y="15856"/>
                    <a:pt x="5744" y="19954"/>
                    <a:pt x="10800" y="19954"/>
                  </a:cubicBezTo>
                  <a:cubicBezTo>
                    <a:pt x="15856" y="19954"/>
                    <a:pt x="19954" y="15856"/>
                    <a:pt x="19954" y="10800"/>
                  </a:cubicBezTo>
                  <a:cubicBezTo>
                    <a:pt x="19954" y="5744"/>
                    <a:pt x="15856" y="1646"/>
                    <a:pt x="10800" y="1646"/>
                  </a:cubicBezTo>
                  <a:cubicBezTo>
                    <a:pt x="5744" y="1646"/>
                    <a:pt x="1646" y="5744"/>
                    <a:pt x="1646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83973" name="Picture 11" descr="popuga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514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2" name="Picture 12" descr="kuri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1763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FALRITE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4996" name="Picture 4" descr="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1908175" y="1989138"/>
            <a:ext cx="53625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Молодцы!</a:t>
            </a:r>
          </a:p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Благодарим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Исследовательский проект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	Хорошо продуманы структура проекта, его цель, актуальность для всех участников, социальная значимость. Продуманность методов, в том числе экспериментальных и опытных работ, методов обработки собранной информации, способов представления результатов.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 </a:t>
            </a:r>
            <a:r>
              <a:rPr lang="ru-RU" smtClean="0"/>
              <a:t>Преимущества </a:t>
            </a:r>
            <a:r>
              <a:rPr lang="en-US" smtClean="0"/>
              <a:t>              </a:t>
            </a:r>
            <a:r>
              <a:rPr lang="ru-RU" smtClean="0"/>
              <a:t>проектной технологии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6755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 </a:t>
            </a:r>
            <a:r>
              <a:rPr lang="ru-RU" sz="2800" b="1" smtClean="0"/>
              <a:t>Внешний результат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   (созданный продукт можно увидеть, применить в реальной практической деятельности, оценить качество своей деятельности, получить общественное признание)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 </a:t>
            </a:r>
            <a:r>
              <a:rPr lang="ru-RU" sz="2800" b="1" smtClean="0"/>
              <a:t>Внутренний результат</a:t>
            </a:r>
            <a:r>
              <a:rPr lang="ru-RU" sz="280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    (приобретение опыта учебно-исследовательской деятельности; перевод знаний и умений в компетентности и ценности)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98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А также,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0735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осуществляется развитие общих учебных умений и навыков;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создаются условия для формирования внутренней мотивации школьников к изучению предметов школьной программы и получению «запрограмных» знаний;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создаются условия для восприятия учебных дисциплин в комплексе, во взаимосвязи друг с другом, т.е для формирования целостной системы науки и культуры;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приобретается опыт принятия самостоятельных решений, аргументации своей позиции, публичного представления результатов своей работы.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14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/>
              <a:t>Конечный </a:t>
            </a:r>
            <a:br>
              <a:rPr lang="ru-RU" sz="2800" smtClean="0"/>
            </a:br>
            <a:r>
              <a:rPr lang="ru-RU" sz="2800" smtClean="0"/>
              <a:t>результат проектной деятельности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735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1. Новые знания и умения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	(ими заканчивается исследование проблемы)</a:t>
            </a:r>
          </a:p>
          <a:p>
            <a:pPr eaLnBrk="1" hangingPunct="1">
              <a:defRPr/>
            </a:pPr>
            <a:r>
              <a:rPr lang="ru-RU" smtClean="0"/>
              <a:t>2. Непосредственно готовый продукт или алгоритм его создания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	(им заканчивается решение проблемы)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  <p:bldP spid="134147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i="1" smtClean="0">
                <a:solidFill>
                  <a:srgbClr val="00FF00"/>
                </a:solidFill>
              </a:rPr>
              <a:t>Принципы нашей работы</a:t>
            </a:r>
            <a:r>
              <a:rPr lang="ru-RU" sz="1400" b="1" smtClean="0">
                <a:solidFill>
                  <a:srgbClr val="00FF00"/>
                </a:solidFill>
              </a:rPr>
              <a:t/>
            </a:r>
            <a:br>
              <a:rPr lang="ru-RU" sz="1400" b="1" smtClean="0">
                <a:solidFill>
                  <a:srgbClr val="00FF00"/>
                </a:solidFill>
              </a:rPr>
            </a:br>
            <a:r>
              <a:rPr lang="ru-RU" sz="1400" b="1" smtClean="0">
                <a:solidFill>
                  <a:schemeClr val="hlink"/>
                </a:solidFill>
              </a:rPr>
              <a:t>- Я хочу, чтобы школа для моих учеников стала родным домом,  хочу чтобы меня любили, поэтому буду жить по принципу: относись к детям так, как бы хотела, чтобы они относились к тебе.</a:t>
            </a:r>
            <a:br>
              <a:rPr lang="ru-RU" sz="1400" b="1" smtClean="0">
                <a:solidFill>
                  <a:schemeClr val="hlink"/>
                </a:solidFill>
              </a:rPr>
            </a:br>
            <a:r>
              <a:rPr lang="ru-RU" sz="1400" b="1" smtClean="0">
                <a:solidFill>
                  <a:schemeClr val="hlink"/>
                </a:solidFill>
              </a:rPr>
              <a:t>- Я не всезнайка, поэтому я и не буду  им казаться.</a:t>
            </a:r>
            <a:br>
              <a:rPr lang="ru-RU" sz="1400" b="1" smtClean="0">
                <a:solidFill>
                  <a:schemeClr val="hlink"/>
                </a:solidFill>
              </a:rPr>
            </a:br>
            <a:r>
              <a:rPr lang="ru-RU" sz="1400" b="1" smtClean="0">
                <a:solidFill>
                  <a:schemeClr val="hlink"/>
                </a:solidFill>
              </a:rPr>
              <a:t>- Я так мало знаю о сложных лабиринтах детства, поэтому я позволю детям учить себя.                 </a:t>
            </a:r>
            <a:br>
              <a:rPr lang="ru-RU" sz="1400" b="1" smtClean="0">
                <a:solidFill>
                  <a:schemeClr val="hlink"/>
                </a:solidFill>
              </a:rPr>
            </a:br>
            <a:r>
              <a:rPr lang="ru-RU" sz="1400" b="1" smtClean="0">
                <a:solidFill>
                  <a:schemeClr val="hlink"/>
                </a:solidFill>
              </a:rPr>
              <a:t>- Я - человек и склонна ошибаться, поэтому я буду, терпелива к ошибкам детей.</a:t>
            </a:r>
            <a:br>
              <a:rPr lang="ru-RU" sz="1400" b="1" smtClean="0">
                <a:solidFill>
                  <a:schemeClr val="hlink"/>
                </a:solidFill>
              </a:rPr>
            </a:br>
            <a:r>
              <a:rPr lang="ru-RU" sz="1400" b="1" smtClean="0">
                <a:solidFill>
                  <a:schemeClr val="hlink"/>
                </a:solidFill>
              </a:rPr>
              <a:t>- Я постараюсь прививать детям чувство справедливости, терпимости, упорства, и я постараюсь научить их ненавидеть ложь и любить правду.</a:t>
            </a:r>
            <a:br>
              <a:rPr lang="ru-RU" sz="1400" b="1" smtClean="0">
                <a:solidFill>
                  <a:schemeClr val="hlink"/>
                </a:solidFill>
              </a:rPr>
            </a:br>
            <a:r>
              <a:rPr lang="ru-RU" sz="1400" b="1" smtClean="0">
                <a:solidFill>
                  <a:schemeClr val="hlink"/>
                </a:solidFill>
              </a:rPr>
              <a:t>- Я чувствую страх, когда беззащитна, поэтому я буду прикасаться к внутреннему миру беззащитного ребенка с добротой, лаской и нежностью.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i="1" smtClean="0">
                <a:solidFill>
                  <a:srgbClr val="00FF00"/>
                </a:solidFill>
              </a:rPr>
              <a:t>И чтобы все у нас получилось,  не забудем:</a:t>
            </a:r>
            <a:br>
              <a:rPr lang="ru-RU" sz="1400" b="1" i="1" smtClean="0">
                <a:solidFill>
                  <a:srgbClr val="00FF00"/>
                </a:solidFill>
              </a:rPr>
            </a:br>
            <a:r>
              <a:rPr lang="ru-RU" sz="1400" b="1" smtClean="0"/>
              <a:t>- </a:t>
            </a:r>
            <a:r>
              <a:rPr lang="ru-RU" sz="1400" b="1" smtClean="0">
                <a:solidFill>
                  <a:srgbClr val="FB6DD2"/>
                </a:solidFill>
              </a:rPr>
              <a:t>входить в класс с улыбкой;</a:t>
            </a:r>
            <a:br>
              <a:rPr lang="ru-RU" sz="1400" b="1" smtClean="0">
                <a:solidFill>
                  <a:srgbClr val="FB6DD2"/>
                </a:solidFill>
              </a:rPr>
            </a:br>
            <a:r>
              <a:rPr lang="ru-RU" sz="1400" b="1" smtClean="0">
                <a:solidFill>
                  <a:srgbClr val="FB6DD2"/>
                </a:solidFill>
              </a:rPr>
              <a:t>- при встрече заглянуть каждому в глаза, узнать его настроение и поддержать, если ему плохо;</a:t>
            </a:r>
            <a:br>
              <a:rPr lang="ru-RU" sz="1400" b="1" smtClean="0">
                <a:solidFill>
                  <a:srgbClr val="FB6DD2"/>
                </a:solidFill>
              </a:rPr>
            </a:br>
            <a:r>
              <a:rPr lang="ru-RU" sz="1400" b="1" smtClean="0">
                <a:solidFill>
                  <a:srgbClr val="FB6DD2"/>
                </a:solidFill>
              </a:rPr>
              <a:t>- быть всегда выдержанной, терпеливой, уравновешенной, внимательной;</a:t>
            </a:r>
            <a:br>
              <a:rPr lang="ru-RU" sz="1400" b="1" smtClean="0">
                <a:solidFill>
                  <a:srgbClr val="FB6DD2"/>
                </a:solidFill>
              </a:rPr>
            </a:br>
            <a:r>
              <a:rPr lang="ru-RU" sz="1400" b="1" smtClean="0">
                <a:solidFill>
                  <a:srgbClr val="FB6DD2"/>
                </a:solidFill>
              </a:rPr>
              <a:t>- постараюсь вселять в ребёнка веру в себя;</a:t>
            </a:r>
            <a:br>
              <a:rPr lang="ru-RU" sz="1400" b="1" smtClean="0">
                <a:solidFill>
                  <a:srgbClr val="FB6DD2"/>
                </a:solidFill>
              </a:rPr>
            </a:br>
            <a:r>
              <a:rPr lang="ru-RU" sz="1400" b="1" smtClean="0">
                <a:solidFill>
                  <a:srgbClr val="FB6DD2"/>
                </a:solidFill>
              </a:rPr>
              <a:t>- радоваться маленьким успехам своих учеников, сопереживать их неудачам;</a:t>
            </a:r>
            <a:br>
              <a:rPr lang="ru-RU" sz="1400" b="1" smtClean="0">
                <a:solidFill>
                  <a:srgbClr val="FB6DD2"/>
                </a:solidFill>
              </a:rPr>
            </a:br>
            <a:r>
              <a:rPr lang="ru-RU" sz="1400" b="1" smtClean="0">
                <a:solidFill>
                  <a:srgbClr val="FB6DD2"/>
                </a:solidFill>
              </a:rPr>
              <a:t>- жить с детьми, радоваться и огорчаться вместе с ними, увлекаться и удивляться, шутить и наставлять: быть справедливыми, упорными, правдивым;</a:t>
            </a:r>
            <a:br>
              <a:rPr lang="ru-RU" sz="1400" b="1" smtClean="0">
                <a:solidFill>
                  <a:srgbClr val="FB6DD2"/>
                </a:solidFill>
              </a:rPr>
            </a:br>
            <a:r>
              <a:rPr lang="ru-RU" sz="1400" b="1" smtClean="0">
                <a:solidFill>
                  <a:srgbClr val="FB6DD2"/>
                </a:solidFill>
              </a:rPr>
              <a:t>- нести детям добрую энергию.</a:t>
            </a:r>
          </a:p>
        </p:txBody>
      </p:sp>
      <p:pic>
        <p:nvPicPr>
          <p:cNvPr id="11267" name="Picture 4" descr="день учителя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688" y="188913"/>
            <a:ext cx="2351087" cy="176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2657</TotalTime>
  <Words>1969</Words>
  <Application>Microsoft Office PowerPoint</Application>
  <PresentationFormat>Экран (4:3)</PresentationFormat>
  <Paragraphs>546</Paragraphs>
  <Slides>85</Slides>
  <Notes>0</Notes>
  <HiddenSlides>22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1" baseType="lpstr">
      <vt:lpstr>Tahoma</vt:lpstr>
      <vt:lpstr>Arial</vt:lpstr>
      <vt:lpstr>Wingdings</vt:lpstr>
      <vt:lpstr>Comic Sans MS</vt:lpstr>
      <vt:lpstr>Georgia</vt:lpstr>
      <vt:lpstr>Океан</vt:lpstr>
      <vt:lpstr>Презентация на тему: «Умный шарик»</vt:lpstr>
      <vt:lpstr>Всё это возникло не мигом:</vt:lpstr>
      <vt:lpstr>Презентация PowerPoint</vt:lpstr>
      <vt:lpstr>Презентация PowerPoint</vt:lpstr>
      <vt:lpstr>В ходе работы над проектом:</vt:lpstr>
      <vt:lpstr>Этапы создания проекта:</vt:lpstr>
      <vt:lpstr>Мы делаем то, что любим,  и любим то, что делаем.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биллиардный шарик решает эту любопытную старинную задачу.</vt:lpstr>
      <vt:lpstr>Презентация PowerPoint</vt:lpstr>
      <vt:lpstr>Презентация PowerPoint</vt:lpstr>
      <vt:lpstr>Презентация PowerPoint</vt:lpstr>
      <vt:lpstr>Шарик движется по алгоритму:</vt:lpstr>
      <vt:lpstr>Умный шарик</vt:lpstr>
      <vt:lpstr>Умный шарик  Вторая точка удара (0;3)                   </vt:lpstr>
      <vt:lpstr>Вторая точка удара (0;3)</vt:lpstr>
      <vt:lpstr>Умный шарик Третья точка удара (3;3)</vt:lpstr>
      <vt:lpstr>Умный шарик Четвертая точка (1;5)</vt:lpstr>
      <vt:lpstr>Умный шарик Пятая точка (1;0)</vt:lpstr>
      <vt:lpstr>Умный шарик Продолжая, дальше следить за шариком получим таблицу </vt:lpstr>
      <vt:lpstr>Умный шарик</vt:lpstr>
      <vt:lpstr>   Умный шарик  Итак , после ряда переливаний цель достигнута. Отмерено 4 литра. </vt:lpstr>
      <vt:lpstr>Шарик решил задачу!</vt:lpstr>
      <vt:lpstr>Если вы позволите шарику продолжать движение, то нетрудно проверить, что в рассматриваемом случае он обойдет, все помеченные точки сторон фигуры и только после этого вернется в исходную т. О</vt:lpstr>
      <vt:lpstr>А вот другой способ решения  этой же любопытной задачи:</vt:lpstr>
      <vt:lpstr>Умный шарик</vt:lpstr>
      <vt:lpstr>Умный шарик</vt:lpstr>
      <vt:lpstr>Умный шарик</vt:lpstr>
      <vt:lpstr>Умный шарик</vt:lpstr>
      <vt:lpstr>Умный шарик</vt:lpstr>
      <vt:lpstr>Умный шарик В самом деле, 6 отскоков! Шарик дал наиболее экономное решение задачи - в 6 ходов.</vt:lpstr>
      <vt:lpstr>Шарик решил задачу! Отмерено 4 литра молока!</vt:lpstr>
      <vt:lpstr>Презентация PowerPoint</vt:lpstr>
      <vt:lpstr> Но задача подобного рода может и не иметь требуемого решения.  Как это обнаруживает шарик?</vt:lpstr>
      <vt:lpstr>Презентация PowerPoint</vt:lpstr>
      <vt:lpstr>Механизм решения задачи   для кувшинов 3,6 и 8 литров</vt:lpstr>
      <vt:lpstr>Умный шарик</vt:lpstr>
      <vt:lpstr>Умный шарик</vt:lpstr>
      <vt:lpstr>Умный шарик</vt:lpstr>
      <vt:lpstr>Умный шарик</vt:lpstr>
      <vt:lpstr>Умный шарик Здесь шарик делает четыре отскока и возвращается в начальную т. О </vt:lpstr>
      <vt:lpstr>Презентация PowerPoint</vt:lpstr>
      <vt:lpstr>3.Заключение</vt:lpstr>
      <vt:lpstr>- рекомендации к внедрению</vt:lpstr>
      <vt:lpstr>Молодцы!</vt:lpstr>
      <vt:lpstr>Вот так задачи !</vt:lpstr>
      <vt:lpstr>Презентация PowerPoint</vt:lpstr>
      <vt:lpstr>Презентация PowerPoint</vt:lpstr>
      <vt:lpstr> Задача 1. </vt:lpstr>
      <vt:lpstr> Задача 2.</vt:lpstr>
      <vt:lpstr>Задача 3.</vt:lpstr>
      <vt:lpstr> Задача 4.</vt:lpstr>
      <vt:lpstr> Задача 5.</vt:lpstr>
      <vt:lpstr>Решение к задаче №5:</vt:lpstr>
      <vt:lpstr>Если вы справились с моими задачами- вы гений !!! </vt:lpstr>
      <vt:lpstr>Презентация PowerPoint</vt:lpstr>
      <vt:lpstr>Презентация PowerPoint</vt:lpstr>
      <vt:lpstr>Четвёртая точка ;(1;5);</vt:lpstr>
      <vt:lpstr>Пятая точка (1;0);</vt:lpstr>
      <vt:lpstr>Следующая точка (0;1)</vt:lpstr>
      <vt:lpstr>Следующая точка (3;1)</vt:lpstr>
      <vt:lpstr>Конечная точка (0;4)</vt:lpstr>
      <vt:lpstr>Второй способ решения данной задачи:</vt:lpstr>
      <vt:lpstr>Шаг №1 </vt:lpstr>
      <vt:lpstr>Шаг №2 Второй шаг даёт результат равный в 2 и 3-м литрам.</vt:lpstr>
      <vt:lpstr>Шаг №3.</vt:lpstr>
      <vt:lpstr>Шаг №4</vt:lpstr>
      <vt:lpstr>Шаг №5</vt:lpstr>
      <vt:lpstr>Шаг №6</vt:lpstr>
      <vt:lpstr>Шаг №7</vt:lpstr>
      <vt:lpstr>Вот так задачи !</vt:lpstr>
      <vt:lpstr>Молодцы!</vt:lpstr>
      <vt:lpstr>Презентация PowerPoint</vt:lpstr>
      <vt:lpstr>Исследовательский проект</vt:lpstr>
      <vt:lpstr> Преимущества               проектной технологии</vt:lpstr>
      <vt:lpstr>А также,</vt:lpstr>
      <vt:lpstr>Конечный  результат проектной деятельности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шарик</dc:title>
  <dc:creator>*</dc:creator>
  <cp:lastModifiedBy>User</cp:lastModifiedBy>
  <cp:revision>68</cp:revision>
  <dcterms:created xsi:type="dcterms:W3CDTF">2008-01-01T13:04:33Z</dcterms:created>
  <dcterms:modified xsi:type="dcterms:W3CDTF">2017-03-20T02:41:11Z</dcterms:modified>
</cp:coreProperties>
</file>