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59" r:id="rId5"/>
    <p:sldId id="260" r:id="rId6"/>
    <p:sldId id="265" r:id="rId7"/>
    <p:sldId id="267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8" d="100"/>
          <a:sy n="118" d="100"/>
        </p:scale>
        <p:origin x="-60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shablon-deti-prevyu-1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75" y="4214813"/>
            <a:ext cx="31432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8" descr="0031-024-Spisok-ispolzuemoj-literatury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223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>
                <a:solidFill>
                  <a:srgbClr val="0033CC"/>
                </a:solidFill>
                <a:latin typeface="Monotype Corsiv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3E4F-025A-4A2E-84EB-623C73FFEC03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06FE-E1DB-47AB-9A2B-AC33F6E00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6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84C-A188-4797-B521-A5C7553F23AC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7308-35AB-4E7B-91A7-E20C872C8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0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19C5-44EB-4C21-8149-D7D850F3EC7E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4A11-5109-413D-ACA4-91395F879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4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1383211561_god-2012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03663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9" descr="0_828ac_dca4804f_ori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25" y="4214813"/>
            <a:ext cx="16859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9FEF1-A073-4A13-8CC4-DE87ED6E9C13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473F-7D08-496F-B357-E23C5F269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74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A30E-2D04-4163-945A-EA3E22D99891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3CB0F-89B5-4C47-87A8-E474F031A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43E3-186A-4209-AB6A-E73DA369E4C8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B4DB-EB22-4C1D-9A3E-66941716A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10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3557-56D6-4B61-901C-AC8C7D4F4697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A3FC-3269-4A26-B2EA-8808CFE12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0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AD37-41E0-4D6A-96E8-CB2A969F8015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7E1D-58D9-44CA-BEC4-017595D3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7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0D3A-D714-43CD-8679-F5F25CABE0B0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461A-38D7-43F5-A72C-32D6971A4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9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E30B-3A8F-470B-B084-467846788B23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28D9-484D-42F3-B9FC-6C69CA93F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4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1E1F-B636-4EB0-954A-B8F0909A6EFD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B2C5-7D31-43C9-A811-0BBFB4F1E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9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ello_html_m217a7544.jpg"/>
          <p:cNvPicPr>
            <a:picLocks noChangeAspect="1"/>
          </p:cNvPicPr>
          <p:nvPr/>
        </p:nvPicPr>
        <p:blipFill>
          <a:blip r:embed="rId14" cstate="email">
            <a:clrChange>
              <a:clrFrom>
                <a:srgbClr val="3AB3BE"/>
              </a:clrFrom>
              <a:clrTo>
                <a:srgbClr val="3AB3B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0"/>
            <a:ext cx="1445608" cy="1428742"/>
          </a:xfrm>
          <a:prstGeom prst="ellipse">
            <a:avLst/>
          </a:prstGeom>
          <a:ln w="9525" cap="rnd">
            <a:solidFill>
              <a:srgbClr val="0033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RelaxedModerately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0A8FAA-FC9C-4C15-9306-5ECEC174568F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2912E6-ACAB-4E04-8E54-2A59D77C2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1833"/>
            </a:avLst>
          </a:prstGeom>
          <a:ln>
            <a:solidFill>
              <a:srgbClr val="92D05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33CC"/>
          </a:solidFill>
          <a:latin typeface="Monotype Corsiva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611188" y="1131888"/>
            <a:ext cx="8229600" cy="2297112"/>
          </a:xfrm>
        </p:spPr>
        <p:txBody>
          <a:bodyPr/>
          <a:lstStyle/>
          <a:p>
            <a:pPr algn="r" eaLnBrk="1" hangingPunct="1"/>
            <a:r>
              <a:rPr lang="ru-RU" altLang="ru-RU" sz="3600" dirty="0" smtClean="0"/>
              <a:t>Игровые технологии как средство повышения учебной мотивации у школьников на уроках  физики в системе инклюзивного образования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116013" y="3867150"/>
            <a:ext cx="43195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0">
                <a:solidFill>
                  <a:schemeClr val="tx1"/>
                </a:solidFill>
                <a:latin typeface="Arial" charset="0"/>
                <a:cs typeface="Arial" charset="0"/>
              </a:rPr>
              <a:t>Хищенко Лилия Раяновна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0">
                <a:solidFill>
                  <a:schemeClr val="tx1"/>
                </a:solidFill>
                <a:latin typeface="Arial" charset="0"/>
                <a:cs typeface="Arial" charset="0"/>
              </a:rPr>
              <a:t>учитель физики и математики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0">
                <a:solidFill>
                  <a:schemeClr val="tx1"/>
                </a:solidFill>
                <a:latin typeface="Arial" charset="0"/>
                <a:cs typeface="Arial" charset="0"/>
              </a:rPr>
              <a:t>МОУ СОШ № 45 г. Копейск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D:\УМК школа\Конкурс Учитель года 2015-2016\термометр -мыш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347788"/>
            <a:ext cx="3636963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D:\УМК школа\Конкурс Учитель года 2015-2016\ветка термометр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123825"/>
            <a:ext cx="3462337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D:\УМК школа\Конкурс Учитель года 2015-2016\термометр светящийс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1419225"/>
            <a:ext cx="362902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411163"/>
            <a:ext cx="8229600" cy="857250"/>
          </a:xfrm>
        </p:spPr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С  Наступающим!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4339" name="Содержимое 4"/>
          <p:cNvSpPr>
            <a:spLocks noGrp="1"/>
          </p:cNvSpPr>
          <p:nvPr>
            <p:ph sz="half" idx="2"/>
          </p:nvPr>
        </p:nvSpPr>
        <p:spPr>
          <a:xfrm>
            <a:off x="3492500" y="2571750"/>
            <a:ext cx="4248150" cy="7207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>
                <a:solidFill>
                  <a:srgbClr val="0033CC"/>
                </a:solidFill>
              </a:rPr>
              <a:t>Спасибо за внимание!</a:t>
            </a:r>
          </a:p>
        </p:txBody>
      </p:sp>
      <p:pic>
        <p:nvPicPr>
          <p:cNvPr id="14340" name="Picture 2" descr="C:\Users\lilia\Desktop\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4213" y="771525"/>
            <a:ext cx="3527425" cy="35290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19250" y="268288"/>
            <a:ext cx="6553200" cy="1008062"/>
          </a:xfrm>
        </p:spPr>
        <p:txBody>
          <a:bodyPr/>
          <a:lstStyle/>
          <a:p>
            <a:pPr algn="l" eaLnBrk="1" hangingPunct="1"/>
            <a:r>
              <a:rPr lang="ru-RU" altLang="ru-RU" sz="4800" smtClean="0">
                <a:solidFill>
                  <a:srgbClr val="C00000"/>
                </a:solidFill>
              </a:rPr>
              <a:t>Инклюзивное образование</a:t>
            </a:r>
          </a:p>
        </p:txBody>
      </p:sp>
      <p:sp>
        <p:nvSpPr>
          <p:cNvPr id="512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Инклюзивное образование –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 i="1" smtClean="0">
                <a:solidFill>
                  <a:srgbClr val="C00000"/>
                </a:solidFill>
              </a:rPr>
              <a:t>Игровая технология</a:t>
            </a:r>
            <a:endParaRPr lang="ru-RU" altLang="ru-RU" sz="5400" smtClean="0">
              <a:solidFill>
                <a:srgbClr val="C0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Игра - 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 </a:t>
            </a:r>
          </a:p>
          <a:p>
            <a:pPr>
              <a:buFont typeface="Arial" charset="0"/>
              <a:buNone/>
            </a:pPr>
            <a:r>
              <a:rPr lang="ru-RU" altLang="ru-RU" sz="2400" i="1" smtClean="0"/>
              <a:t>    (Г. К. Селевко)</a:t>
            </a:r>
          </a:p>
          <a:p>
            <a:pPr>
              <a:buFont typeface="Arial" charset="0"/>
              <a:buNone/>
            </a:pPr>
            <a:r>
              <a:rPr lang="ru-RU" altLang="ru-RU" sz="2400" i="1" smtClean="0"/>
              <a:t>     </a:t>
            </a:r>
            <a:r>
              <a:rPr lang="ru-RU" altLang="ru-RU" sz="2400" smtClean="0"/>
              <a:t>Понятие «игровые педагогические технологии» включает достаточно обширную группу методов и приемов организации педагогического процесса в форме различных педагогических игр.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«Найди общее»</a:t>
            </a:r>
          </a:p>
        </p:txBody>
      </p:sp>
      <p:pic>
        <p:nvPicPr>
          <p:cNvPr id="7171" name="Picture 4" descr="D:\УМК школа\Конкурс Учитель года 2015-2016\иде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1924050"/>
            <a:ext cx="3529012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D:\УМК школа\Конкурс Учитель года 2015-2016\джин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1203325"/>
            <a:ext cx="33401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D:\УМК школа\Конкурс Учитель года 2015-2016\Ильич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950" y="1347788"/>
            <a:ext cx="2592388" cy="3656012"/>
          </a:xfrm>
          <a:noFill/>
        </p:spPr>
      </p:pic>
      <p:pic>
        <p:nvPicPr>
          <p:cNvPr id="6150" name="Picture 6" descr="D:\УМК школа\Конкурс Учитель года 2015-2016\лампочк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842963"/>
            <a:ext cx="6465888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УМК школа\Конкурс Учитель года 2015-2016\сусанин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123825"/>
            <a:ext cx="338613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D:\УМК школа\Конкурс Учитель года 2015-2016\проводник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2284413"/>
            <a:ext cx="367347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D:\УМК школа\Конкурс Учитель года 2015-2016\кабел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2427288"/>
            <a:ext cx="44767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D:\УМК школа\Конкурс Учитель года 2015-2016\проводники электрические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303213"/>
            <a:ext cx="600075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УМК школа\Конкурс Учитель года 2015-2016\перемен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2500313"/>
            <a:ext cx="3816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D:\УМК школа\Конкурс Учитель года 2015-2016\спор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123825"/>
            <a:ext cx="3405187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D:\УМК школа\Конкурс Учитель года 2015-2016\движение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2355850"/>
            <a:ext cx="4176712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D:\УМК школа\Конкурс Учитель года 2015-2016\броуновское движение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339725"/>
            <a:ext cx="6113462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  Метод  фокальных объектов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Суть метода – перенесение признаков случайно выбранных объектов на совершенствуемый объект (фокальный).</a:t>
            </a:r>
          </a:p>
          <a:p>
            <a:r>
              <a:rPr lang="ru-RU" altLang="ru-RU" smtClean="0"/>
              <a:t>Создатели: Э. Кунце и Ч. Вайтинг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/>
          <a:lstStyle/>
          <a:p>
            <a:r>
              <a:rPr lang="ru-RU" altLang="ru-RU" smtClean="0"/>
              <a:t>   </a:t>
            </a:r>
          </a:p>
        </p:txBody>
      </p:sp>
      <p:pic>
        <p:nvPicPr>
          <p:cNvPr id="11267" name="Picture 2" descr="D:\УМК школа\Конкурс Учитель года 2015-2016\термометр уличный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2275" y="339725"/>
            <a:ext cx="3317875" cy="3265488"/>
          </a:xfrm>
          <a:noFill/>
        </p:spPr>
      </p:pic>
      <p:sp>
        <p:nvSpPr>
          <p:cNvPr id="11268" name="Содержимое 8"/>
          <p:cNvSpPr>
            <a:spLocks noGrp="1"/>
          </p:cNvSpPr>
          <p:nvPr>
            <p:ph sz="half" idx="4294967295"/>
          </p:nvPr>
        </p:nvSpPr>
        <p:spPr>
          <a:xfrm>
            <a:off x="5076825" y="195263"/>
            <a:ext cx="3816350" cy="4948237"/>
          </a:xfrm>
        </p:spPr>
        <p:txBody>
          <a:bodyPr/>
          <a:lstStyle/>
          <a:p>
            <a:r>
              <a:rPr lang="ru-RU" altLang="ru-RU" sz="2800" smtClean="0"/>
              <a:t>Термометр уличный.</a:t>
            </a:r>
          </a:p>
          <a:p>
            <a:r>
              <a:rPr lang="ru-RU" altLang="ru-RU" sz="2800" smtClean="0"/>
              <a:t>Функция – измерение температуры воздуха.</a:t>
            </a:r>
          </a:p>
          <a:p>
            <a:r>
              <a:rPr lang="ru-RU" altLang="ru-RU" sz="2800" smtClean="0"/>
              <a:t>Задача: усовершенствовать прибор, не изменяя рабочую </a:t>
            </a:r>
            <a:r>
              <a:rPr lang="ru-RU" altLang="ru-RU" smtClean="0">
                <a:solidFill>
                  <a:srgbClr val="0033CC"/>
                </a:solidFill>
              </a:rPr>
              <a:t>функцию.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УМК школа\Конкурс Учитель года 2015-2016\летущая мыш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23825"/>
            <a:ext cx="33480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D:\УМК школа\Конкурс Учитель года 2015-2016\светильни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123825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D:\УМК школа\Конкурс Учитель года 2015-2016\ветка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5625" y="123825"/>
            <a:ext cx="3333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00788" y="2427288"/>
            <a:ext cx="18811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Упругая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Гибкая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Красивая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Мокрая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59113" y="2427288"/>
            <a:ext cx="31781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Металлический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Светящийся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Настольный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Электрический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4213" y="2427288"/>
            <a:ext cx="17668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Ночная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Летучая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Черная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33CC"/>
                </a:solidFill>
              </a:rPr>
              <a:t>Слепая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5pptx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Презентация5pptx</Template>
  <TotalTime>1855</TotalTime>
  <Words>196</Words>
  <Application>Microsoft Office PowerPoint</Application>
  <PresentationFormat>Экран (16:9)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Monotype Corsiva</vt:lpstr>
      <vt:lpstr>Times New Roman</vt:lpstr>
      <vt:lpstr>Calibri</vt:lpstr>
      <vt:lpstr>Презентация5pptx</vt:lpstr>
      <vt:lpstr>Игровые технологии как средство повышения учебной мотивации у школьников на уроках  физики в системе инклюзивного образования</vt:lpstr>
      <vt:lpstr>Инклюзивное образование</vt:lpstr>
      <vt:lpstr>Игровая технология</vt:lpstr>
      <vt:lpstr> «Найди общее»</vt:lpstr>
      <vt:lpstr>Презентация PowerPoint</vt:lpstr>
      <vt:lpstr>Презентация PowerPoint</vt:lpstr>
      <vt:lpstr>   Метод  фокальных объектов</vt:lpstr>
      <vt:lpstr>   </vt:lpstr>
      <vt:lpstr>Презентация PowerPoint</vt:lpstr>
      <vt:lpstr>Презентация PowerPoint</vt:lpstr>
      <vt:lpstr>С  Наступающим!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Павел А.Сафронов</cp:lastModifiedBy>
  <cp:revision>160</cp:revision>
  <dcterms:created xsi:type="dcterms:W3CDTF">2016-07-02T11:37:53Z</dcterms:created>
  <dcterms:modified xsi:type="dcterms:W3CDTF">2018-02-19T08:56:30Z</dcterms:modified>
</cp:coreProperties>
</file>