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7"/>
  </p:notesMasterIdLst>
  <p:handoutMasterIdLst>
    <p:handoutMasterId r:id="rId8"/>
  </p:handoutMasterIdLst>
  <p:sldIdLst>
    <p:sldId id="346" r:id="rId2"/>
    <p:sldId id="392" r:id="rId3"/>
    <p:sldId id="403" r:id="rId4"/>
    <p:sldId id="404" r:id="rId5"/>
    <p:sldId id="405" r:id="rId6"/>
  </p:sldIdLst>
  <p:sldSz cx="9144000" cy="6858000" type="screen4x3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3A5C3"/>
    <a:srgbClr val="6884CA"/>
    <a:srgbClr val="CCECFF"/>
    <a:srgbClr val="FBC5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>
        <p:scale>
          <a:sx n="87" d="100"/>
          <a:sy n="87" d="100"/>
        </p:scale>
        <p:origin x="-2304" y="-5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18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74" cy="49760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29010" y="0"/>
            <a:ext cx="2930574" cy="49760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5FD736-C213-45D7-A8AE-D4575907D3A0}" type="datetimeFigureOut">
              <a:rPr lang="ru-RU" smtClean="0"/>
              <a:pPr/>
              <a:t>13.06.2017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3321"/>
            <a:ext cx="2930574" cy="49760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29010" y="9443321"/>
            <a:ext cx="2930574" cy="49760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3B8021-C259-4FD5-A7FE-0D6EFE2DCC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41065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29837" cy="497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2" y="1"/>
            <a:ext cx="2929837" cy="497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5412E8-9F06-4158-9F9C-6E5C1C988355}" type="datetimeFigureOut">
              <a:rPr lang="ru-RU" smtClean="0"/>
              <a:pPr/>
              <a:t>13.06.2017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43663"/>
            <a:ext cx="2929837" cy="497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2" y="9443663"/>
            <a:ext cx="2929837" cy="497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FF31B4-D5AF-40FA-9864-2316EE5C447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33700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FF31B4-D5AF-40FA-9864-2316EE5C4479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83547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05BCE-46A5-4A79-8629-1AF71471CAAC}" type="datetime1">
              <a:rPr lang="ru-RU" smtClean="0"/>
              <a:pPr/>
              <a:t>13.06.2017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v Съезд руководителей ОО Челябинской области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BDFBB-3513-4EC6-A080-D8012F9E1A00}" type="datetime1">
              <a:rPr lang="ru-RU" smtClean="0"/>
              <a:pPr/>
              <a:t>13.06.2017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v Съезд руководителей ОО Челябинской области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79B43-EA99-406E-93F2-A2A8603AC608}" type="datetime1">
              <a:rPr lang="ru-RU" smtClean="0"/>
              <a:pPr/>
              <a:t>13.06.2017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v Съезд руководителей ОО Челябинской области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265BA-D15A-4E7C-BF3C-C42DCC15D7E4}" type="datetime1">
              <a:rPr lang="ru-RU" smtClean="0"/>
              <a:pPr/>
              <a:t>13.06.2017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v Съезд руководителей ОО Челябинской области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2A49C-5F76-4207-8BCD-1AFD8847C56C}" type="datetime1">
              <a:rPr lang="ru-RU" smtClean="0"/>
              <a:pPr/>
              <a:t>13.06.2017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v Съезд руководителей ОО Челябинской области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E3E74-C3FF-4E12-8FCE-50958FA1FEC6}" type="datetime1">
              <a:rPr lang="ru-RU" smtClean="0"/>
              <a:pPr/>
              <a:t>13.06.2017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v Съезд руководителей ОО Челябинской области</a:t>
            </a:r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4D9DF-AE3B-4359-935A-270A539D1296}" type="datetime1">
              <a:rPr lang="ru-RU" smtClean="0"/>
              <a:pPr/>
              <a:t>13.06.2017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v Съезд руководителей ОО Челябинской области</a:t>
            </a:r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CEA86-F3BC-4B38-ADCD-CB56C523B464}" type="datetime1">
              <a:rPr lang="ru-RU" smtClean="0"/>
              <a:pPr/>
              <a:t>13.06.2017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v Съезд руководителей ОО Челябинской области</a:t>
            </a:r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500E9-3C12-4FB7-95F7-560577ACF758}" type="datetime1">
              <a:rPr lang="ru-RU" smtClean="0"/>
              <a:pPr/>
              <a:t>13.06.2017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v Съезд руководителей ОО Челябинской области</a:t>
            </a:r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FA364-0A99-40A7-9521-FBA67D29F5D2}" type="datetime1">
              <a:rPr lang="ru-RU" smtClean="0"/>
              <a:pPr/>
              <a:t>13.06.2017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v Съезд руководителей ОО Челябинской области</a:t>
            </a:r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29315-4029-4A18-A58D-4239399F55F3}" type="datetime1">
              <a:rPr lang="ru-RU" smtClean="0"/>
              <a:pPr/>
              <a:t>13.06.2017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v Съезд руководителей ОО Челябинской области</a:t>
            </a:r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330FCB2A-2C0B-4B5F-A7A9-56F4219FF7DA}" type="datetime1">
              <a:rPr lang="ru-RU" smtClean="0"/>
              <a:pPr/>
              <a:t>13.06.2017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v Съезд руководителей ОО Челябинской области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mail.rambler.ru/m/redirect?url=http%3A//ipk74.ru/set-npp&amp;hash=dbe2f1e1602843dd72a0c0bb5fdf2e81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чиппкро  знак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863"/>
          <a:stretch>
            <a:fillRect/>
          </a:stretch>
        </p:blipFill>
        <p:spPr bwMode="auto">
          <a:xfrm>
            <a:off x="7524328" y="332656"/>
            <a:ext cx="1285875" cy="133858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1835696" y="548680"/>
            <a:ext cx="554461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/>
              <a:t>Министерство образования и науки Челябинской области</a:t>
            </a:r>
          </a:p>
          <a:p>
            <a:pPr algn="ctr"/>
            <a:r>
              <a:rPr lang="ru-RU" sz="1200" b="1" dirty="0"/>
              <a:t>Государственное бюджетное образовательное учреждение дополнительного профессионального образования «Челябинский институт переподготовки и повышения квалификации работников образования»</a:t>
            </a:r>
          </a:p>
          <a:p>
            <a:endParaRPr lang="ru-RU" sz="1200" dirty="0"/>
          </a:p>
        </p:txBody>
      </p:sp>
      <p:pic>
        <p:nvPicPr>
          <p:cNvPr id="7" name="Рисунок 6" descr="герб Челябинской области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30421"/>
            <a:ext cx="1242695" cy="154305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Заголовок 10"/>
          <p:cNvSpPr>
            <a:spLocks noGrp="1"/>
          </p:cNvSpPr>
          <p:nvPr>
            <p:ph type="ctrTitle"/>
          </p:nvPr>
        </p:nvSpPr>
        <p:spPr>
          <a:xfrm>
            <a:off x="683568" y="2276872"/>
            <a:ext cx="7810636" cy="282824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Сопровождение</a:t>
            </a:r>
            <a:br>
              <a:rPr lang="ru-RU" sz="2800" b="1" dirty="0" smtClean="0">
                <a:solidFill>
                  <a:srgbClr val="002060"/>
                </a:solidFill>
              </a:rPr>
            </a:br>
            <a:r>
              <a:rPr lang="ru-RU" sz="2800" b="1" dirty="0" smtClean="0">
                <a:solidFill>
                  <a:srgbClr val="002060"/>
                </a:solidFill>
              </a:rPr>
              <a:t>школ </a:t>
            </a:r>
            <a:r>
              <a:rPr lang="ru-RU" sz="2800" b="1" dirty="0">
                <a:solidFill>
                  <a:srgbClr val="002060"/>
                </a:solidFill>
              </a:rPr>
              <a:t>с низкими результатами обучения </a:t>
            </a:r>
            <a:r>
              <a:rPr lang="ru-RU" sz="2800" b="1" dirty="0" smtClean="0">
                <a:solidFill>
                  <a:srgbClr val="002060"/>
                </a:solidFill>
              </a:rPr>
              <a:t/>
            </a:r>
            <a:br>
              <a:rPr lang="ru-RU" sz="2800" b="1" dirty="0" smtClean="0">
                <a:solidFill>
                  <a:srgbClr val="002060"/>
                </a:solidFill>
              </a:rPr>
            </a:br>
            <a:r>
              <a:rPr lang="ru-RU" sz="2800" b="1" dirty="0" smtClean="0">
                <a:solidFill>
                  <a:srgbClr val="002060"/>
                </a:solidFill>
              </a:rPr>
              <a:t>и </a:t>
            </a:r>
            <a:r>
              <a:rPr lang="ru-RU" sz="2800" b="1" dirty="0">
                <a:solidFill>
                  <a:srgbClr val="002060"/>
                </a:solidFill>
              </a:rPr>
              <a:t>школ, функционирующих в неблагоприятных социальных </a:t>
            </a:r>
            <a:r>
              <a:rPr lang="ru-RU" sz="2800" b="1" dirty="0" smtClean="0">
                <a:solidFill>
                  <a:srgbClr val="002060"/>
                </a:solidFill>
              </a:rPr>
              <a:t>условиях. </a:t>
            </a:r>
            <a:r>
              <a:rPr lang="ru-RU" sz="2800" b="1" dirty="0" smtClean="0">
                <a:solidFill>
                  <a:srgbClr val="002060"/>
                </a:solidFill>
              </a:rPr>
              <a:t>Миссия школ-лидеров в проекте.</a:t>
            </a:r>
            <a:br>
              <a:rPr lang="ru-RU" sz="2800" b="1" dirty="0" smtClean="0">
                <a:solidFill>
                  <a:srgbClr val="002060"/>
                </a:solidFill>
              </a:rPr>
            </a:br>
            <a:r>
              <a:rPr lang="ru-RU" sz="2800" b="1" dirty="0" smtClean="0">
                <a:solidFill>
                  <a:srgbClr val="002060"/>
                </a:solidFill>
              </a:rPr>
              <a:t>(фокус-группа)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58841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692696"/>
            <a:ext cx="8568952" cy="5976664"/>
          </a:xfrm>
        </p:spPr>
        <p:txBody>
          <a:bodyPr>
            <a:normAutofit fontScale="90000"/>
          </a:bodyPr>
          <a:lstStyle/>
          <a:p>
            <a:r>
              <a:rPr lang="ru-RU" sz="2200" dirty="0">
                <a:solidFill>
                  <a:srgbClr val="002060"/>
                </a:solidFill>
              </a:rPr>
              <a:t>В перечень школ, обеспечивающих современное качество общего образования, входят общеобразовательные организации Челябинской области, получившие статус федеральных и региональных инновационных площадок по тематике повышения качества общего образования, школы – победители региональных конкурсов «Новой школе – новые стандарты»   и «Современные образовательные технологии» . </a:t>
            </a:r>
            <a:br>
              <a:rPr lang="ru-RU" sz="2200" dirty="0">
                <a:solidFill>
                  <a:srgbClr val="002060"/>
                </a:solidFill>
              </a:rPr>
            </a:br>
            <a:r>
              <a:rPr lang="ru-RU" sz="2200" dirty="0" smtClean="0">
                <a:solidFill>
                  <a:srgbClr val="002060"/>
                </a:solidFill>
              </a:rPr>
              <a:t/>
            </a:r>
            <a:br>
              <a:rPr lang="ru-RU" sz="2200" dirty="0" smtClean="0">
                <a:solidFill>
                  <a:srgbClr val="002060"/>
                </a:solidFill>
              </a:rPr>
            </a:br>
            <a:r>
              <a:rPr lang="ru-RU" sz="2200" dirty="0" smtClean="0">
                <a:solidFill>
                  <a:srgbClr val="002060"/>
                </a:solidFill>
              </a:rPr>
              <a:t>Сегодня </a:t>
            </a:r>
            <a:r>
              <a:rPr lang="ru-RU" sz="2200" dirty="0">
                <a:solidFill>
                  <a:srgbClr val="002060"/>
                </a:solidFill>
              </a:rPr>
              <a:t>данные школы в Челябинской области рассматриваются как базовые площадки в двух аспектах. Отдельные из них призваны стать донорами, предоставляющими ресурсы научно-методического характера для их использования в других организациях. </a:t>
            </a:r>
            <a:r>
              <a:rPr lang="ru-RU" sz="2200" dirty="0" smtClean="0">
                <a:solidFill>
                  <a:srgbClr val="002060"/>
                </a:solidFill>
              </a:rPr>
              <a:t/>
            </a:r>
            <a:br>
              <a:rPr lang="ru-RU" sz="2200" dirty="0" smtClean="0">
                <a:solidFill>
                  <a:srgbClr val="002060"/>
                </a:solidFill>
              </a:rPr>
            </a:br>
            <a:r>
              <a:rPr lang="ru-RU" sz="2200" dirty="0" smtClean="0">
                <a:solidFill>
                  <a:srgbClr val="002060"/>
                </a:solidFill>
              </a:rPr>
              <a:t/>
            </a:r>
            <a:br>
              <a:rPr lang="ru-RU" sz="2200" dirty="0" smtClean="0">
                <a:solidFill>
                  <a:srgbClr val="002060"/>
                </a:solidFill>
              </a:rPr>
            </a:br>
            <a:r>
              <a:rPr lang="ru-RU" sz="2400" dirty="0" smtClean="0">
                <a:solidFill>
                  <a:srgbClr val="002060"/>
                </a:solidFill>
              </a:rPr>
              <a:t>Другие </a:t>
            </a:r>
            <a:r>
              <a:rPr lang="ru-RU" sz="2400" dirty="0">
                <a:solidFill>
                  <a:srgbClr val="002060"/>
                </a:solidFill>
              </a:rPr>
              <a:t>рассматриваются в качестве </a:t>
            </a:r>
            <a:r>
              <a:rPr lang="ru-RU" sz="2400" u="sng" dirty="0">
                <a:solidFill>
                  <a:srgbClr val="002060"/>
                </a:solidFill>
              </a:rPr>
              <a:t>ресурсных центров</a:t>
            </a:r>
            <a:r>
              <a:rPr lang="ru-RU" sz="2400" dirty="0">
                <a:solidFill>
                  <a:srgbClr val="002060"/>
                </a:solidFill>
              </a:rPr>
              <a:t>, призванных к совместному решению проблем, которые не могут быть самостоятельно решены командами школ с низкими результатами обучения и командами школ, функционирующих в неблагоприятных социальных условиях, а также предоставляющих данным школам услуги консалтинга и </a:t>
            </a:r>
            <a:r>
              <a:rPr lang="ru-RU" sz="2400" dirty="0" err="1">
                <a:solidFill>
                  <a:srgbClr val="002060"/>
                </a:solidFill>
              </a:rPr>
              <a:t>тьюторского</a:t>
            </a:r>
            <a:r>
              <a:rPr lang="ru-RU" sz="2400" dirty="0">
                <a:solidFill>
                  <a:srgbClr val="002060"/>
                </a:solidFill>
              </a:rPr>
              <a:t> сопровождения в отдельных направлениях деятельности. </a:t>
            </a:r>
            <a:br>
              <a:rPr lang="ru-RU" sz="2400" dirty="0">
                <a:solidFill>
                  <a:srgbClr val="002060"/>
                </a:solidFill>
              </a:rPr>
            </a:br>
            <a:r>
              <a:rPr lang="ru-RU" sz="2200" dirty="0"/>
              <a:t/>
            </a:r>
            <a:br>
              <a:rPr lang="ru-RU" sz="2200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99592" y="188641"/>
            <a:ext cx="7920880" cy="576063"/>
          </a:xfrm>
        </p:spPr>
        <p:txBody>
          <a:bodyPr>
            <a:normAutofit fontScale="25000" lnSpcReduction="20000"/>
          </a:bodyPr>
          <a:lstStyle/>
          <a:p>
            <a:pPr lvl="0" algn="l">
              <a:spcBef>
                <a:spcPts val="0"/>
              </a:spcBef>
              <a:buClrTx/>
              <a:buSzTx/>
            </a:pPr>
            <a:endParaRPr lang="ru-RU" sz="1600" b="1" dirty="0" smtClean="0">
              <a:solidFill>
                <a:srgbClr val="C00000"/>
              </a:solidFill>
            </a:endParaRPr>
          </a:p>
          <a:p>
            <a:pPr lvl="0" algn="l">
              <a:spcBef>
                <a:spcPts val="0"/>
              </a:spcBef>
              <a:buClrTx/>
              <a:buSzTx/>
            </a:pPr>
            <a:endParaRPr lang="ru-RU" sz="1600" b="1" dirty="0" smtClean="0">
              <a:solidFill>
                <a:srgbClr val="C00000"/>
              </a:solidFill>
            </a:endParaRPr>
          </a:p>
          <a:p>
            <a:pPr lvl="0" algn="l">
              <a:spcBef>
                <a:spcPts val="0"/>
              </a:spcBef>
              <a:buClrTx/>
              <a:buSzTx/>
            </a:pPr>
            <a:endParaRPr lang="ru-RU" sz="5600" b="1" dirty="0" smtClean="0">
              <a:solidFill>
                <a:srgbClr val="C00000"/>
              </a:solidFill>
            </a:endParaRPr>
          </a:p>
          <a:p>
            <a:pPr lvl="0">
              <a:spcBef>
                <a:spcPts val="0"/>
              </a:spcBef>
              <a:buClrTx/>
              <a:buSzTx/>
            </a:pPr>
            <a:r>
              <a:rPr lang="ru-RU" sz="9600" b="1" dirty="0" smtClean="0">
                <a:solidFill>
                  <a:srgbClr val="C00000"/>
                </a:solidFill>
              </a:rPr>
              <a:t>Миссия </a:t>
            </a:r>
            <a:r>
              <a:rPr lang="ru-RU" sz="9600" b="1" dirty="0">
                <a:solidFill>
                  <a:srgbClr val="C00000"/>
                </a:solidFill>
              </a:rPr>
              <a:t>школ-лидеров в </a:t>
            </a:r>
            <a:r>
              <a:rPr lang="ru-RU" sz="9600" b="1" dirty="0" smtClean="0">
                <a:solidFill>
                  <a:srgbClr val="C00000"/>
                </a:solidFill>
              </a:rPr>
              <a:t>проекте</a:t>
            </a:r>
            <a:endParaRPr lang="ru-RU" sz="9600" dirty="0">
              <a:solidFill>
                <a:prstClr val="black"/>
              </a:solidFill>
            </a:endParaRPr>
          </a:p>
          <a:p>
            <a:endParaRPr lang="ru-RU" sz="56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58446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548680"/>
            <a:ext cx="8784976" cy="6120680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</a:rPr>
              <a:t>Основные виды работ (инвариантная часть)</a:t>
            </a:r>
            <a:br>
              <a:rPr lang="ru-RU" sz="2000" b="1" dirty="0" smtClean="0">
                <a:solidFill>
                  <a:srgbClr val="002060"/>
                </a:solidFill>
              </a:rPr>
            </a:br>
            <a:r>
              <a:rPr lang="ru-RU" sz="2000" b="1" dirty="0" smtClean="0">
                <a:solidFill>
                  <a:srgbClr val="002060"/>
                </a:solidFill>
              </a:rPr>
              <a:t> </a:t>
            </a:r>
            <a:r>
              <a:rPr lang="ru-RU" sz="2200" dirty="0"/>
              <a:t/>
            </a:r>
            <a:br>
              <a:rPr lang="ru-RU" sz="2200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99592" y="188641"/>
            <a:ext cx="7920880" cy="576063"/>
          </a:xfrm>
        </p:spPr>
        <p:txBody>
          <a:bodyPr>
            <a:normAutofit fontScale="25000" lnSpcReduction="20000"/>
          </a:bodyPr>
          <a:lstStyle/>
          <a:p>
            <a:pPr lvl="0" algn="l">
              <a:spcBef>
                <a:spcPts val="0"/>
              </a:spcBef>
              <a:buClrTx/>
              <a:buSzTx/>
            </a:pPr>
            <a:endParaRPr lang="ru-RU" sz="1600" b="1" dirty="0" smtClean="0">
              <a:solidFill>
                <a:srgbClr val="C00000"/>
              </a:solidFill>
            </a:endParaRPr>
          </a:p>
          <a:p>
            <a:pPr lvl="0" algn="l">
              <a:spcBef>
                <a:spcPts val="0"/>
              </a:spcBef>
              <a:buClrTx/>
              <a:buSzTx/>
            </a:pPr>
            <a:endParaRPr lang="ru-RU" sz="1600" b="1" dirty="0" smtClean="0">
              <a:solidFill>
                <a:srgbClr val="C00000"/>
              </a:solidFill>
            </a:endParaRPr>
          </a:p>
          <a:p>
            <a:pPr lvl="0" algn="l">
              <a:spcBef>
                <a:spcPts val="0"/>
              </a:spcBef>
              <a:buClrTx/>
              <a:buSzTx/>
            </a:pPr>
            <a:endParaRPr lang="ru-RU" sz="5600" b="1" dirty="0" smtClean="0">
              <a:solidFill>
                <a:srgbClr val="C00000"/>
              </a:solidFill>
            </a:endParaRPr>
          </a:p>
          <a:p>
            <a:pPr lvl="0">
              <a:spcBef>
                <a:spcPts val="0"/>
              </a:spcBef>
              <a:buClrTx/>
              <a:buSzTx/>
            </a:pPr>
            <a:r>
              <a:rPr lang="ru-RU" sz="9600" b="1" dirty="0" smtClean="0">
                <a:solidFill>
                  <a:srgbClr val="C00000"/>
                </a:solidFill>
              </a:rPr>
              <a:t>Миссия </a:t>
            </a:r>
            <a:r>
              <a:rPr lang="ru-RU" sz="9600" b="1" dirty="0">
                <a:solidFill>
                  <a:srgbClr val="C00000"/>
                </a:solidFill>
              </a:rPr>
              <a:t>школ-лидеров в </a:t>
            </a:r>
            <a:r>
              <a:rPr lang="ru-RU" sz="9600" b="1" dirty="0" smtClean="0">
                <a:solidFill>
                  <a:srgbClr val="C00000"/>
                </a:solidFill>
              </a:rPr>
              <a:t>проекте</a:t>
            </a:r>
            <a:endParaRPr lang="ru-RU" sz="9600" dirty="0">
              <a:solidFill>
                <a:prstClr val="black"/>
              </a:solidFill>
            </a:endParaRPr>
          </a:p>
          <a:p>
            <a:endParaRPr lang="ru-RU" sz="56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3</a:t>
            </a:fld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8308038"/>
              </p:ext>
            </p:extLst>
          </p:nvPr>
        </p:nvGraphicFramePr>
        <p:xfrm>
          <a:off x="395536" y="1052737"/>
          <a:ext cx="8568952" cy="58971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24536"/>
                <a:gridCol w="2592288"/>
                <a:gridCol w="1152128"/>
              </a:tblGrid>
              <a:tr h="2544313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002060"/>
                          </a:solidFill>
                        </a:rPr>
                        <a:t>Проведение курсов повышения квалификации для директоров, заместителей директоров и учителей школ с низкими результатами обучения и школ, функционирующих в неблагоприятных социальных условиях, по повышению качества преподавания и управления, с разработкой на основе региональных модельных программ адресных программ поддержки конкретных образовательных организаций (ЧИППКРО, школы-лидеры)</a:t>
                      </a:r>
                      <a:br>
                        <a:rPr lang="ru-RU" sz="1600" dirty="0" smtClean="0">
                          <a:solidFill>
                            <a:srgbClr val="002060"/>
                          </a:solidFill>
                        </a:rPr>
                      </a:br>
                      <a:endParaRPr lang="ru-RU" sz="16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002060"/>
                          </a:solidFill>
                        </a:rPr>
                        <a:t>Формирование адресных программ поддержки</a:t>
                      </a:r>
                    </a:p>
                    <a:p>
                      <a:r>
                        <a:rPr lang="ru-RU" sz="1600" dirty="0" smtClean="0">
                          <a:solidFill>
                            <a:srgbClr val="002060"/>
                          </a:solidFill>
                        </a:rPr>
                        <a:t>Заключение трёхсторонних договоров (лидеры, школы, которым оказывается поддержка, ЧИППКРО)</a:t>
                      </a:r>
                    </a:p>
                    <a:p>
                      <a:r>
                        <a:rPr lang="ru-RU" sz="1600" dirty="0" smtClean="0">
                          <a:solidFill>
                            <a:srgbClr val="002060"/>
                          </a:solidFill>
                        </a:rPr>
                        <a:t>Размещение адресных программ на интерактивной площадке </a:t>
                      </a:r>
                      <a:endParaRPr lang="ru-RU" sz="16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002060"/>
                          </a:solidFill>
                        </a:rPr>
                        <a:t>Решение</a:t>
                      </a:r>
                      <a:r>
                        <a:rPr lang="ru-RU" sz="1600" baseline="0" dirty="0" smtClean="0">
                          <a:solidFill>
                            <a:srgbClr val="002060"/>
                          </a:solidFill>
                        </a:rPr>
                        <a:t> экспертного совета о рекомендации программ к реализации</a:t>
                      </a:r>
                      <a:endParaRPr lang="ru-RU" sz="16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2223375">
                <a:tc>
                  <a:txBody>
                    <a:bodyPr/>
                    <a:lstStyle/>
                    <a:p>
                      <a:r>
                        <a:rPr lang="ru-RU" sz="16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Содержание адресных программ (ИНВ): Консультирование и </a:t>
                      </a:r>
                      <a:r>
                        <a:rPr lang="ru-RU" sz="1600" b="1" kern="1200" dirty="0" err="1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тьюторское</a:t>
                      </a:r>
                      <a:r>
                        <a:rPr lang="ru-RU" sz="16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сопровождение школ и педагогов, которым оказывается поддержка, в том числе с использованием интерактивной площадки </a:t>
                      </a:r>
                      <a:r>
                        <a:rPr lang="ru-RU" sz="16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http://ipk74.ru/set-npp</a:t>
                      </a:r>
                      <a:r>
                        <a:rPr lang="ru-RU" sz="16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. Проведение на базе школ краткосрочных мероприятий по повышению качества преподавания для педагогических коллективов и отдельных педагогов (75 консультаций на 1 школу)</a:t>
                      </a:r>
                      <a:endParaRPr lang="ru-RU" sz="1600" b="1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Формирование школьных команд-специалистов, оказывающих консультационную помощь</a:t>
                      </a:r>
                    </a:p>
                    <a:p>
                      <a:r>
                        <a:rPr lang="ru-RU" sz="16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Заполнение</a:t>
                      </a:r>
                      <a:r>
                        <a:rPr lang="ru-RU" sz="1600" b="1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журналов консультаций</a:t>
                      </a:r>
                    </a:p>
                    <a:p>
                      <a:r>
                        <a:rPr lang="ru-RU" sz="1600" b="1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Предоставление информации кураторам</a:t>
                      </a:r>
                      <a:endParaRPr lang="ru-RU" sz="1600" b="1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6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Решение экспертного совета об утверждении списков специалистов</a:t>
                      </a:r>
                      <a:endParaRPr lang="ru-RU" sz="1600" b="1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037575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effectLst/>
                          <a:latin typeface="Times New Roman"/>
                          <a:ea typeface="Calibri"/>
                        </a:rPr>
                        <a:t>Проведение аудита качества управления в школах, которым оказывается поддержка </a:t>
                      </a: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(ЧИППКРО, школы-лидеры)</a:t>
                      </a:r>
                      <a:b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</a:b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Определение проф. дефицитов руководства школ проекта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600" b="1" kern="1200" dirty="0" err="1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Реком</a:t>
                      </a:r>
                      <a:r>
                        <a:rPr lang="ru-RU" sz="16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. экспертного совета </a:t>
                      </a:r>
                      <a:endParaRPr lang="ru-RU" sz="1600" b="1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1391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548680"/>
            <a:ext cx="8784976" cy="6120680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</a:rPr>
              <a:t>Основные виды работ (инвариантная часть)</a:t>
            </a:r>
            <a:br>
              <a:rPr lang="ru-RU" sz="2000" b="1" dirty="0" smtClean="0">
                <a:solidFill>
                  <a:srgbClr val="002060"/>
                </a:solidFill>
              </a:rPr>
            </a:br>
            <a:r>
              <a:rPr lang="ru-RU" sz="2000" b="1" dirty="0" smtClean="0">
                <a:solidFill>
                  <a:srgbClr val="002060"/>
                </a:solidFill>
              </a:rPr>
              <a:t> </a:t>
            </a:r>
            <a:r>
              <a:rPr lang="ru-RU" sz="2200" dirty="0"/>
              <a:t/>
            </a:r>
            <a:br>
              <a:rPr lang="ru-RU" sz="2200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99592" y="188641"/>
            <a:ext cx="7920880" cy="576063"/>
          </a:xfrm>
        </p:spPr>
        <p:txBody>
          <a:bodyPr>
            <a:normAutofit fontScale="25000" lnSpcReduction="20000"/>
          </a:bodyPr>
          <a:lstStyle/>
          <a:p>
            <a:pPr lvl="0" algn="l">
              <a:spcBef>
                <a:spcPts val="0"/>
              </a:spcBef>
              <a:buClrTx/>
              <a:buSzTx/>
            </a:pPr>
            <a:endParaRPr lang="ru-RU" sz="1600" b="1" dirty="0" smtClean="0">
              <a:solidFill>
                <a:srgbClr val="C00000"/>
              </a:solidFill>
            </a:endParaRPr>
          </a:p>
          <a:p>
            <a:pPr lvl="0" algn="l">
              <a:spcBef>
                <a:spcPts val="0"/>
              </a:spcBef>
              <a:buClrTx/>
              <a:buSzTx/>
            </a:pPr>
            <a:endParaRPr lang="ru-RU" sz="1600" b="1" dirty="0" smtClean="0">
              <a:solidFill>
                <a:srgbClr val="C00000"/>
              </a:solidFill>
            </a:endParaRPr>
          </a:p>
          <a:p>
            <a:pPr lvl="0" algn="l">
              <a:spcBef>
                <a:spcPts val="0"/>
              </a:spcBef>
              <a:buClrTx/>
              <a:buSzTx/>
            </a:pPr>
            <a:endParaRPr lang="ru-RU" sz="5600" b="1" dirty="0" smtClean="0">
              <a:solidFill>
                <a:srgbClr val="C00000"/>
              </a:solidFill>
            </a:endParaRPr>
          </a:p>
          <a:p>
            <a:pPr lvl="0">
              <a:spcBef>
                <a:spcPts val="0"/>
              </a:spcBef>
              <a:buClrTx/>
              <a:buSzTx/>
            </a:pPr>
            <a:r>
              <a:rPr lang="ru-RU" sz="9600" b="1" dirty="0" smtClean="0">
                <a:solidFill>
                  <a:srgbClr val="C00000"/>
                </a:solidFill>
              </a:rPr>
              <a:t>Миссия </a:t>
            </a:r>
            <a:r>
              <a:rPr lang="ru-RU" sz="9600" b="1" dirty="0">
                <a:solidFill>
                  <a:srgbClr val="C00000"/>
                </a:solidFill>
              </a:rPr>
              <a:t>школ-лидеров в </a:t>
            </a:r>
            <a:r>
              <a:rPr lang="ru-RU" sz="9600" b="1" dirty="0" smtClean="0">
                <a:solidFill>
                  <a:srgbClr val="C00000"/>
                </a:solidFill>
              </a:rPr>
              <a:t>проекте</a:t>
            </a:r>
            <a:endParaRPr lang="ru-RU" sz="9600" dirty="0">
              <a:solidFill>
                <a:prstClr val="black"/>
              </a:solidFill>
            </a:endParaRPr>
          </a:p>
          <a:p>
            <a:endParaRPr lang="ru-RU" sz="56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4</a:t>
            </a:fld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2689626"/>
              </p:ext>
            </p:extLst>
          </p:nvPr>
        </p:nvGraphicFramePr>
        <p:xfrm>
          <a:off x="395536" y="1052737"/>
          <a:ext cx="8568952" cy="50367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24536"/>
                <a:gridCol w="1944216"/>
                <a:gridCol w="1800200"/>
              </a:tblGrid>
              <a:tr h="1440159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002060"/>
                          </a:solidFill>
                        </a:rPr>
                        <a:t>Методическое сопровождение проведения мониторинга качества преподавания и школьной среды в рамках процедур внутренней системы оценки качества образования школ, которым оказывается поддержка (ЧИППКРО)</a:t>
                      </a:r>
                      <a:endParaRPr lang="ru-RU" sz="16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002060"/>
                          </a:solidFill>
                        </a:rPr>
                        <a:t>Методические рекомендации (обобщённые)</a:t>
                      </a:r>
                      <a:endParaRPr lang="ru-RU" sz="16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002060"/>
                          </a:solidFill>
                        </a:rPr>
                        <a:t>Решение</a:t>
                      </a:r>
                      <a:r>
                        <a:rPr lang="ru-RU" sz="1600" baseline="0" dirty="0" smtClean="0">
                          <a:solidFill>
                            <a:srgbClr val="002060"/>
                          </a:solidFill>
                        </a:rPr>
                        <a:t> регионального УМО </a:t>
                      </a:r>
                      <a:endParaRPr lang="ru-RU" sz="16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1440160">
                <a:tc>
                  <a:txBody>
                    <a:bodyPr/>
                    <a:lstStyle/>
                    <a:p>
                      <a:r>
                        <a:rPr lang="ru-RU" sz="16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Проведение мониторинга реализации адресных программ поддержки школ с низкими результатами обучения и школ, функционирующих в неблагоприятных социальных условиях (ЧИППКРО,</a:t>
                      </a:r>
                      <a:r>
                        <a:rPr lang="ru-RU" sz="1600" b="1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школы-лидеры в соответствии с Соглашениями)</a:t>
                      </a:r>
                      <a:endParaRPr lang="ru-RU" sz="1600" b="1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Отчёт об</a:t>
                      </a:r>
                      <a:r>
                        <a:rPr lang="ru-RU" sz="1600" b="1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эффективности адресных программ</a:t>
                      </a:r>
                      <a:endParaRPr lang="ru-RU" sz="1600" b="1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6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Решение экспертного совета о рекомендациях разработки и реализации программ проекта</a:t>
                      </a:r>
                      <a:endParaRPr lang="ru-RU" sz="1600" b="1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037575"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Форум на интерактивной площадке по вопросам реализации адресных программ в школах, которым оказывается поддержка (все</a:t>
                      </a:r>
                      <a:r>
                        <a:rPr lang="ru-RU" sz="1600" b="1" baseline="0" dirty="0" smtClean="0"/>
                        <a:t> участники проекта)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Профессионально-общественная экспертиза мероприятий проекта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6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Решение экспертного совета об</a:t>
                      </a:r>
                      <a:r>
                        <a:rPr lang="ru-RU" sz="1600" b="1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эффективности мероприятий проекта</a:t>
                      </a:r>
                      <a:endParaRPr lang="ru-RU" sz="1600" b="1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19209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548680"/>
            <a:ext cx="8784976" cy="6120680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</a:rPr>
              <a:t>Основные виды работ (инвариантная часть)</a:t>
            </a:r>
            <a:br>
              <a:rPr lang="ru-RU" sz="2000" b="1" dirty="0" smtClean="0">
                <a:solidFill>
                  <a:srgbClr val="002060"/>
                </a:solidFill>
              </a:rPr>
            </a:br>
            <a:r>
              <a:rPr lang="ru-RU" sz="2000" b="1" dirty="0" smtClean="0">
                <a:solidFill>
                  <a:srgbClr val="002060"/>
                </a:solidFill>
              </a:rPr>
              <a:t> </a:t>
            </a:r>
            <a:r>
              <a:rPr lang="ru-RU" sz="2200" dirty="0"/>
              <a:t/>
            </a:r>
            <a:br>
              <a:rPr lang="ru-RU" sz="2200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99592" y="188641"/>
            <a:ext cx="7920880" cy="576063"/>
          </a:xfrm>
        </p:spPr>
        <p:txBody>
          <a:bodyPr>
            <a:normAutofit fontScale="25000" lnSpcReduction="20000"/>
          </a:bodyPr>
          <a:lstStyle/>
          <a:p>
            <a:pPr lvl="0" algn="l">
              <a:spcBef>
                <a:spcPts val="0"/>
              </a:spcBef>
              <a:buClrTx/>
              <a:buSzTx/>
            </a:pPr>
            <a:endParaRPr lang="ru-RU" sz="1600" b="1" dirty="0" smtClean="0">
              <a:solidFill>
                <a:srgbClr val="C00000"/>
              </a:solidFill>
            </a:endParaRPr>
          </a:p>
          <a:p>
            <a:pPr lvl="0" algn="l">
              <a:spcBef>
                <a:spcPts val="0"/>
              </a:spcBef>
              <a:buClrTx/>
              <a:buSzTx/>
            </a:pPr>
            <a:endParaRPr lang="ru-RU" sz="1600" b="1" dirty="0" smtClean="0">
              <a:solidFill>
                <a:srgbClr val="C00000"/>
              </a:solidFill>
            </a:endParaRPr>
          </a:p>
          <a:p>
            <a:pPr lvl="0" algn="l">
              <a:spcBef>
                <a:spcPts val="0"/>
              </a:spcBef>
              <a:buClrTx/>
              <a:buSzTx/>
            </a:pPr>
            <a:endParaRPr lang="ru-RU" sz="5600" b="1" dirty="0" smtClean="0">
              <a:solidFill>
                <a:srgbClr val="C00000"/>
              </a:solidFill>
            </a:endParaRPr>
          </a:p>
          <a:p>
            <a:pPr lvl="0">
              <a:spcBef>
                <a:spcPts val="0"/>
              </a:spcBef>
              <a:buClrTx/>
              <a:buSzTx/>
            </a:pPr>
            <a:r>
              <a:rPr lang="ru-RU" sz="9600" b="1" dirty="0" smtClean="0">
                <a:solidFill>
                  <a:srgbClr val="C00000"/>
                </a:solidFill>
              </a:rPr>
              <a:t>Миссия </a:t>
            </a:r>
            <a:r>
              <a:rPr lang="ru-RU" sz="9600" b="1" dirty="0">
                <a:solidFill>
                  <a:srgbClr val="C00000"/>
                </a:solidFill>
              </a:rPr>
              <a:t>школ-лидеров в </a:t>
            </a:r>
            <a:r>
              <a:rPr lang="ru-RU" sz="9600" b="1" dirty="0" smtClean="0">
                <a:solidFill>
                  <a:srgbClr val="C00000"/>
                </a:solidFill>
              </a:rPr>
              <a:t>проекте</a:t>
            </a:r>
            <a:endParaRPr lang="ru-RU" sz="9600" dirty="0">
              <a:solidFill>
                <a:prstClr val="black"/>
              </a:solidFill>
            </a:endParaRPr>
          </a:p>
          <a:p>
            <a:endParaRPr lang="ru-RU" sz="56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5</a:t>
            </a:fld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3850555"/>
              </p:ext>
            </p:extLst>
          </p:nvPr>
        </p:nvGraphicFramePr>
        <p:xfrm>
          <a:off x="395536" y="1052737"/>
          <a:ext cx="8568952" cy="563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0"/>
                <a:gridCol w="1944216"/>
                <a:gridCol w="1584176"/>
              </a:tblGrid>
              <a:tr h="1440159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</a:rPr>
                        <a:t>Проведение межрегионального семинара по распространению и внедрению в субъектах РФ моделей и механизмов финансовой и методической поддержки школ с низкими результатами обучения и школ, функционирующих в сложных социальных условиях «Эффективные региональные практики повышения качества образования в школах с низкими результатами обучения и школах, функционирующих в неблагоприятных социальных условиях. Опыт, проблемы, перспективы»</a:t>
                      </a:r>
                      <a:endParaRPr lang="ru-RU" sz="16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002060"/>
                          </a:solidFill>
                        </a:rPr>
                        <a:t>Виртуальные презентации результатов выполнения адресных программ поддержки</a:t>
                      </a:r>
                      <a:endParaRPr lang="ru-RU" sz="16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002060"/>
                          </a:solidFill>
                        </a:rPr>
                        <a:t>Решения экспертного совета, регионального УМО о формате развёртывания проекта в перспективе</a:t>
                      </a:r>
                      <a:endParaRPr lang="ru-RU" sz="16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654887">
                <a:tc>
                  <a:txBody>
                    <a:bodyPr/>
                    <a:lstStyle/>
                    <a:p>
                      <a:r>
                        <a:rPr lang="ru-RU" sz="16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Подготовка 5 статей в научных изданиях по проблематике проекта</a:t>
                      </a:r>
                      <a:endParaRPr lang="ru-RU" sz="1600" b="1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Соавторство совместно со специалистами ЧИППКРО и школ проекта</a:t>
                      </a:r>
                      <a:endParaRPr lang="ru-RU" sz="1600" b="1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6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Статьи в высокорейтинговых</a:t>
                      </a:r>
                      <a:r>
                        <a:rPr lang="ru-RU" sz="1600" b="1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научных журналах</a:t>
                      </a:r>
                      <a:endParaRPr lang="ru-RU" sz="1600" b="1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037575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6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Информирование общественности о ходе и результатах проекта, в том числе  с использованием ресурса официальных сайтов организаций и органов управления образованием, участвующих в проекте, а также в средствах массовой информации</a:t>
                      </a:r>
                      <a:endParaRPr lang="ru-RU" sz="1600" b="1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Информация о проекте на официальных сайтах участников</a:t>
                      </a:r>
                      <a:r>
                        <a:rPr lang="ru-RU" sz="1600" b="1" baseline="0" dirty="0" smtClean="0"/>
                        <a:t> проекта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6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Возможное рассмотрение</a:t>
                      </a:r>
                      <a:r>
                        <a:rPr lang="ru-RU" sz="1600" b="1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результатов проекта на общественном совете </a:t>
                      </a:r>
                      <a:r>
                        <a:rPr lang="ru-RU" sz="1600" b="1" kern="1200" baseline="0" dirty="0" err="1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МИНобра</a:t>
                      </a:r>
                      <a:r>
                        <a:rPr lang="ru-RU" sz="1600" b="1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ЧО</a:t>
                      </a:r>
                      <a:endParaRPr lang="ru-RU" sz="1600" b="1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38198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1956</TotalTime>
  <Words>551</Words>
  <Application>Microsoft Office PowerPoint</Application>
  <PresentationFormat>Экран (4:3)</PresentationFormat>
  <Paragraphs>60</Paragraphs>
  <Slides>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Волна</vt:lpstr>
      <vt:lpstr>Сопровождение школ с низкими результатами обучения  и школ, функционирующих в неблагоприятных социальных условиях. Миссия школ-лидеров в проекте. (фокус-группа)</vt:lpstr>
      <vt:lpstr>В перечень школ, обеспечивающих современное качество общего образования, входят общеобразовательные организации Челябинской области, получившие статус федеральных и региональных инновационных площадок по тематике повышения качества общего образования, школы – победители региональных конкурсов «Новой школе – новые стандарты»   и «Современные образовательные технологии» .   Сегодня данные школы в Челябинской области рассматриваются как базовые площадки в двух аспектах. Отдельные из них призваны стать донорами, предоставляющими ресурсы научно-методического характера для их использования в других организациях.   Другие рассматриваются в качестве ресурсных центров, призванных к совместному решению проблем, которые не могут быть самостоятельно решены командами школ с низкими результатами обучения и командами школ, функционирующих в неблагоприятных социальных условиях, а также предоставляющих данным школам услуги консалтинга и тьюторского сопровождения в отдельных направлениях деятельности.    </vt:lpstr>
      <vt:lpstr>Основные виды работ (инвариантная часть)    </vt:lpstr>
      <vt:lpstr>Основные виды работ (инвариантная часть)    </vt:lpstr>
      <vt:lpstr>Основные виды работ (инвариантная часть)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Мария И. Солодкова</dc:creator>
  <cp:lastModifiedBy>Мария И. Солодкова</cp:lastModifiedBy>
  <cp:revision>169</cp:revision>
  <cp:lastPrinted>2017-05-11T06:35:46Z</cp:lastPrinted>
  <dcterms:modified xsi:type="dcterms:W3CDTF">2017-06-13T10:35:08Z</dcterms:modified>
</cp:coreProperties>
</file>