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3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14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44E61-A99F-4B49-AA66-FB995BE9CD50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A5265-15D4-4A93-B91E-0155B6457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A5265-15D4-4A93-B91E-0155B64572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9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0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7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4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5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1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BEB0-AE1B-475D-9AF6-B97194406102}" type="datetimeFigureOut">
              <a:rPr lang="ru-RU" smtClean="0"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63B8-583E-438C-9125-6EC29A1EE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k74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k74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mailto:tsentr_dpo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nfo-russia24.ru/wp-content/uploads/2016/03/7680-1024x64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/>
          <a:stretch/>
        </p:blipFill>
        <p:spPr bwMode="auto">
          <a:xfrm>
            <a:off x="5232400" y="220786"/>
            <a:ext cx="7335097" cy="702759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0" descr="1385809948_back-2-school-shoppi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982" y="1118810"/>
            <a:ext cx="3257919" cy="513625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pic>
        <p:nvPicPr>
          <p:cNvPr id="7" name="Picture 4" descr="http://www.cemea-idf.org/sites/cemea-idf.org/IMG/siteon0.jpg?142299276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3401" y="156564"/>
            <a:ext cx="1355353" cy="7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vbibl.ru/pars_docs/refs/51/50013/50013_html_1e9b56b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80" y="79303"/>
            <a:ext cx="824794" cy="1065990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6" y="-61276"/>
            <a:ext cx="1307204" cy="13072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298" y="1118810"/>
            <a:ext cx="7540683" cy="60172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Приглашаем </a:t>
            </a:r>
            <a:r>
              <a:rPr lang="ru-RU" b="1" dirty="0" smtClean="0">
                <a:latin typeface="Georgia" panose="02040502050405020303" pitchFamily="18" charset="0"/>
              </a:rPr>
              <a:t>ВАС </a:t>
            </a:r>
            <a:r>
              <a:rPr lang="ru-RU" b="1" dirty="0">
                <a:latin typeface="Georgia" panose="02040502050405020303" pitchFamily="18" charset="0"/>
              </a:rPr>
              <a:t>принять участие в</a:t>
            </a: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Международной научно-практической конференции </a:t>
            </a: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rgbClr val="0000FF"/>
                </a:solidFill>
                <a:latin typeface="Georgia" panose="02040502050405020303" pitchFamily="18" charset="0"/>
              </a:rPr>
              <a:t>«Воспитание человека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rgbClr val="0000FF"/>
                </a:solidFill>
                <a:latin typeface="Georgia" panose="02040502050405020303" pitchFamily="18" charset="0"/>
              </a:rPr>
              <a:t>в эпоху глобальных преобразований» </a:t>
            </a:r>
          </a:p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25</a:t>
            </a:r>
            <a:r>
              <a:rPr lang="ru-RU" b="1" dirty="0" smtClean="0">
                <a:latin typeface="Georgia" panose="02040502050405020303" pitchFamily="18" charset="0"/>
                <a:sym typeface="Symbol" panose="05050102010706020507" pitchFamily="18" charset="2"/>
              </a:rPr>
              <a:t>26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октября 2018 </a:t>
            </a:r>
            <a:r>
              <a:rPr lang="ru-RU" b="1" dirty="0" smtClean="0">
                <a:latin typeface="Georgia" panose="02040502050405020303" pitchFamily="18" charset="0"/>
              </a:rPr>
              <a:t>года.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  <a:latin typeface="Georgia" panose="02040502050405020303" pitchFamily="18" charset="0"/>
              </a:rPr>
              <a:t>Ведущей целью научно-практической конференции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является: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обсуждение </a:t>
            </a:r>
            <a:r>
              <a:rPr lang="ru-RU" dirty="0">
                <a:latin typeface="Georgia" panose="02040502050405020303" pitchFamily="18" charset="0"/>
              </a:rPr>
              <a:t>теоретических и практических подходов к процессу воспитания человека в условиях современных глобальных преобразований в обществе и образовании.</a:t>
            </a:r>
          </a:p>
          <a:p>
            <a:pPr marL="0" indent="0" algn="just">
              <a:buNone/>
            </a:pP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742" y="593474"/>
            <a:ext cx="7461270" cy="6922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Уважаемые коллеги!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6400"/>
            <a:ext cx="12039600" cy="389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Основные вопросы для 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обсуждения на Конференции</a:t>
            </a:r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:</a:t>
            </a:r>
            <a:b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064" y="635002"/>
            <a:ext cx="11167535" cy="259667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воспитание человека в контексте современных междисциплинарных исследований в образовании;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тренды и инновации, изменяющие теорию и практику воспитания человека;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воспитание культуры ценностного выбора и мировоззренческого самоопределения человека в условиях социокультурных изменений;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современный ребенок в воспитательных пространствах семьи, образовательной организации и детских общественных движений</a:t>
            </a:r>
            <a:r>
              <a:rPr lang="ru-RU" sz="2100" dirty="0" smtClean="0">
                <a:latin typeface="Georgia" panose="02040502050405020303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Georgia" panose="02040502050405020303" pitchFamily="18" charset="0"/>
              </a:rPr>
              <a:t>современный контекст эффективных методов, технологий и форм в воспитании человека;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21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/>
          </a:p>
        </p:txBody>
      </p:sp>
      <p:pic>
        <p:nvPicPr>
          <p:cNvPr id="4" name="Рисунок 3" descr="https://info-russia24.ru/wp-content/uploads/2016/03/7680-1024x64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/>
          <a:stretch/>
        </p:blipFill>
        <p:spPr bwMode="auto">
          <a:xfrm>
            <a:off x="7737049" y="2804742"/>
            <a:ext cx="4558030" cy="430198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0" descr="1385809948_back-2-school-shoppi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616" y="2977092"/>
            <a:ext cx="2139784" cy="327840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465" y="3491607"/>
            <a:ext cx="9135535" cy="348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latin typeface="Georgia" panose="02040502050405020303" pitchFamily="18" charset="0"/>
              </a:rPr>
              <a:t>воспитание </a:t>
            </a:r>
            <a:r>
              <a:rPr lang="ru-RU" sz="2100" dirty="0">
                <a:latin typeface="Georgia" panose="02040502050405020303" pitchFamily="18" charset="0"/>
              </a:rPr>
              <a:t>особенного ребенка в пространстве деятельности педагога и семьи;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воспитание и самовоспитание человека: горизонты и ограничения;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воспитание человека в пространстве </a:t>
            </a:r>
            <a:r>
              <a:rPr lang="ru-RU" sz="2100" dirty="0" err="1" smtClean="0">
                <a:latin typeface="Georgia" panose="02040502050405020303" pitchFamily="18" charset="0"/>
              </a:rPr>
              <a:t>медиатехнологий</a:t>
            </a:r>
            <a:r>
              <a:rPr lang="ru-RU" sz="2100" dirty="0" smtClean="0">
                <a:latin typeface="Georgia" panose="02040502050405020303" pitchFamily="18" charset="0"/>
              </a:rPr>
              <a:t> </a:t>
            </a:r>
            <a:r>
              <a:rPr lang="ru-RU" sz="2100" dirty="0">
                <a:latin typeface="Georgia" panose="02040502050405020303" pitchFamily="18" charset="0"/>
              </a:rPr>
              <a:t>и интернета;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детско-взрослые сообщества в условиях многообразия современного общества: проблемы и ресурсы развития в процессе воспитания человека;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100" dirty="0">
                <a:latin typeface="Georgia" panose="02040502050405020303" pitchFamily="18" charset="0"/>
              </a:rPr>
              <a:t>вызовы времени и требования к профессиональному мастерству педагога как воспитателя.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/>
          </a:p>
        </p:txBody>
      </p:sp>
      <p:pic>
        <p:nvPicPr>
          <p:cNvPr id="9" name="Рисунок 8" descr="https://5bucks.ru/wp-content/uploads/2018/05/stratix-25-845x684-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7392" y="5627175"/>
            <a:ext cx="1000125" cy="904240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3.bp.blogspot.com/-Brv63XRjcIc/UA9ocTBQR1I/AAAAAAAAASY/euIBVTQ4mlE/s1600/LogoFamilia6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6566" y="3559325"/>
            <a:ext cx="916305" cy="91630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Рисунок 10" descr="http://bts-piter.ru/wp-content/uploads/2017/08/4-min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73" t="15144" r="5059" b="1340"/>
          <a:stretch/>
        </p:blipFill>
        <p:spPr bwMode="auto">
          <a:xfrm>
            <a:off x="10992849" y="3249838"/>
            <a:ext cx="598260" cy="584142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clipart-library.com/img/176981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4442" y="4308482"/>
            <a:ext cx="723714" cy="743386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https://minobr.rkomi.ru/content/15035/logo_1_cor_-01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93521" y="5035591"/>
            <a:ext cx="796729" cy="781050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xn--38-6kcaak9aj5chl4a3g.xn--p1ai/wp-content/uploads/2018/01/190118_2b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100" y="5816641"/>
            <a:ext cx="1007318" cy="906376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25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nfo-russia24.ru/wp-content/uploads/2016/03/7680-1024x64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/>
          <a:stretch/>
        </p:blipFill>
        <p:spPr bwMode="auto">
          <a:xfrm>
            <a:off x="5232400" y="220786"/>
            <a:ext cx="7335097" cy="702759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0" descr="1385809948_back-2-school-shoppi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982" y="1118810"/>
            <a:ext cx="3257919" cy="513625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</p:pic>
      <p:pic>
        <p:nvPicPr>
          <p:cNvPr id="7" name="Picture 4" descr="http://www.cemea-idf.org/sites/cemea-idf.org/IMG/siteon0.jpg?142299276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5261" y="206990"/>
            <a:ext cx="1355353" cy="7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vbibl.ru/pars_docs/refs/51/50013/50013_html_1e9b56b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80" y="79303"/>
            <a:ext cx="824794" cy="1065990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6" y="-61276"/>
            <a:ext cx="1307204" cy="13072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895" y="950248"/>
            <a:ext cx="7439039" cy="60172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454080, г.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Челябинск, ул. Худякова, д. 20 </a:t>
            </a:r>
          </a:p>
          <a:p>
            <a:pPr marL="0" indent="0" algn="ctr"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ГБУ ДПО «Челябинский институт переподготовки и повышения квалификации работников образования», </a:t>
            </a:r>
          </a:p>
          <a:p>
            <a:pPr marL="0" indent="0" algn="ctr">
              <a:buNone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воспитания и дополнительного образования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(кабинет 301).</a:t>
            </a:r>
          </a:p>
          <a:p>
            <a:pPr marL="0" indent="0" algn="ctr"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Подробную информацию можно получить по тел. (351)232-06-18 </a:t>
            </a:r>
          </a:p>
          <a:p>
            <a:pPr marL="0" indent="0" algn="ctr"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по эл. почте: 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Ответственный за проведение конференции –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Алексей Вячеславович Кисляков,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 п. н., доцент, заведующий кафедрой воспитания и дополнительного образования ГБУ ДПО ЧИППКРО, тел. +79525101125</a:t>
            </a:r>
            <a:endParaRPr lang="ru-RU" b="1" dirty="0" smtClean="0">
              <a:latin typeface="Georgia" panose="02040502050405020303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55727" y="353479"/>
            <a:ext cx="3458121" cy="6922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Контакты: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385078" y="5908961"/>
            <a:ext cx="3458121" cy="69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Информацию о конференции см. на сайте </a:t>
            </a:r>
            <a:r>
              <a:rPr lang="en-US" b="1" u="sng" dirty="0" smtClean="0">
                <a:solidFill>
                  <a:schemeClr val="bg1"/>
                </a:solidFill>
                <a:latin typeface="Georgia" panose="02040502050405020303" pitchFamily="18" charset="0"/>
                <a:hlinkClick r:id="rId8"/>
              </a:rPr>
              <a:t>www</a:t>
            </a:r>
            <a:r>
              <a:rPr lang="ru-RU" b="1" u="sng" dirty="0" smtClean="0">
                <a:solidFill>
                  <a:schemeClr val="bg1"/>
                </a:solidFill>
                <a:latin typeface="Georgia" panose="02040502050405020303" pitchFamily="18" charset="0"/>
                <a:hlinkClick r:id="rId8"/>
              </a:rPr>
              <a:t>.</a:t>
            </a:r>
            <a:r>
              <a:rPr lang="en-US" b="1" u="sng" dirty="0" err="1" smtClean="0">
                <a:solidFill>
                  <a:schemeClr val="bg1"/>
                </a:solidFill>
                <a:latin typeface="Georgia" panose="02040502050405020303" pitchFamily="18" charset="0"/>
                <a:hlinkClick r:id="rId8"/>
              </a:rPr>
              <a:t>ipk</a:t>
            </a:r>
            <a:r>
              <a:rPr lang="ru-RU" b="1" u="sng" dirty="0" smtClean="0">
                <a:solidFill>
                  <a:schemeClr val="bg1"/>
                </a:solidFill>
                <a:latin typeface="Georgia" panose="02040502050405020303" pitchFamily="18" charset="0"/>
                <a:hlinkClick r:id="rId8"/>
              </a:rPr>
              <a:t>74.</a:t>
            </a:r>
            <a:r>
              <a:rPr lang="en-US" b="1" u="sng" dirty="0" err="1" smtClean="0">
                <a:solidFill>
                  <a:schemeClr val="bg1"/>
                </a:solidFill>
                <a:latin typeface="Georgia" panose="02040502050405020303" pitchFamily="18" charset="0"/>
                <a:hlinkClick r:id="rId8"/>
              </a:rPr>
              <a:t>ru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80399" y="465258"/>
            <a:ext cx="7220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ГБОУ ДПО «Челябинский институт переподготовки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повышения квалификации работников образования»</a:t>
            </a:r>
          </a:p>
        </p:txBody>
      </p:sp>
      <p:pic>
        <p:nvPicPr>
          <p:cNvPr id="9" name="Picture 7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0830" y="270516"/>
            <a:ext cx="12620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8534" y="2396933"/>
            <a:ext cx="7918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Конкурс проводится в целях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выявления и поддержки  </a:t>
            </a: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разрабатываемых или находящихся в начальной стадии реализации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управленческих и педагогических проектов в дополнительном образовании детей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обеспечивающих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формирование у обучающихся компетенций</a:t>
            </a:r>
            <a:r>
              <a:rPr lang="ru-RU" sz="2400" dirty="0">
                <a:latin typeface="Georgia" panose="02040502050405020303" pitchFamily="18" charset="0"/>
              </a:rPr>
              <a:t>,  </a:t>
            </a: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ориентированных на инновационный, опережающий характер развития системы дополнительного образования детей (компетенции, отвечающие потребностям образования будущего), расширение разнообразия программ, проектов и творческих инициатив дополнительного образования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7861" y="1277401"/>
            <a:ext cx="110689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II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областной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конкурс                                    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СтартАп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в дополнительном  образовании»</a:t>
            </a:r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celyabinsky_oblast_gerb-600x8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39" y="126416"/>
            <a:ext cx="1028721" cy="1412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87" y="2954238"/>
            <a:ext cx="3618580" cy="30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7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394" y="205251"/>
            <a:ext cx="98209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II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областной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конкурс                                    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2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СтартАп</a:t>
            </a: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 в дополнительном  образовании»</a:t>
            </a:r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516" y="1247717"/>
            <a:ext cx="3402773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E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Номинация Конкурса: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проект – </a:t>
            </a:r>
            <a:r>
              <a:rPr lang="ru-RU" dirty="0" smtClean="0">
                <a:latin typeface="Georgia" panose="02040502050405020303" pitchFamily="18" charset="0"/>
              </a:rPr>
              <a:t>инновационная </a:t>
            </a:r>
            <a:r>
              <a:rPr lang="ru-RU" dirty="0">
                <a:latin typeface="Georgia" panose="02040502050405020303" pitchFamily="18" charset="0"/>
              </a:rPr>
              <a:t>дополнительная общеобразовательная программа (начальная стадия реализации)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02354" y="1187734"/>
            <a:ext cx="3397476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E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Номинация Конкурса: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педагогический проект – </a:t>
            </a:r>
            <a:r>
              <a:rPr lang="ru-RU" dirty="0">
                <a:latin typeface="Georgia" panose="02040502050405020303" pitchFamily="18" charset="0"/>
              </a:rPr>
              <a:t>инновационная дополнительная общеобразовательная программа (на стадии описания проекта);</a:t>
            </a:r>
            <a:endParaRPr lang="ru-RU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223" y="4209153"/>
            <a:ext cx="3402773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E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Номинация Конкурса: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управленческий проект, </a:t>
            </a:r>
            <a:r>
              <a:rPr lang="ru-RU" dirty="0">
                <a:latin typeface="Georgia" panose="02040502050405020303" pitchFamily="18" charset="0"/>
              </a:rPr>
              <a:t>раскрывающий реализуемую модель управления сетью дополнительных общеобразовательных программ, включая инновационные (начальная стадия реализации);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73064" y="4201906"/>
            <a:ext cx="3402773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E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Номинация Конкурса: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управленческий проект, </a:t>
            </a:r>
            <a:r>
              <a:rPr lang="ru-RU" dirty="0">
                <a:latin typeface="Georgia" panose="02040502050405020303" pitchFamily="18" charset="0"/>
              </a:rPr>
              <a:t>раскрывающий планируемую модель управления сетью дополнительных общеобразовательных программ, включая инновационные (на стадии описания проекта).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540508" y="1372857"/>
            <a:ext cx="3353636" cy="1128516"/>
            <a:chOff x="3058834" y="200874"/>
            <a:chExt cx="3353636" cy="112851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58834" y="200874"/>
              <a:ext cx="3353636" cy="1128516"/>
            </a:xfrm>
            <a:prstGeom prst="roundRect">
              <a:avLst/>
            </a:prstGeom>
            <a:solidFill>
              <a:srgbClr val="FFCCFF"/>
            </a:solidFill>
            <a:ln w="6032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113924" y="255964"/>
              <a:ext cx="3243456" cy="1018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none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проектной культуры педагогов и команд </a:t>
              </a:r>
              <a:endParaRPr lang="ru-RU" sz="2000" b="0" u="none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332414" y="3191364"/>
            <a:ext cx="3543422" cy="1076642"/>
            <a:chOff x="5926520" y="1675768"/>
            <a:chExt cx="2806202" cy="107664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926520" y="1675768"/>
              <a:ext cx="2806202" cy="1076642"/>
            </a:xfrm>
            <a:prstGeom prst="roundRect">
              <a:avLst/>
            </a:prstGeom>
            <a:solidFill>
              <a:srgbClr val="FFCCFF"/>
            </a:solidFill>
            <a:ln w="6032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6063487" y="1722029"/>
              <a:ext cx="2541758" cy="971528"/>
            </a:xfrm>
            <a:prstGeom prst="rect">
              <a:avLst/>
            </a:prstGeom>
            <a:noFill/>
            <a:ln w="603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общественно-профессиональная экспертиза проектов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8882" y="3237625"/>
            <a:ext cx="3745552" cy="1092846"/>
            <a:chOff x="1118412" y="8963"/>
            <a:chExt cx="3223676" cy="109284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18412" y="8963"/>
              <a:ext cx="3223676" cy="1092846"/>
            </a:xfrm>
            <a:prstGeom prst="roundRect">
              <a:avLst/>
            </a:prstGeom>
            <a:solidFill>
              <a:srgbClr val="FFCCFF"/>
            </a:solidFill>
            <a:ln w="6032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71656" y="115659"/>
              <a:ext cx="3110236" cy="986150"/>
            </a:xfrm>
            <a:prstGeom prst="rect">
              <a:avLst/>
            </a:prstGeom>
            <a:noFill/>
            <a:ln w="603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выявление проектов,  обеспечивающие достижение заявленных целей</a:t>
              </a:r>
              <a:endParaRPr lang="ru-RU" sz="2000" b="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81621" y="5119471"/>
            <a:ext cx="4036461" cy="1395062"/>
            <a:chOff x="2490764" y="2703483"/>
            <a:chExt cx="4036461" cy="139506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490764" y="2703483"/>
              <a:ext cx="4036461" cy="1395062"/>
            </a:xfrm>
            <a:prstGeom prst="roundRect">
              <a:avLst/>
            </a:prstGeom>
            <a:solidFill>
              <a:srgbClr val="FFCCFF"/>
            </a:solidFill>
            <a:ln w="6032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728531" y="2786502"/>
              <a:ext cx="3641257" cy="1258860"/>
            </a:xfrm>
            <a:prstGeom prst="rect">
              <a:avLst/>
            </a:prstGeom>
            <a:solidFill>
              <a:srgbClr val="FFCCFF"/>
            </a:solidFill>
            <a:ln w="603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научно-методическая и информационная поддержка,</a:t>
              </a:r>
            </a:p>
            <a:p>
              <a:pPr algn="ctr" defTabSz="889000">
                <a:spcBef>
                  <a:spcPct val="0"/>
                </a:spcBef>
              </a:pPr>
              <a:r>
                <a: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продвижение и распространение </a:t>
              </a:r>
            </a:p>
          </p:txBody>
        </p:sp>
      </p:grpSp>
      <p:pic>
        <p:nvPicPr>
          <p:cNvPr id="19" name="Содержимое 3" descr="cics_6874657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629" y="2527322"/>
            <a:ext cx="3657395" cy="228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279835" y="2542882"/>
            <a:ext cx="3937177" cy="2444594"/>
          </a:xfrm>
          <a:prstGeom prst="ellipse">
            <a:avLst/>
          </a:prstGeom>
          <a:noFill/>
          <a:ln w="984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5506"/>
            <a:ext cx="4359413" cy="37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Информация о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СтартАп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2466" y="1717676"/>
            <a:ext cx="7611533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>
                <a:latin typeface="Georgia" panose="02040502050405020303" pitchFamily="18" charset="0"/>
              </a:rPr>
              <a:t>Объявление о начале конкурса публикуется на сайте ГБУ ДПО </a:t>
            </a:r>
            <a:r>
              <a:rPr lang="ru-RU" sz="4000" dirty="0" smtClean="0">
                <a:latin typeface="Georgia" panose="02040502050405020303" pitchFamily="18" charset="0"/>
              </a:rPr>
              <a:t>ЧИППКРО: </a:t>
            </a:r>
            <a:r>
              <a:rPr lang="en-US" sz="4000" b="1" u="sng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www</a:t>
            </a:r>
            <a:r>
              <a:rPr lang="ru-RU" sz="4000" b="1" u="sng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.</a:t>
            </a:r>
            <a:r>
              <a:rPr lang="en-US" sz="4000" b="1" u="sng" dirty="0" err="1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ipk</a:t>
            </a:r>
            <a:r>
              <a:rPr lang="ru-RU" sz="4000" b="1" u="sng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74.</a:t>
            </a:r>
            <a:r>
              <a:rPr lang="en-US" sz="4000" b="1" u="sng" dirty="0" err="1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ru</a:t>
            </a:r>
            <a:r>
              <a:rPr lang="ru-RU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4000" dirty="0" smtClean="0">
                <a:latin typeface="Georgia" panose="02040502050405020303" pitchFamily="18" charset="0"/>
              </a:rPr>
              <a:t>Заявка </a:t>
            </a:r>
            <a:r>
              <a:rPr lang="ru-RU" sz="4000" dirty="0">
                <a:latin typeface="Georgia" panose="02040502050405020303" pitchFamily="18" charset="0"/>
              </a:rPr>
              <a:t>на участие в Конкурсе подаётся путём заполнения Формы и отправки на адрес оргкомитета </a:t>
            </a:r>
            <a:r>
              <a:rPr lang="en-US" sz="4000" u="sng" dirty="0" err="1">
                <a:latin typeface="Georgia" panose="02040502050405020303" pitchFamily="18" charset="0"/>
                <a:hlinkClick r:id="rId4"/>
              </a:rPr>
              <a:t>tsentr</a:t>
            </a:r>
            <a:r>
              <a:rPr lang="ru-RU" sz="4000" u="sng" dirty="0">
                <a:latin typeface="Georgia" panose="02040502050405020303" pitchFamily="18" charset="0"/>
                <a:hlinkClick r:id="rId4"/>
              </a:rPr>
              <a:t>_</a:t>
            </a:r>
            <a:r>
              <a:rPr lang="en-US" sz="4000" u="sng" dirty="0" err="1">
                <a:latin typeface="Georgia" panose="02040502050405020303" pitchFamily="18" charset="0"/>
                <a:hlinkClick r:id="rId4"/>
              </a:rPr>
              <a:t>dpo</a:t>
            </a:r>
            <a:r>
              <a:rPr lang="ru-RU" sz="4000" u="sng" dirty="0">
                <a:latin typeface="Georgia" panose="02040502050405020303" pitchFamily="18" charset="0"/>
                <a:hlinkClick r:id="rId4"/>
              </a:rPr>
              <a:t>@</a:t>
            </a:r>
            <a:r>
              <a:rPr lang="en-US" sz="4000" u="sng" dirty="0">
                <a:latin typeface="Georgia" panose="02040502050405020303" pitchFamily="18" charset="0"/>
                <a:hlinkClick r:id="rId4"/>
              </a:rPr>
              <a:t>mail</a:t>
            </a:r>
            <a:r>
              <a:rPr lang="ru-RU" sz="4000" u="sng" dirty="0">
                <a:latin typeface="Georgia" panose="02040502050405020303" pitchFamily="18" charset="0"/>
                <a:hlinkClick r:id="rId4"/>
              </a:rPr>
              <a:t>.</a:t>
            </a:r>
            <a:r>
              <a:rPr lang="en-US" sz="4000" u="sng" dirty="0" err="1">
                <a:latin typeface="Georgia" panose="02040502050405020303" pitchFamily="18" charset="0"/>
                <a:hlinkClick r:id="rId4"/>
              </a:rPr>
              <a:t>ru</a:t>
            </a:r>
            <a:endParaRPr lang="ru-RU" sz="4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 descr="F:\Картинки ДОД\обложка_2017\Rannee-obuchenie-i-razvitie-rebenka-2.jpg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110" y="11331575"/>
            <a:ext cx="3712210" cy="203898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9" name="Рисунок 8" descr="F:\Картинки ДОД\обложка_2017\Rannee-obuchenie-i-razvitie-rebenka-2.jpg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510" y="11483975"/>
            <a:ext cx="3712210" cy="203898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465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430</Words>
  <Application>Microsoft Office PowerPoint</Application>
  <PresentationFormat>Произвольный</PresentationFormat>
  <Paragraphs>53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Уважаемые коллеги! </vt:lpstr>
      <vt:lpstr>Основные вопросы для обсуждения на Конференции: </vt:lpstr>
      <vt:lpstr>Контакты:</vt:lpstr>
      <vt:lpstr>Презентация PowerPoint</vt:lpstr>
      <vt:lpstr>Презентация PowerPoint</vt:lpstr>
      <vt:lpstr>Информация о СтартАп: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Журба</dc:creator>
  <cp:lastModifiedBy>Павел А.Сафронов</cp:lastModifiedBy>
  <cp:revision>16</cp:revision>
  <dcterms:created xsi:type="dcterms:W3CDTF">2018-08-22T10:08:50Z</dcterms:created>
  <dcterms:modified xsi:type="dcterms:W3CDTF">2018-08-27T07:42:08Z</dcterms:modified>
</cp:coreProperties>
</file>