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9" r:id="rId8"/>
    <p:sldId id="262" r:id="rId9"/>
    <p:sldId id="267" r:id="rId10"/>
    <p:sldId id="263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3E6C3-0200-44DD-92E0-FADB9A4AA0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7E9379-389E-46B6-8B75-02C6FA47F6D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образовательных программ в соответствии с направлениями образовательного технопарка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72B649D-FE38-4FF4-A15F-B16D4A1C864F}" type="parTrans" cxnId="{2E4F5301-144C-4148-9EE6-6808EA214939}">
      <dgm:prSet/>
      <dgm:spPr/>
      <dgm:t>
        <a:bodyPr/>
        <a:lstStyle/>
        <a:p>
          <a:endParaRPr lang="ru-RU"/>
        </a:p>
      </dgm:t>
    </dgm:pt>
    <dgm:pt modelId="{1CEAF39A-F5D4-4840-B654-BE221FC4A97D}" type="sibTrans" cxnId="{2E4F5301-144C-4148-9EE6-6808EA214939}">
      <dgm:prSet/>
      <dgm:spPr/>
      <dgm:t>
        <a:bodyPr/>
        <a:lstStyle/>
        <a:p>
          <a:endParaRPr lang="ru-RU"/>
        </a:p>
      </dgm:t>
    </dgm:pt>
    <dgm:pt modelId="{A8C2229E-077B-461C-9A5B-E6BE039A096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учащихся, выбравших на ГИА – 9 и ГИА - 11 предметы естественно-научной направленности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7277D3E-6C87-492D-955B-A514EF47E210}" type="parTrans" cxnId="{C1AB6711-8DB2-46CC-9862-E08531D1CA66}">
      <dgm:prSet/>
      <dgm:spPr/>
      <dgm:t>
        <a:bodyPr/>
        <a:lstStyle/>
        <a:p>
          <a:endParaRPr lang="ru-RU"/>
        </a:p>
      </dgm:t>
    </dgm:pt>
    <dgm:pt modelId="{5FBAE619-3EDE-463D-85D5-005F64D781C8}" type="sibTrans" cxnId="{C1AB6711-8DB2-46CC-9862-E08531D1CA66}">
      <dgm:prSet/>
      <dgm:spPr/>
      <dgm:t>
        <a:bodyPr/>
        <a:lstStyle/>
        <a:p>
          <a:endParaRPr lang="ru-RU"/>
        </a:p>
      </dgm:t>
    </dgm:pt>
    <dgm:pt modelId="{D902BA91-F6C2-423E-B6D0-0A026742ABD4}">
      <dgm:prSet phldrT="[Текст]"/>
      <dgm:spPr/>
      <dgm:t>
        <a:bodyPr/>
        <a:lstStyle/>
        <a:p>
          <a:r>
            <a:rPr lang="ru-RU" dirty="0" smtClean="0"/>
            <a:t>публикаций новостных и аналитических материалов в СМИ, сети Интернет о деятельности технопарка</a:t>
          </a:r>
          <a:endParaRPr lang="ru-RU" dirty="0"/>
        </a:p>
      </dgm:t>
    </dgm:pt>
    <dgm:pt modelId="{47002106-6D1D-4C38-B392-2094F4EC69C3}" type="parTrans" cxnId="{A486CAAE-0850-4304-A3C1-F6A6A3BDF056}">
      <dgm:prSet/>
      <dgm:spPr/>
      <dgm:t>
        <a:bodyPr/>
        <a:lstStyle/>
        <a:p>
          <a:endParaRPr lang="ru-RU"/>
        </a:p>
      </dgm:t>
    </dgm:pt>
    <dgm:pt modelId="{2C2E6659-0834-4F35-BD72-42E630F4296B}" type="sibTrans" cxnId="{A486CAAE-0850-4304-A3C1-F6A6A3BDF056}">
      <dgm:prSet/>
      <dgm:spPr/>
      <dgm:t>
        <a:bodyPr/>
        <a:lstStyle/>
        <a:p>
          <a:endParaRPr lang="ru-RU"/>
        </a:p>
      </dgm:t>
    </dgm:pt>
    <dgm:pt modelId="{63A59D7F-D357-40FF-956C-0F5B6C4C602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обучающихся, принявших участие в мероприятиях, проводимых в рамках работы технопарка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BA19457-9B52-4540-AA8C-E6D406FE102F}" type="parTrans" cxnId="{636C1E02-3033-4B11-943B-3A72A6F63896}">
      <dgm:prSet/>
      <dgm:spPr/>
      <dgm:t>
        <a:bodyPr/>
        <a:lstStyle/>
        <a:p>
          <a:endParaRPr lang="ru-RU"/>
        </a:p>
      </dgm:t>
    </dgm:pt>
    <dgm:pt modelId="{11E2CD70-EE44-4446-AC96-08DCBF74C77D}" type="sibTrans" cxnId="{636C1E02-3033-4B11-943B-3A72A6F63896}">
      <dgm:prSet/>
      <dgm:spPr/>
      <dgm:t>
        <a:bodyPr/>
        <a:lstStyle/>
        <a:p>
          <a:endParaRPr lang="ru-RU"/>
        </a:p>
      </dgm:t>
    </dgm:pt>
    <dgm:pt modelId="{AFD8CC13-C4F2-4FE8-9F4F-90FEAC467D0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детей, занятых внеурочной деятельностью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03C6625-1B42-4E8E-8A7F-A467D7248948}" type="parTrans" cxnId="{A60FBA32-833A-4EDF-8B9E-DA17A4253021}">
      <dgm:prSet/>
      <dgm:spPr/>
      <dgm:t>
        <a:bodyPr/>
        <a:lstStyle/>
        <a:p>
          <a:endParaRPr lang="ru-RU"/>
        </a:p>
      </dgm:t>
    </dgm:pt>
    <dgm:pt modelId="{B664989C-8E8C-4C88-815C-615C059CA285}" type="sibTrans" cxnId="{A60FBA32-833A-4EDF-8B9E-DA17A4253021}">
      <dgm:prSet/>
      <dgm:spPr/>
      <dgm:t>
        <a:bodyPr/>
        <a:lstStyle/>
        <a:p>
          <a:endParaRPr lang="ru-RU"/>
        </a:p>
      </dgm:t>
    </dgm:pt>
    <dgm:pt modelId="{538497E4-EA7D-49A0-885D-11A6DA98C6DD}">
      <dgm:prSet/>
      <dgm:spPr/>
      <dgm:t>
        <a:bodyPr/>
        <a:lstStyle/>
        <a:p>
          <a:r>
            <a:rPr lang="ru-RU" smtClean="0"/>
            <a:t>заключенных договоров о социальном партнерстве с резидентами образовательного технопарка</a:t>
          </a:r>
          <a:endParaRPr lang="ru-RU"/>
        </a:p>
      </dgm:t>
    </dgm:pt>
    <dgm:pt modelId="{5D935CAD-F0FD-451E-B924-47E0DFB727E9}" type="parTrans" cxnId="{A2D3E643-24E4-4785-B0F1-FA48F01844A5}">
      <dgm:prSet/>
      <dgm:spPr/>
      <dgm:t>
        <a:bodyPr/>
        <a:lstStyle/>
        <a:p>
          <a:endParaRPr lang="ru-RU"/>
        </a:p>
      </dgm:t>
    </dgm:pt>
    <dgm:pt modelId="{7998F5AF-8CAF-4D0E-9C1C-00D318F0A154}" type="sibTrans" cxnId="{A2D3E643-24E4-4785-B0F1-FA48F01844A5}">
      <dgm:prSet/>
      <dgm:spPr/>
      <dgm:t>
        <a:bodyPr/>
        <a:lstStyle/>
        <a:p>
          <a:endParaRPr lang="ru-RU"/>
        </a:p>
      </dgm:t>
    </dgm:pt>
    <dgm:pt modelId="{63661D71-AACE-467E-B29F-2B66019B86EA}">
      <dgm:prSet/>
      <dgm:spPr/>
      <dgm:t>
        <a:bodyPr/>
        <a:lstStyle/>
        <a:p>
          <a:r>
            <a:rPr lang="ru-RU" dirty="0" smtClean="0"/>
            <a:t>поступивших в вузы, ссузы по с/х специальностям</a:t>
          </a:r>
          <a:endParaRPr lang="ru-RU" dirty="0"/>
        </a:p>
      </dgm:t>
    </dgm:pt>
    <dgm:pt modelId="{81B4377A-7065-408A-9A99-D7CDA13BC346}" type="parTrans" cxnId="{4590DB39-22E5-4A0A-853E-23FEC612519D}">
      <dgm:prSet/>
      <dgm:spPr/>
      <dgm:t>
        <a:bodyPr/>
        <a:lstStyle/>
        <a:p>
          <a:endParaRPr lang="ru-RU"/>
        </a:p>
      </dgm:t>
    </dgm:pt>
    <dgm:pt modelId="{FE66885F-D310-4A75-B44C-27613F42121D}" type="sibTrans" cxnId="{4590DB39-22E5-4A0A-853E-23FEC612519D}">
      <dgm:prSet/>
      <dgm:spPr/>
      <dgm:t>
        <a:bodyPr/>
        <a:lstStyle/>
        <a:p>
          <a:endParaRPr lang="ru-RU"/>
        </a:p>
      </dgm:t>
    </dgm:pt>
    <dgm:pt modelId="{51A8B5C0-3CCF-487F-86F0-A59ECDCB806D}" type="pres">
      <dgm:prSet presAssocID="{3113E6C3-0200-44DD-92E0-FADB9A4AA0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108F7B-F479-4DB2-9404-591732B2EAC0}" type="pres">
      <dgm:prSet presAssocID="{3113E6C3-0200-44DD-92E0-FADB9A4AA062}" presName="Name1" presStyleCnt="0"/>
      <dgm:spPr/>
    </dgm:pt>
    <dgm:pt modelId="{568303ED-DE4C-4780-BABC-AFC0C7363C0D}" type="pres">
      <dgm:prSet presAssocID="{3113E6C3-0200-44DD-92E0-FADB9A4AA062}" presName="cycle" presStyleCnt="0"/>
      <dgm:spPr/>
    </dgm:pt>
    <dgm:pt modelId="{BBE8C9F6-DF50-49B9-9777-BC4B4307B38D}" type="pres">
      <dgm:prSet presAssocID="{3113E6C3-0200-44DD-92E0-FADB9A4AA062}" presName="srcNode" presStyleLbl="node1" presStyleIdx="0" presStyleCnt="7"/>
      <dgm:spPr/>
    </dgm:pt>
    <dgm:pt modelId="{04E4944A-95D8-42F5-97CC-3F7A5559E4DF}" type="pres">
      <dgm:prSet presAssocID="{3113E6C3-0200-44DD-92E0-FADB9A4AA062}" presName="conn" presStyleLbl="parChTrans1D2" presStyleIdx="0" presStyleCnt="1" custLinFactNeighborX="79" custLinFactNeighborY="822"/>
      <dgm:spPr/>
      <dgm:t>
        <a:bodyPr/>
        <a:lstStyle/>
        <a:p>
          <a:endParaRPr lang="ru-RU"/>
        </a:p>
      </dgm:t>
    </dgm:pt>
    <dgm:pt modelId="{C98288E5-D9AE-4205-9558-4FB5DE885ABD}" type="pres">
      <dgm:prSet presAssocID="{3113E6C3-0200-44DD-92E0-FADB9A4AA062}" presName="extraNode" presStyleLbl="node1" presStyleIdx="0" presStyleCnt="7"/>
      <dgm:spPr/>
    </dgm:pt>
    <dgm:pt modelId="{B86CBEAE-2F85-4BEA-9260-BCA1D459C1F5}" type="pres">
      <dgm:prSet presAssocID="{3113E6C3-0200-44DD-92E0-FADB9A4AA062}" presName="dstNode" presStyleLbl="node1" presStyleIdx="0" presStyleCnt="7"/>
      <dgm:spPr/>
    </dgm:pt>
    <dgm:pt modelId="{483B8DE2-4A11-4395-A92B-9B9FA2CAA234}" type="pres">
      <dgm:prSet presAssocID="{697E9379-389E-46B6-8B75-02C6FA47F6D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A5CA1-3DA1-4744-9DEA-FE970B7FEE20}" type="pres">
      <dgm:prSet presAssocID="{697E9379-389E-46B6-8B75-02C6FA47F6D0}" presName="accent_1" presStyleCnt="0"/>
      <dgm:spPr/>
    </dgm:pt>
    <dgm:pt modelId="{81681C56-2043-43B8-9137-56873255FBF9}" type="pres">
      <dgm:prSet presAssocID="{697E9379-389E-46B6-8B75-02C6FA47F6D0}" presName="accentRepeatNode" presStyleLbl="solidFgAcc1" presStyleIdx="0" presStyleCnt="7"/>
      <dgm:spPr/>
    </dgm:pt>
    <dgm:pt modelId="{D124F88A-061A-4A63-93C9-DAB8A797EACC}" type="pres">
      <dgm:prSet presAssocID="{AFD8CC13-C4F2-4FE8-9F4F-90FEAC467D0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4F01D-8F4E-4A92-9D7C-2E0899861A9C}" type="pres">
      <dgm:prSet presAssocID="{AFD8CC13-C4F2-4FE8-9F4F-90FEAC467D07}" presName="accent_2" presStyleCnt="0"/>
      <dgm:spPr/>
    </dgm:pt>
    <dgm:pt modelId="{A28EE941-5105-4554-9E36-A649FCD0DCD7}" type="pres">
      <dgm:prSet presAssocID="{AFD8CC13-C4F2-4FE8-9F4F-90FEAC467D07}" presName="accentRepeatNode" presStyleLbl="solidFgAcc1" presStyleIdx="1" presStyleCnt="7"/>
      <dgm:spPr/>
    </dgm:pt>
    <dgm:pt modelId="{8F943456-FE14-42CD-A1F0-3DF6F0B638D5}" type="pres">
      <dgm:prSet presAssocID="{63A59D7F-D357-40FF-956C-0F5B6C4C602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FC52-9824-4F1E-8C92-3D01FAAA0953}" type="pres">
      <dgm:prSet presAssocID="{63A59D7F-D357-40FF-956C-0F5B6C4C602E}" presName="accent_3" presStyleCnt="0"/>
      <dgm:spPr/>
    </dgm:pt>
    <dgm:pt modelId="{FFDC32F5-E8BC-4DE5-8B05-6B0FF9C5B29B}" type="pres">
      <dgm:prSet presAssocID="{63A59D7F-D357-40FF-956C-0F5B6C4C602E}" presName="accentRepeatNode" presStyleLbl="solidFgAcc1" presStyleIdx="2" presStyleCnt="7"/>
      <dgm:spPr/>
    </dgm:pt>
    <dgm:pt modelId="{568532B2-16BD-439E-B2EC-1E5705C71DBC}" type="pres">
      <dgm:prSet presAssocID="{A8C2229E-077B-461C-9A5B-E6BE039A09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02B3-4941-4DC0-A51B-7C711F66D3F7}" type="pres">
      <dgm:prSet presAssocID="{A8C2229E-077B-461C-9A5B-E6BE039A096B}" presName="accent_4" presStyleCnt="0"/>
      <dgm:spPr/>
    </dgm:pt>
    <dgm:pt modelId="{77A4FA53-713C-4D3D-9CE0-67852284468B}" type="pres">
      <dgm:prSet presAssocID="{A8C2229E-077B-461C-9A5B-E6BE039A096B}" presName="accentRepeatNode" presStyleLbl="solidFgAcc1" presStyleIdx="3" presStyleCnt="7"/>
      <dgm:spPr/>
    </dgm:pt>
    <dgm:pt modelId="{3DCC4C89-20EC-445E-84F1-000BA343D18C}" type="pres">
      <dgm:prSet presAssocID="{538497E4-EA7D-49A0-885D-11A6DA98C6D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46FA0-2B89-4A2B-92F5-20A0BF23B866}" type="pres">
      <dgm:prSet presAssocID="{538497E4-EA7D-49A0-885D-11A6DA98C6DD}" presName="accent_5" presStyleCnt="0"/>
      <dgm:spPr/>
    </dgm:pt>
    <dgm:pt modelId="{F7F0BE9D-75C6-4D97-BB4E-E1AF25AD1438}" type="pres">
      <dgm:prSet presAssocID="{538497E4-EA7D-49A0-885D-11A6DA98C6DD}" presName="accentRepeatNode" presStyleLbl="solidFgAcc1" presStyleIdx="4" presStyleCnt="7"/>
      <dgm:spPr/>
    </dgm:pt>
    <dgm:pt modelId="{5F0E6367-616C-4D1A-BA2C-C8A4BF026F77}" type="pres">
      <dgm:prSet presAssocID="{D902BA91-F6C2-423E-B6D0-0A026742ABD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11123-FA7B-473D-8082-D4C85D9E415A}" type="pres">
      <dgm:prSet presAssocID="{D902BA91-F6C2-423E-B6D0-0A026742ABD4}" presName="accent_6" presStyleCnt="0"/>
      <dgm:spPr/>
    </dgm:pt>
    <dgm:pt modelId="{70BA1A90-55C5-4C56-81E1-C2CDDB91FF78}" type="pres">
      <dgm:prSet presAssocID="{D902BA91-F6C2-423E-B6D0-0A026742ABD4}" presName="accentRepeatNode" presStyleLbl="solidFgAcc1" presStyleIdx="5" presStyleCnt="7"/>
      <dgm:spPr/>
    </dgm:pt>
    <dgm:pt modelId="{4A3F3225-CD78-4421-AC89-DEF8AADDA918}" type="pres">
      <dgm:prSet presAssocID="{63661D71-AACE-467E-B29F-2B66019B86E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6F5D5-1730-413C-ABBB-99226AB2FDD3}" type="pres">
      <dgm:prSet presAssocID="{63661D71-AACE-467E-B29F-2B66019B86EA}" presName="accent_7" presStyleCnt="0"/>
      <dgm:spPr/>
    </dgm:pt>
    <dgm:pt modelId="{2C4F30B4-D7A4-4C5E-8460-3223C632E7C9}" type="pres">
      <dgm:prSet presAssocID="{63661D71-AACE-467E-B29F-2B66019B86EA}" presName="accentRepeatNode" presStyleLbl="solidFgAcc1" presStyleIdx="6" presStyleCnt="7"/>
      <dgm:spPr/>
    </dgm:pt>
  </dgm:ptLst>
  <dgm:cxnLst>
    <dgm:cxn modelId="{33BFCB62-4469-483D-8C04-50FA5737D96E}" type="presOf" srcId="{D902BA91-F6C2-423E-B6D0-0A026742ABD4}" destId="{5F0E6367-616C-4D1A-BA2C-C8A4BF026F77}" srcOrd="0" destOrd="0" presId="urn:microsoft.com/office/officeart/2008/layout/VerticalCurvedList"/>
    <dgm:cxn modelId="{2E4F5301-144C-4148-9EE6-6808EA214939}" srcId="{3113E6C3-0200-44DD-92E0-FADB9A4AA062}" destId="{697E9379-389E-46B6-8B75-02C6FA47F6D0}" srcOrd="0" destOrd="0" parTransId="{872B649D-FE38-4FF4-A15F-B16D4A1C864F}" sibTransId="{1CEAF39A-F5D4-4840-B654-BE221FC4A97D}"/>
    <dgm:cxn modelId="{03585194-CFEE-4623-8E71-DDC6DAD9D781}" type="presOf" srcId="{63A59D7F-D357-40FF-956C-0F5B6C4C602E}" destId="{8F943456-FE14-42CD-A1F0-3DF6F0B638D5}" srcOrd="0" destOrd="0" presId="urn:microsoft.com/office/officeart/2008/layout/VerticalCurvedList"/>
    <dgm:cxn modelId="{A486CAAE-0850-4304-A3C1-F6A6A3BDF056}" srcId="{3113E6C3-0200-44DD-92E0-FADB9A4AA062}" destId="{D902BA91-F6C2-423E-B6D0-0A026742ABD4}" srcOrd="5" destOrd="0" parTransId="{47002106-6D1D-4C38-B392-2094F4EC69C3}" sibTransId="{2C2E6659-0834-4F35-BD72-42E630F4296B}"/>
    <dgm:cxn modelId="{5697F6C8-EB29-424A-A0B9-93ED06FDDFE9}" type="presOf" srcId="{1CEAF39A-F5D4-4840-B654-BE221FC4A97D}" destId="{04E4944A-95D8-42F5-97CC-3F7A5559E4DF}" srcOrd="0" destOrd="0" presId="urn:microsoft.com/office/officeart/2008/layout/VerticalCurvedList"/>
    <dgm:cxn modelId="{3119C2CF-296D-4D84-BCCE-6D8BAC6EA84A}" type="presOf" srcId="{A8C2229E-077B-461C-9A5B-E6BE039A096B}" destId="{568532B2-16BD-439E-B2EC-1E5705C71DBC}" srcOrd="0" destOrd="0" presId="urn:microsoft.com/office/officeart/2008/layout/VerticalCurvedList"/>
    <dgm:cxn modelId="{3D515B50-4DC4-4A2A-AC0C-C86065206270}" type="presOf" srcId="{3113E6C3-0200-44DD-92E0-FADB9A4AA062}" destId="{51A8B5C0-3CCF-487F-86F0-A59ECDCB806D}" srcOrd="0" destOrd="0" presId="urn:microsoft.com/office/officeart/2008/layout/VerticalCurvedList"/>
    <dgm:cxn modelId="{A2D3E643-24E4-4785-B0F1-FA48F01844A5}" srcId="{3113E6C3-0200-44DD-92E0-FADB9A4AA062}" destId="{538497E4-EA7D-49A0-885D-11A6DA98C6DD}" srcOrd="4" destOrd="0" parTransId="{5D935CAD-F0FD-451E-B924-47E0DFB727E9}" sibTransId="{7998F5AF-8CAF-4D0E-9C1C-00D318F0A154}"/>
    <dgm:cxn modelId="{C1AB6711-8DB2-46CC-9862-E08531D1CA66}" srcId="{3113E6C3-0200-44DD-92E0-FADB9A4AA062}" destId="{A8C2229E-077B-461C-9A5B-E6BE039A096B}" srcOrd="3" destOrd="0" parTransId="{B7277D3E-6C87-492D-955B-A514EF47E210}" sibTransId="{5FBAE619-3EDE-463D-85D5-005F64D781C8}"/>
    <dgm:cxn modelId="{E8B963E5-DF8E-482D-8A5A-FE96D859F735}" type="presOf" srcId="{AFD8CC13-C4F2-4FE8-9F4F-90FEAC467D07}" destId="{D124F88A-061A-4A63-93C9-DAB8A797EACC}" srcOrd="0" destOrd="0" presId="urn:microsoft.com/office/officeart/2008/layout/VerticalCurvedList"/>
    <dgm:cxn modelId="{A60FBA32-833A-4EDF-8B9E-DA17A4253021}" srcId="{3113E6C3-0200-44DD-92E0-FADB9A4AA062}" destId="{AFD8CC13-C4F2-4FE8-9F4F-90FEAC467D07}" srcOrd="1" destOrd="0" parTransId="{503C6625-1B42-4E8E-8A7F-A467D7248948}" sibTransId="{B664989C-8E8C-4C88-815C-615C059CA285}"/>
    <dgm:cxn modelId="{74A8DEA2-9516-494E-9B55-D261573D2364}" type="presOf" srcId="{63661D71-AACE-467E-B29F-2B66019B86EA}" destId="{4A3F3225-CD78-4421-AC89-DEF8AADDA918}" srcOrd="0" destOrd="0" presId="urn:microsoft.com/office/officeart/2008/layout/VerticalCurvedList"/>
    <dgm:cxn modelId="{636C1E02-3033-4B11-943B-3A72A6F63896}" srcId="{3113E6C3-0200-44DD-92E0-FADB9A4AA062}" destId="{63A59D7F-D357-40FF-956C-0F5B6C4C602E}" srcOrd="2" destOrd="0" parTransId="{FBA19457-9B52-4540-AA8C-E6D406FE102F}" sibTransId="{11E2CD70-EE44-4446-AC96-08DCBF74C77D}"/>
    <dgm:cxn modelId="{6CDF5BDA-C0DE-40E3-A5F4-4C37D7B2AC9C}" type="presOf" srcId="{538497E4-EA7D-49A0-885D-11A6DA98C6DD}" destId="{3DCC4C89-20EC-445E-84F1-000BA343D18C}" srcOrd="0" destOrd="0" presId="urn:microsoft.com/office/officeart/2008/layout/VerticalCurvedList"/>
    <dgm:cxn modelId="{BAF19ED9-64F3-41B5-A935-4501B95DC91E}" type="presOf" srcId="{697E9379-389E-46B6-8B75-02C6FA47F6D0}" destId="{483B8DE2-4A11-4395-A92B-9B9FA2CAA234}" srcOrd="0" destOrd="0" presId="urn:microsoft.com/office/officeart/2008/layout/VerticalCurvedList"/>
    <dgm:cxn modelId="{4590DB39-22E5-4A0A-853E-23FEC612519D}" srcId="{3113E6C3-0200-44DD-92E0-FADB9A4AA062}" destId="{63661D71-AACE-467E-B29F-2B66019B86EA}" srcOrd="6" destOrd="0" parTransId="{81B4377A-7065-408A-9A99-D7CDA13BC346}" sibTransId="{FE66885F-D310-4A75-B44C-27613F42121D}"/>
    <dgm:cxn modelId="{0521CB86-8568-44EC-86C4-9195DCCAB2D6}" type="presParOf" srcId="{51A8B5C0-3CCF-487F-86F0-A59ECDCB806D}" destId="{22108F7B-F479-4DB2-9404-591732B2EAC0}" srcOrd="0" destOrd="0" presId="urn:microsoft.com/office/officeart/2008/layout/VerticalCurvedList"/>
    <dgm:cxn modelId="{36E9D7F0-7F50-4E74-92EB-2F2E26440334}" type="presParOf" srcId="{22108F7B-F479-4DB2-9404-591732B2EAC0}" destId="{568303ED-DE4C-4780-BABC-AFC0C7363C0D}" srcOrd="0" destOrd="0" presId="urn:microsoft.com/office/officeart/2008/layout/VerticalCurvedList"/>
    <dgm:cxn modelId="{49607299-DFC6-4A93-A558-F75B8C71A7AA}" type="presParOf" srcId="{568303ED-DE4C-4780-BABC-AFC0C7363C0D}" destId="{BBE8C9F6-DF50-49B9-9777-BC4B4307B38D}" srcOrd="0" destOrd="0" presId="urn:microsoft.com/office/officeart/2008/layout/VerticalCurvedList"/>
    <dgm:cxn modelId="{BF712CA3-F22D-464F-8732-296CB7F7C548}" type="presParOf" srcId="{568303ED-DE4C-4780-BABC-AFC0C7363C0D}" destId="{04E4944A-95D8-42F5-97CC-3F7A5559E4DF}" srcOrd="1" destOrd="0" presId="urn:microsoft.com/office/officeart/2008/layout/VerticalCurvedList"/>
    <dgm:cxn modelId="{BBD2A0F8-BDF5-4AB7-A330-1D98D7435B82}" type="presParOf" srcId="{568303ED-DE4C-4780-BABC-AFC0C7363C0D}" destId="{C98288E5-D9AE-4205-9558-4FB5DE885ABD}" srcOrd="2" destOrd="0" presId="urn:microsoft.com/office/officeart/2008/layout/VerticalCurvedList"/>
    <dgm:cxn modelId="{EC6F823B-B74D-4A5D-8813-689333AE3FD1}" type="presParOf" srcId="{568303ED-DE4C-4780-BABC-AFC0C7363C0D}" destId="{B86CBEAE-2F85-4BEA-9260-BCA1D459C1F5}" srcOrd="3" destOrd="0" presId="urn:microsoft.com/office/officeart/2008/layout/VerticalCurvedList"/>
    <dgm:cxn modelId="{A772B996-A101-4C53-ADCF-C82293C719E3}" type="presParOf" srcId="{22108F7B-F479-4DB2-9404-591732B2EAC0}" destId="{483B8DE2-4A11-4395-A92B-9B9FA2CAA234}" srcOrd="1" destOrd="0" presId="urn:microsoft.com/office/officeart/2008/layout/VerticalCurvedList"/>
    <dgm:cxn modelId="{8A2644A5-9F4A-4979-B965-679F51F79970}" type="presParOf" srcId="{22108F7B-F479-4DB2-9404-591732B2EAC0}" destId="{2DCA5CA1-3DA1-4744-9DEA-FE970B7FEE20}" srcOrd="2" destOrd="0" presId="urn:microsoft.com/office/officeart/2008/layout/VerticalCurvedList"/>
    <dgm:cxn modelId="{1DCD7FFC-15AB-437D-B596-A6D2146911DC}" type="presParOf" srcId="{2DCA5CA1-3DA1-4744-9DEA-FE970B7FEE20}" destId="{81681C56-2043-43B8-9137-56873255FBF9}" srcOrd="0" destOrd="0" presId="urn:microsoft.com/office/officeart/2008/layout/VerticalCurvedList"/>
    <dgm:cxn modelId="{497634A7-030E-4628-9E2D-0964E2D16510}" type="presParOf" srcId="{22108F7B-F479-4DB2-9404-591732B2EAC0}" destId="{D124F88A-061A-4A63-93C9-DAB8A797EACC}" srcOrd="3" destOrd="0" presId="urn:microsoft.com/office/officeart/2008/layout/VerticalCurvedList"/>
    <dgm:cxn modelId="{A93DAB52-25D4-4387-BE7F-FCA8D351E63E}" type="presParOf" srcId="{22108F7B-F479-4DB2-9404-591732B2EAC0}" destId="{C114F01D-8F4E-4A92-9D7C-2E0899861A9C}" srcOrd="4" destOrd="0" presId="urn:microsoft.com/office/officeart/2008/layout/VerticalCurvedList"/>
    <dgm:cxn modelId="{3A233A8C-8691-4216-9FD5-71BE772F9132}" type="presParOf" srcId="{C114F01D-8F4E-4A92-9D7C-2E0899861A9C}" destId="{A28EE941-5105-4554-9E36-A649FCD0DCD7}" srcOrd="0" destOrd="0" presId="urn:microsoft.com/office/officeart/2008/layout/VerticalCurvedList"/>
    <dgm:cxn modelId="{9B505A12-7449-4FFD-9DFD-A971CC270F51}" type="presParOf" srcId="{22108F7B-F479-4DB2-9404-591732B2EAC0}" destId="{8F943456-FE14-42CD-A1F0-3DF6F0B638D5}" srcOrd="5" destOrd="0" presId="urn:microsoft.com/office/officeart/2008/layout/VerticalCurvedList"/>
    <dgm:cxn modelId="{59F499A0-27E0-44E9-86A2-99F3CBAF17B3}" type="presParOf" srcId="{22108F7B-F479-4DB2-9404-591732B2EAC0}" destId="{56BCFC52-9824-4F1E-8C92-3D01FAAA0953}" srcOrd="6" destOrd="0" presId="urn:microsoft.com/office/officeart/2008/layout/VerticalCurvedList"/>
    <dgm:cxn modelId="{3B36479F-CA49-4C8E-9956-2E30C4E0F22B}" type="presParOf" srcId="{56BCFC52-9824-4F1E-8C92-3D01FAAA0953}" destId="{FFDC32F5-E8BC-4DE5-8B05-6B0FF9C5B29B}" srcOrd="0" destOrd="0" presId="urn:microsoft.com/office/officeart/2008/layout/VerticalCurvedList"/>
    <dgm:cxn modelId="{C70861B6-177F-48F6-B4B9-8E73BE1D21D0}" type="presParOf" srcId="{22108F7B-F479-4DB2-9404-591732B2EAC0}" destId="{568532B2-16BD-439E-B2EC-1E5705C71DBC}" srcOrd="7" destOrd="0" presId="urn:microsoft.com/office/officeart/2008/layout/VerticalCurvedList"/>
    <dgm:cxn modelId="{3465648A-974B-4EBF-8468-6AC2C282C905}" type="presParOf" srcId="{22108F7B-F479-4DB2-9404-591732B2EAC0}" destId="{4B3202B3-4941-4DC0-A51B-7C711F66D3F7}" srcOrd="8" destOrd="0" presId="urn:microsoft.com/office/officeart/2008/layout/VerticalCurvedList"/>
    <dgm:cxn modelId="{9E38A366-C506-4688-BAAD-94679EFE8747}" type="presParOf" srcId="{4B3202B3-4941-4DC0-A51B-7C711F66D3F7}" destId="{77A4FA53-713C-4D3D-9CE0-67852284468B}" srcOrd="0" destOrd="0" presId="urn:microsoft.com/office/officeart/2008/layout/VerticalCurvedList"/>
    <dgm:cxn modelId="{F765BA97-4D4A-45B5-AD63-C68AE9AEE0E9}" type="presParOf" srcId="{22108F7B-F479-4DB2-9404-591732B2EAC0}" destId="{3DCC4C89-20EC-445E-84F1-000BA343D18C}" srcOrd="9" destOrd="0" presId="urn:microsoft.com/office/officeart/2008/layout/VerticalCurvedList"/>
    <dgm:cxn modelId="{15D606FD-B960-47B4-823C-07403C14F1A6}" type="presParOf" srcId="{22108F7B-F479-4DB2-9404-591732B2EAC0}" destId="{70146FA0-2B89-4A2B-92F5-20A0BF23B866}" srcOrd="10" destOrd="0" presId="urn:microsoft.com/office/officeart/2008/layout/VerticalCurvedList"/>
    <dgm:cxn modelId="{58FD4EF1-5E1E-44F4-B372-0F4D4A8E3F22}" type="presParOf" srcId="{70146FA0-2B89-4A2B-92F5-20A0BF23B866}" destId="{F7F0BE9D-75C6-4D97-BB4E-E1AF25AD1438}" srcOrd="0" destOrd="0" presId="urn:microsoft.com/office/officeart/2008/layout/VerticalCurvedList"/>
    <dgm:cxn modelId="{80CD7B99-EE4E-423F-B5A6-D8298FB5C2D5}" type="presParOf" srcId="{22108F7B-F479-4DB2-9404-591732B2EAC0}" destId="{5F0E6367-616C-4D1A-BA2C-C8A4BF026F77}" srcOrd="11" destOrd="0" presId="urn:microsoft.com/office/officeart/2008/layout/VerticalCurvedList"/>
    <dgm:cxn modelId="{6606FFE4-E323-4BA0-BE9A-4BCC7C0AFDE0}" type="presParOf" srcId="{22108F7B-F479-4DB2-9404-591732B2EAC0}" destId="{1ED11123-FA7B-473D-8082-D4C85D9E415A}" srcOrd="12" destOrd="0" presId="urn:microsoft.com/office/officeart/2008/layout/VerticalCurvedList"/>
    <dgm:cxn modelId="{B7E5FFA0-5A20-4F51-8E0D-702503AB5E4A}" type="presParOf" srcId="{1ED11123-FA7B-473D-8082-D4C85D9E415A}" destId="{70BA1A90-55C5-4C56-81E1-C2CDDB91FF78}" srcOrd="0" destOrd="0" presId="urn:microsoft.com/office/officeart/2008/layout/VerticalCurvedList"/>
    <dgm:cxn modelId="{E9EA6682-541D-4E83-BA2A-DC6C3EEB897D}" type="presParOf" srcId="{22108F7B-F479-4DB2-9404-591732B2EAC0}" destId="{4A3F3225-CD78-4421-AC89-DEF8AADDA918}" srcOrd="13" destOrd="0" presId="urn:microsoft.com/office/officeart/2008/layout/VerticalCurvedList"/>
    <dgm:cxn modelId="{5890B629-D19A-4E76-A7C6-63D0917CDD1C}" type="presParOf" srcId="{22108F7B-F479-4DB2-9404-591732B2EAC0}" destId="{5E86F5D5-1730-413C-ABBB-99226AB2FDD3}" srcOrd="14" destOrd="0" presId="urn:microsoft.com/office/officeart/2008/layout/VerticalCurvedList"/>
    <dgm:cxn modelId="{97A48CC6-A8C1-440F-AC50-86E044CD57AE}" type="presParOf" srcId="{5E86F5D5-1730-413C-ABBB-99226AB2FDD3}" destId="{2C4F30B4-D7A4-4C5E-8460-3223C632E7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4944A-95D8-42F5-97CC-3F7A5559E4DF}">
      <dsp:nvSpPr>
        <dsp:cNvPr id="0" name=""/>
        <dsp:cNvSpPr/>
      </dsp:nvSpPr>
      <dsp:spPr>
        <a:xfrm>
          <a:off x="-6995516" y="-1002829"/>
          <a:ext cx="8340374" cy="8340374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B8DE2-4A11-4395-A92B-9B9FA2CAA234}">
      <dsp:nvSpPr>
        <dsp:cNvPr id="0" name=""/>
        <dsp:cNvSpPr/>
      </dsp:nvSpPr>
      <dsp:spPr>
        <a:xfrm>
          <a:off x="434761" y="281742"/>
          <a:ext cx="10793554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образовательных программ в соответствии с направлениями образовательного технопарка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34761" y="281742"/>
        <a:ext cx="10793554" cy="563237"/>
      </dsp:txXfrm>
    </dsp:sp>
    <dsp:sp modelId="{81681C56-2043-43B8-9137-56873255FBF9}">
      <dsp:nvSpPr>
        <dsp:cNvPr id="0" name=""/>
        <dsp:cNvSpPr/>
      </dsp:nvSpPr>
      <dsp:spPr>
        <a:xfrm>
          <a:off x="82737" y="211338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F88A-061A-4A63-93C9-DAB8A797EACC}">
      <dsp:nvSpPr>
        <dsp:cNvPr id="0" name=""/>
        <dsp:cNvSpPr/>
      </dsp:nvSpPr>
      <dsp:spPr>
        <a:xfrm>
          <a:off x="944824" y="1127095"/>
          <a:ext cx="10283491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детей, занятых внеурочной деятельностью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944824" y="1127095"/>
        <a:ext cx="10283491" cy="563237"/>
      </dsp:txXfrm>
    </dsp:sp>
    <dsp:sp modelId="{A28EE941-5105-4554-9E36-A649FCD0DCD7}">
      <dsp:nvSpPr>
        <dsp:cNvPr id="0" name=""/>
        <dsp:cNvSpPr/>
      </dsp:nvSpPr>
      <dsp:spPr>
        <a:xfrm>
          <a:off x="592800" y="1056690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43456-FE14-42CD-A1F0-3DF6F0B638D5}">
      <dsp:nvSpPr>
        <dsp:cNvPr id="0" name=""/>
        <dsp:cNvSpPr/>
      </dsp:nvSpPr>
      <dsp:spPr>
        <a:xfrm>
          <a:off x="1224335" y="1971828"/>
          <a:ext cx="10003980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обучающихся, принявших участие в мероприятиях, проводимых в рамках работы технопарка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224335" y="1971828"/>
        <a:ext cx="10003980" cy="563237"/>
      </dsp:txXfrm>
    </dsp:sp>
    <dsp:sp modelId="{FFDC32F5-E8BC-4DE5-8B05-6B0FF9C5B29B}">
      <dsp:nvSpPr>
        <dsp:cNvPr id="0" name=""/>
        <dsp:cNvSpPr/>
      </dsp:nvSpPr>
      <dsp:spPr>
        <a:xfrm>
          <a:off x="872312" y="1901423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32B2-16BD-439E-B2EC-1E5705C71DBC}">
      <dsp:nvSpPr>
        <dsp:cNvPr id="0" name=""/>
        <dsp:cNvSpPr/>
      </dsp:nvSpPr>
      <dsp:spPr>
        <a:xfrm>
          <a:off x="1313581" y="2817181"/>
          <a:ext cx="9914734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учащихся, выбравших на ГИА – 9 и ГИА - 11 предметы естественно-научной направленности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313581" y="2817181"/>
        <a:ext cx="9914734" cy="563237"/>
      </dsp:txXfrm>
    </dsp:sp>
    <dsp:sp modelId="{77A4FA53-713C-4D3D-9CE0-67852284468B}">
      <dsp:nvSpPr>
        <dsp:cNvPr id="0" name=""/>
        <dsp:cNvSpPr/>
      </dsp:nvSpPr>
      <dsp:spPr>
        <a:xfrm>
          <a:off x="961557" y="2746776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C4C89-20EC-445E-84F1-000BA343D18C}">
      <dsp:nvSpPr>
        <dsp:cNvPr id="0" name=""/>
        <dsp:cNvSpPr/>
      </dsp:nvSpPr>
      <dsp:spPr>
        <a:xfrm>
          <a:off x="1224335" y="3662533"/>
          <a:ext cx="10003980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заключенных договоров о социальном партнерстве с резидентами образовательного технопарка</a:t>
          </a:r>
          <a:endParaRPr lang="ru-RU" sz="1700" kern="1200"/>
        </a:p>
      </dsp:txBody>
      <dsp:txXfrm>
        <a:off x="1224335" y="3662533"/>
        <a:ext cx="10003980" cy="563237"/>
      </dsp:txXfrm>
    </dsp:sp>
    <dsp:sp modelId="{F7F0BE9D-75C6-4D97-BB4E-E1AF25AD1438}">
      <dsp:nvSpPr>
        <dsp:cNvPr id="0" name=""/>
        <dsp:cNvSpPr/>
      </dsp:nvSpPr>
      <dsp:spPr>
        <a:xfrm>
          <a:off x="872312" y="3592128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E6367-616C-4D1A-BA2C-C8A4BF026F77}">
      <dsp:nvSpPr>
        <dsp:cNvPr id="0" name=""/>
        <dsp:cNvSpPr/>
      </dsp:nvSpPr>
      <dsp:spPr>
        <a:xfrm>
          <a:off x="944824" y="4507266"/>
          <a:ext cx="10283491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публикаций новостных и аналитических материалов в СМИ, сети Интернет о деятельности технопарка</a:t>
          </a:r>
          <a:endParaRPr lang="ru-RU" sz="1700" kern="1200" dirty="0"/>
        </a:p>
      </dsp:txBody>
      <dsp:txXfrm>
        <a:off x="944824" y="4507266"/>
        <a:ext cx="10283491" cy="563237"/>
      </dsp:txXfrm>
    </dsp:sp>
    <dsp:sp modelId="{70BA1A90-55C5-4C56-81E1-C2CDDB91FF78}">
      <dsp:nvSpPr>
        <dsp:cNvPr id="0" name=""/>
        <dsp:cNvSpPr/>
      </dsp:nvSpPr>
      <dsp:spPr>
        <a:xfrm>
          <a:off x="592800" y="4436861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F3225-CD78-4421-AC89-DEF8AADDA918}">
      <dsp:nvSpPr>
        <dsp:cNvPr id="0" name=""/>
        <dsp:cNvSpPr/>
      </dsp:nvSpPr>
      <dsp:spPr>
        <a:xfrm>
          <a:off x="434761" y="5352619"/>
          <a:ext cx="10793554" cy="56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07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поступивших в вузы, ссузы по с/х специальностям</a:t>
          </a:r>
          <a:endParaRPr lang="ru-RU" sz="1700" kern="1200" dirty="0"/>
        </a:p>
      </dsp:txBody>
      <dsp:txXfrm>
        <a:off x="434761" y="5352619"/>
        <a:ext cx="10793554" cy="563237"/>
      </dsp:txXfrm>
    </dsp:sp>
    <dsp:sp modelId="{2C4F30B4-D7A4-4C5E-8460-3223C632E7C9}">
      <dsp:nvSpPr>
        <dsp:cNvPr id="0" name=""/>
        <dsp:cNvSpPr/>
      </dsp:nvSpPr>
      <dsp:spPr>
        <a:xfrm>
          <a:off x="82737" y="5282214"/>
          <a:ext cx="704047" cy="70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2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06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14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5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1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5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8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7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4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6726-E1DC-4FC6-9F9C-58303A01DD2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1D2F09-0BDD-46C0-A52E-3971EB423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3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8" y="399197"/>
            <a:ext cx="9225886" cy="42171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Достигнутые результаты и перспективы реализации программы развития </a:t>
            </a:r>
            <a:r>
              <a:rPr lang="ru-RU" b="1" dirty="0" smtClean="0"/>
              <a:t>образовательного технопарка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АГРОториУМ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45911" y="4616355"/>
            <a:ext cx="9685361" cy="2460009"/>
          </a:xfrm>
        </p:spPr>
        <p:txBody>
          <a:bodyPr>
            <a:normAutofit/>
          </a:bodyPr>
          <a:lstStyle/>
          <a:p>
            <a:pPr algn="r"/>
            <a:r>
              <a:rPr lang="ru-RU" sz="2800" dirty="0" err="1" smtClean="0"/>
              <a:t>Габайдуллин</a:t>
            </a:r>
            <a:r>
              <a:rPr lang="ru-RU" sz="2800" dirty="0" smtClean="0"/>
              <a:t> Ильяс </a:t>
            </a:r>
            <a:r>
              <a:rPr lang="ru-RU" sz="2800" dirty="0" err="1" smtClean="0"/>
              <a:t>Гизатуллович</a:t>
            </a:r>
            <a:r>
              <a:rPr lang="ru-RU" sz="2800" dirty="0" smtClean="0"/>
              <a:t>,</a:t>
            </a:r>
          </a:p>
          <a:p>
            <a:pPr algn="r"/>
            <a:r>
              <a:rPr lang="ru-RU" sz="2800" dirty="0" smtClean="0"/>
              <a:t>методист ММС Управления образования </a:t>
            </a:r>
          </a:p>
          <a:p>
            <a:pPr algn="r"/>
            <a:r>
              <a:rPr lang="ru-RU" sz="2800" dirty="0" smtClean="0"/>
              <a:t>администрации </a:t>
            </a:r>
          </a:p>
          <a:p>
            <a:pPr algn="r"/>
            <a:r>
              <a:rPr lang="ru-RU" sz="2800" dirty="0" smtClean="0"/>
              <a:t>Красноармейского муниципального 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12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86" y="171829"/>
            <a:ext cx="8596668" cy="1320800"/>
          </a:xfrm>
        </p:spPr>
        <p:txBody>
          <a:bodyPr/>
          <a:lstStyle/>
          <a:p>
            <a:r>
              <a:rPr lang="ru-RU" dirty="0" smtClean="0"/>
              <a:t>Стажировка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34" y="1270000"/>
            <a:ext cx="5424058" cy="30510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191" y="175714"/>
            <a:ext cx="5245290" cy="393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3" y="4109682"/>
            <a:ext cx="4885899" cy="2748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112" y="3369196"/>
            <a:ext cx="4651738" cy="34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17" y="0"/>
            <a:ext cx="8596668" cy="1320800"/>
          </a:xfrm>
        </p:spPr>
        <p:txBody>
          <a:bodyPr/>
          <a:lstStyle/>
          <a:p>
            <a:r>
              <a:rPr lang="ru-RU" dirty="0" smtClean="0"/>
              <a:t>Планы на 2018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900753"/>
            <a:ext cx="8960103" cy="5140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Увеличение: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Числа площадок – исполнителей программы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Числа социальных партнеров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Увеличение:</a:t>
            </a:r>
          </a:p>
          <a:p>
            <a:r>
              <a:rPr lang="ru-RU" sz="2400" dirty="0" smtClean="0"/>
              <a:t>количества образовательных программ</a:t>
            </a:r>
          </a:p>
          <a:p>
            <a:r>
              <a:rPr lang="ru-RU" sz="2400" dirty="0" smtClean="0"/>
              <a:t>числа детей, занятых внеурочной деятельностью </a:t>
            </a:r>
          </a:p>
          <a:p>
            <a:r>
              <a:rPr lang="ru-RU" sz="2400" dirty="0" smtClean="0"/>
              <a:t>количества мероприятий в рамках технопарка</a:t>
            </a:r>
          </a:p>
          <a:p>
            <a:r>
              <a:rPr lang="ru-RU" sz="2400" dirty="0" smtClean="0"/>
              <a:t>числа учащихся, выбравших на ГИА предметы естественно-научного профиля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2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8" y="399197"/>
            <a:ext cx="9225886" cy="42171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Достигнутые результаты и перспективы реализации программы развития </a:t>
            </a:r>
            <a:r>
              <a:rPr lang="ru-RU" b="1" dirty="0" smtClean="0"/>
              <a:t>образовательного технопарка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АГРОториУМ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45911" y="4616355"/>
            <a:ext cx="9685361" cy="2460009"/>
          </a:xfrm>
        </p:spPr>
        <p:txBody>
          <a:bodyPr>
            <a:normAutofit/>
          </a:bodyPr>
          <a:lstStyle/>
          <a:p>
            <a:pPr algn="r"/>
            <a:r>
              <a:rPr lang="ru-RU" sz="2800" dirty="0" err="1" smtClean="0"/>
              <a:t>Габайдуллин</a:t>
            </a:r>
            <a:r>
              <a:rPr lang="ru-RU" sz="2800" dirty="0" smtClean="0"/>
              <a:t> Ильяс </a:t>
            </a:r>
            <a:r>
              <a:rPr lang="ru-RU" sz="2800" dirty="0" err="1" smtClean="0"/>
              <a:t>Гизатуллович</a:t>
            </a:r>
            <a:r>
              <a:rPr lang="ru-RU" sz="2800" dirty="0" smtClean="0"/>
              <a:t>,</a:t>
            </a:r>
          </a:p>
          <a:p>
            <a:pPr algn="r"/>
            <a:r>
              <a:rPr lang="ru-RU" sz="2800" dirty="0" smtClean="0"/>
              <a:t>методист ММС Управления образования </a:t>
            </a:r>
          </a:p>
          <a:p>
            <a:pPr algn="r"/>
            <a:r>
              <a:rPr lang="ru-RU" sz="2800" dirty="0" smtClean="0"/>
              <a:t>администрации </a:t>
            </a:r>
          </a:p>
          <a:p>
            <a:pPr algn="r"/>
            <a:r>
              <a:rPr lang="ru-RU" sz="2800" dirty="0" smtClean="0"/>
              <a:t>Красноармейского муниципального 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бразовательный технопарк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</a:t>
            </a:r>
            <a:r>
              <a:rPr lang="ru-RU" b="1" dirty="0" err="1"/>
              <a:t>АГРОториУМ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Цель – </a:t>
            </a:r>
            <a:r>
              <a:rPr lang="ru-RU" sz="3200" dirty="0"/>
              <a:t>создание условий для подготовки квалифицированных, </a:t>
            </a:r>
            <a:r>
              <a:rPr lang="ru-RU" sz="3200" dirty="0" smtClean="0"/>
              <a:t>грамотных </a:t>
            </a:r>
            <a:r>
              <a:rPr lang="ru-RU" sz="3200" dirty="0"/>
              <a:t>кадров среднего звена для сельскохозяйственного сектора экономики.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66"/>
            <a:ext cx="8596668" cy="1320800"/>
          </a:xfrm>
        </p:spPr>
        <p:txBody>
          <a:bodyPr/>
          <a:lstStyle/>
          <a:p>
            <a:r>
              <a:rPr lang="ru-RU" dirty="0" smtClean="0"/>
              <a:t>Проведение круглых столов, совещаний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590" y="569014"/>
            <a:ext cx="5208896" cy="390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21" y="2884110"/>
            <a:ext cx="4966269" cy="37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5674"/>
            <a:ext cx="8705850" cy="741529"/>
          </a:xfrm>
        </p:spPr>
        <p:txBody>
          <a:bodyPr/>
          <a:lstStyle/>
          <a:p>
            <a:r>
              <a:rPr lang="ru-RU" dirty="0" smtClean="0"/>
              <a:t>Утверждена программа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023582"/>
            <a:ext cx="8891865" cy="50177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43" y="645855"/>
            <a:ext cx="5521767" cy="6212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343" y="457200"/>
            <a:ext cx="52959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0"/>
            <a:ext cx="8596668" cy="1320800"/>
          </a:xfrm>
        </p:spPr>
        <p:txBody>
          <a:bodyPr/>
          <a:lstStyle/>
          <a:p>
            <a:r>
              <a:rPr lang="ru-RU" dirty="0" smtClean="0"/>
              <a:t>Площадки - исполнители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546100"/>
            <a:ext cx="2300794" cy="2300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866900"/>
            <a:ext cx="2364294" cy="2364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9006"/>
            <a:ext cx="2402394" cy="2402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702" y="3049047"/>
            <a:ext cx="2679298" cy="2315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901" y="4618284"/>
            <a:ext cx="2484178" cy="2282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362" y="660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МОУ «</a:t>
            </a:r>
            <a:r>
              <a:rPr lang="ru-RU" sz="2400" dirty="0" err="1"/>
              <a:t>Миасская</a:t>
            </a:r>
            <a:r>
              <a:rPr lang="ru-RU" sz="2400" dirty="0"/>
              <a:t> СОШ №1»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5828" y="29313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МОУ «</a:t>
            </a:r>
            <a:r>
              <a:rPr lang="ru-RU" sz="2400" dirty="0" err="1"/>
              <a:t>Миасская</a:t>
            </a:r>
            <a:r>
              <a:rPr lang="ru-RU" sz="2400" dirty="0"/>
              <a:t> СОШ </a:t>
            </a:r>
            <a:r>
              <a:rPr lang="ru-RU" sz="2400" dirty="0" smtClean="0"/>
              <a:t>№2»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7647" y="4618284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МОУ «Шумовская СОШ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35901" y="1544245"/>
            <a:ext cx="371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МДОУ №33 "</a:t>
            </a:r>
            <a:r>
              <a:rPr lang="ru-RU" sz="2400" dirty="0" err="1"/>
              <a:t>Лазурненский</a:t>
            </a:r>
            <a:r>
              <a:rPr lang="ru-RU" sz="2400" dirty="0"/>
              <a:t> детский сад общеразвивающего вида "Березка"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1249" y="5291667"/>
            <a:ext cx="3153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МДОУ №29 "Дубровский детский сад "Тополек"</a:t>
            </a:r>
          </a:p>
        </p:txBody>
      </p:sp>
    </p:spTree>
    <p:extLst>
      <p:ext uri="{BB962C8B-B14F-4D97-AF65-F5344CB8AC3E}">
        <p14:creationId xmlns:p14="http://schemas.microsoft.com/office/powerpoint/2010/main" val="1586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75" y="0"/>
            <a:ext cx="8596668" cy="523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Сетевое взаимодействие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5" y="558709"/>
            <a:ext cx="2300794" cy="230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25" y="495209"/>
            <a:ext cx="2364294" cy="2364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502" y="359464"/>
            <a:ext cx="2402394" cy="2402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995" y="4208065"/>
            <a:ext cx="2225530" cy="2225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83" y="3287556"/>
            <a:ext cx="2194282" cy="2194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223" y="4054256"/>
            <a:ext cx="2483189" cy="2483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30" y="4172714"/>
            <a:ext cx="2246272" cy="2246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163" y="3871854"/>
            <a:ext cx="2201568" cy="22015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3354" y="1547058"/>
            <a:ext cx="17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АФ «Ильинка»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560" y="5295850"/>
            <a:ext cx="2280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ЧОБУ «Красноармейское</a:t>
            </a:r>
          </a:p>
          <a:p>
            <a:r>
              <a:rPr lang="ru-RU" dirty="0" smtClean="0"/>
              <a:t>Лесничество»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36349" y="6237027"/>
            <a:ext cx="247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Институт Агроэкологии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98496" y="6237366"/>
            <a:ext cx="24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СХП «Красноармейское»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87977" y="6488668"/>
            <a:ext cx="245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НПО «Сады России»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128384" y="6255824"/>
            <a:ext cx="196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ООО «Утиные фермы»</a:t>
            </a:r>
            <a:endParaRPr lang="ru-RU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5400000">
            <a:off x="3378882" y="3362884"/>
            <a:ext cx="1297588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8914784">
            <a:off x="1877314" y="2058054"/>
            <a:ext cx="1045811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7257664">
            <a:off x="2669859" y="2927579"/>
            <a:ext cx="903570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7249684">
            <a:off x="4568170" y="3335892"/>
            <a:ext cx="1297588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400000">
            <a:off x="5668460" y="3326088"/>
            <a:ext cx="1297588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3230612">
            <a:off x="9469322" y="2840117"/>
            <a:ext cx="1297588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4725823">
            <a:off x="8331797" y="3198067"/>
            <a:ext cx="1125046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226" y="1934237"/>
            <a:ext cx="1937617" cy="19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9" y="0"/>
            <a:ext cx="9404723" cy="1400530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образовательного технопарка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211" y="2107509"/>
            <a:ext cx="8946541" cy="419548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Наличие программы развития образовательного технопарка </a:t>
            </a:r>
          </a:p>
          <a:p>
            <a:pPr lvl="0"/>
            <a:r>
              <a:rPr lang="ru-RU" sz="3200" dirty="0"/>
              <a:t>Наличие субъектов образовательного технопарка</a:t>
            </a:r>
          </a:p>
          <a:p>
            <a:pPr lvl="0"/>
            <a:r>
              <a:rPr lang="ru-RU" sz="3200" dirty="0"/>
              <a:t>Потенциальная способность образовательного технопарка к развитию и саморазвитию </a:t>
            </a:r>
          </a:p>
          <a:p>
            <a:pPr lvl="0"/>
            <a:r>
              <a:rPr lang="ru-RU" sz="3200" dirty="0"/>
              <a:t>Привлечение денежных средств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3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5251"/>
            <a:ext cx="10713493" cy="1320800"/>
          </a:xfrm>
        </p:spPr>
        <p:txBody>
          <a:bodyPr>
            <a:normAutofit/>
          </a:bodyPr>
          <a:lstStyle/>
          <a:p>
            <a:r>
              <a:rPr lang="ru-RU" sz="3200" dirty="0"/>
              <a:t>Индикативные показатели </a:t>
            </a:r>
            <a:r>
              <a:rPr lang="ru-RU" sz="3200" dirty="0" smtClean="0"/>
              <a:t>программы</a:t>
            </a:r>
            <a:r>
              <a:rPr lang="en-US" sz="3200" dirty="0" smtClean="0"/>
              <a:t> </a:t>
            </a:r>
            <a:r>
              <a:rPr lang="ru-RU" sz="3200" dirty="0" smtClean="0"/>
              <a:t>за 2017 г: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47834"/>
              </p:ext>
            </p:extLst>
          </p:nvPr>
        </p:nvGraphicFramePr>
        <p:xfrm>
          <a:off x="880947" y="660400"/>
          <a:ext cx="11311054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024" y="1446663"/>
            <a:ext cx="671018" cy="50633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i="1" dirty="0" err="1" smtClean="0">
                <a:solidFill>
                  <a:srgbClr val="0070C0"/>
                </a:solidFill>
              </a:rPr>
              <a:t>АГРОториУМ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59" y="861888"/>
            <a:ext cx="69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16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14899" y="1819138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646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19615" y="2666763"/>
            <a:ext cx="84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1096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56094" y="351854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124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24334" y="4317862"/>
            <a:ext cx="84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1394" y="5970420"/>
            <a:ext cx="69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5840" y="5144141"/>
            <a:ext cx="7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20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73" y="3050775"/>
            <a:ext cx="4965700" cy="38072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398" y="-18888"/>
            <a:ext cx="3935198" cy="374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78" y="248279"/>
            <a:ext cx="4175719" cy="280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8" y="-255575"/>
            <a:ext cx="3530600" cy="3810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4"/>
          <a:stretch/>
        </p:blipFill>
        <p:spPr>
          <a:xfrm>
            <a:off x="115110" y="3448576"/>
            <a:ext cx="4456513" cy="3403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405" y="3744112"/>
            <a:ext cx="4389191" cy="30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288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Достигнутые результаты и перспективы реализации программы развития образовательного технопарка «АГРОториУМ»</vt:lpstr>
      <vt:lpstr>Образовательный технопарк «АГРОториУМ»</vt:lpstr>
      <vt:lpstr>Проведение круглых столов, совещаний </vt:lpstr>
      <vt:lpstr>Утверждена программа развития</vt:lpstr>
      <vt:lpstr>Площадки - исполнители</vt:lpstr>
      <vt:lpstr>Сетевое взаимодействие </vt:lpstr>
      <vt:lpstr>Признаки сформированности образовательного технопарка </vt:lpstr>
      <vt:lpstr>Индикативные показатели программы за 2017 г:</vt:lpstr>
      <vt:lpstr>Презентация PowerPoint</vt:lpstr>
      <vt:lpstr>Стажировка</vt:lpstr>
      <vt:lpstr>Планы на 2018 год</vt:lpstr>
      <vt:lpstr>Достигнутые результаты и перспективы реализации программы развития образовательного технопарка «АГРОториУМ»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Достигнутые результаты и перспективы реализации программы развития образовательного технопарка «АГРОториУМ»</dc:title>
  <dc:creator>Ильяс</dc:creator>
  <cp:lastModifiedBy>Павел А.Сафронов</cp:lastModifiedBy>
  <cp:revision>34</cp:revision>
  <dcterms:created xsi:type="dcterms:W3CDTF">2018-02-24T14:32:31Z</dcterms:created>
  <dcterms:modified xsi:type="dcterms:W3CDTF">2018-03-06T03:53:14Z</dcterms:modified>
</cp:coreProperties>
</file>