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C466-7E63-4C72-8200-064A1D7943F3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FC466-7E63-4C72-8200-064A1D7943F3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B26A6-5699-4613-9E44-F6D4890D8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5%D0%B8%D0%BC%D0%B8%D1%8F" TargetMode="External"/><Relationship Id="rId13" Type="http://schemas.openxmlformats.org/officeDocument/2006/relationships/hyperlink" Target="http://ru.wikipedia.org/wiki/1818" TargetMode="External"/><Relationship Id="rId3" Type="http://schemas.openxmlformats.org/officeDocument/2006/relationships/hyperlink" Target="http://ru.wikipedia.org/wiki/1779_%D0%B3%D0%BE%D0%B4" TargetMode="External"/><Relationship Id="rId7" Type="http://schemas.openxmlformats.org/officeDocument/2006/relationships/hyperlink" Target="http://ru.wikipedia.org/wiki/1848_%D0%B3%D0%BE%D0%B4" TargetMode="External"/><Relationship Id="rId12" Type="http://schemas.openxmlformats.org/officeDocument/2006/relationships/hyperlink" Target="http://ru.wikipedia.org/wiki/1810" TargetMode="External"/><Relationship Id="rId2" Type="http://schemas.openxmlformats.org/officeDocument/2006/relationships/hyperlink" Target="http://ru.wikipedia.org/wiki/20_%D0%B0%D0%B2%D0%B3%D1%83%D1%81%D1%82%D0%B0" TargetMode="Externa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7_%D0%B0%D0%B2%D0%B3%D1%83%D1%81%D1%82%D0%B0" TargetMode="External"/><Relationship Id="rId11" Type="http://schemas.openxmlformats.org/officeDocument/2006/relationships/hyperlink" Target="http://ru.wikipedia.org/w/index.php?title=%D0%A8%D0%B2%D0%B5%D0%B4%D1%81%D0%BA%D0%B0%D1%8F_%D0%B0%D0%BA%D0%B0%D0%B4%D0%B5%D0%BC%D0%B8%D0%B8_%D0%BD%D0%B0%D1%83%D0%BA&amp;action=edit&amp;redlink=1" TargetMode="External"/><Relationship Id="rId5" Type="http://schemas.openxmlformats.org/officeDocument/2006/relationships/hyperlink" Target="http://ru.wikipedia.org/wiki/%D0%A8%D0%B2%D0%B5%D1%86%D0%B8%D1%8F" TargetMode="External"/><Relationship Id="rId15" Type="http://schemas.openxmlformats.org/officeDocument/2006/relationships/hyperlink" Target="http://ru.wikipedia.org/wiki/%D0%A4%D0%B0%D0%B9%D0%BB:Jons_Jacob_Berzelius.jpg" TargetMode="External"/><Relationship Id="rId10" Type="http://schemas.openxmlformats.org/officeDocument/2006/relationships/hyperlink" Target="http://ru.wikipedia.org/wiki/1808_%D0%B3%D0%BE%D0%B4" TargetMode="External"/><Relationship Id="rId4" Type="http://schemas.openxmlformats.org/officeDocument/2006/relationships/hyperlink" Target="http://ru.wikipedia.org/wiki/%D0%9B%D0%B8%D0%BD%D1%87%D1%91%D0%BF%D0%B8%D0%BD%D0%B3" TargetMode="External"/><Relationship Id="rId9" Type="http://schemas.openxmlformats.org/officeDocument/2006/relationships/hyperlink" Target="http://ru.wikipedia.org/wiki/%D0%9A%D0%B0%D1%80%D0%BE%D0%BB%D0%B8%D0%BD%D1%81%D0%BA%D0%B8%D0%B9_%D0%B8%D0%BD%D1%81%D1%82%D0%B8%D1%82%D1%83%D1%82" TargetMode="External"/><Relationship Id="rId14" Type="http://schemas.openxmlformats.org/officeDocument/2006/relationships/hyperlink" Target="http://ru.wikipedia.org/wiki/183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МОЖЕТ ЛИ ЧЕРЕПАХА ОБОГНАТЬ ОРЛА?</a:t>
            </a:r>
            <a:br>
              <a:rPr lang="ru-RU" sz="3100" dirty="0" smtClean="0"/>
            </a:br>
            <a:r>
              <a:rPr lang="ru-RU" sz="1800" dirty="0" smtClean="0"/>
              <a:t>Презентация к уроку химии в 8-м классе  по теме: Катализ. </a:t>
            </a:r>
            <a:br>
              <a:rPr lang="ru-RU" sz="1800" dirty="0" smtClean="0"/>
            </a:br>
            <a:r>
              <a:rPr lang="ru-RU" sz="1800" dirty="0" smtClean="0"/>
              <a:t>Скорость химической реакции.</a:t>
            </a:r>
            <a:br>
              <a:rPr lang="ru-RU" sz="1800" dirty="0" smtClean="0"/>
            </a:br>
            <a:r>
              <a:rPr lang="ru-RU" sz="1800" dirty="0" smtClean="0"/>
              <a:t>Выполнила –учитель высшей категории МБОУ СОШ №22 </a:t>
            </a:r>
            <a:r>
              <a:rPr lang="ru-RU" sz="1800" dirty="0" err="1" smtClean="0"/>
              <a:t>Лахно</a:t>
            </a:r>
            <a:r>
              <a:rPr lang="ru-RU" sz="1800" dirty="0" smtClean="0"/>
              <a:t> Г.А.</a:t>
            </a:r>
            <a:endParaRPr lang="ru-RU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7750" y="2791619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357430"/>
            <a:ext cx="221457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Условия, влияющие на скорость химической реакции: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600200"/>
            <a:ext cx="4543428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Природа реагирующих веществ </a:t>
            </a:r>
          </a:p>
          <a:p>
            <a:pPr lvl="0">
              <a:buNone/>
            </a:pPr>
            <a:r>
              <a:rPr lang="ru-RU" dirty="0" smtClean="0"/>
              <a:t>    «</a:t>
            </a:r>
            <a:r>
              <a:rPr lang="ru-RU" i="1" dirty="0" smtClean="0"/>
              <a:t>взаимодействия натрия и цинка с водой»;</a:t>
            </a:r>
            <a:endParaRPr lang="ru-RU" dirty="0" smtClean="0"/>
          </a:p>
          <a:p>
            <a:pPr lvl="0"/>
            <a:r>
              <a:rPr lang="ru-RU" dirty="0" smtClean="0"/>
              <a:t>Концентрация реагирующих веществ .« </a:t>
            </a:r>
            <a:r>
              <a:rPr lang="ru-RU" i="1" dirty="0" smtClean="0"/>
              <a:t>цинк быстрее</a:t>
            </a:r>
            <a:br>
              <a:rPr lang="ru-RU" i="1" dirty="0" smtClean="0"/>
            </a:br>
            <a:r>
              <a:rPr lang="ru-RU" i="1" dirty="0" smtClean="0"/>
              <a:t>реагирует с концентрированной соляной кислотой, чем</a:t>
            </a:r>
            <a:br>
              <a:rPr lang="ru-RU" i="1" dirty="0" smtClean="0"/>
            </a:br>
            <a:r>
              <a:rPr lang="ru-RU" i="1" dirty="0" smtClean="0"/>
              <a:t>с разбавленной»;</a:t>
            </a:r>
            <a:endParaRPr lang="ru-RU" dirty="0" smtClean="0"/>
          </a:p>
          <a:p>
            <a:pPr lvl="0"/>
            <a:r>
              <a:rPr lang="ru-RU" dirty="0" smtClean="0"/>
              <a:t>От температуры « </a:t>
            </a:r>
            <a:r>
              <a:rPr lang="ru-RU" i="1" dirty="0" smtClean="0"/>
              <a:t>реакция разложения малахита идет</a:t>
            </a:r>
            <a:br>
              <a:rPr lang="ru-RU" i="1" dirty="0" smtClean="0"/>
            </a:br>
            <a:r>
              <a:rPr lang="ru-RU" i="1" dirty="0" smtClean="0"/>
              <a:t>при нагревании»',</a:t>
            </a:r>
            <a:endParaRPr lang="ru-RU" dirty="0" smtClean="0"/>
          </a:p>
          <a:p>
            <a:r>
              <a:rPr lang="ru-RU" dirty="0" smtClean="0"/>
              <a:t>Агрегатное состояние реагентов </a:t>
            </a:r>
          </a:p>
          <a:p>
            <a:r>
              <a:rPr lang="ru-RU" dirty="0" smtClean="0"/>
              <a:t>« </a:t>
            </a:r>
            <a:r>
              <a:rPr lang="ru-RU" i="1" dirty="0" smtClean="0"/>
              <a:t>железо</a:t>
            </a:r>
            <a:br>
              <a:rPr lang="ru-RU" i="1" dirty="0" smtClean="0"/>
            </a:br>
            <a:r>
              <a:rPr lang="ru-RU" i="1" dirty="0" smtClean="0"/>
              <a:t>взаимодействует с раствором медного купороса, с</a:t>
            </a:r>
            <a:br>
              <a:rPr lang="ru-RU" i="1" dirty="0" smtClean="0"/>
            </a:br>
            <a:r>
              <a:rPr lang="ru-RU" i="1" dirty="0" smtClean="0"/>
              <a:t>сухим не реагирует»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286124"/>
            <a:ext cx="228601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Важно уметь</a:t>
            </a:r>
            <a:r>
              <a:rPr lang="ru-RU" sz="2400" dirty="0" smtClean="0"/>
              <a:t> управлять скоростью химических реакций.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57224" y="164305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u="sng" dirty="0" smtClean="0"/>
              <a:t>Сделаем вывод:</a:t>
            </a:r>
            <a:r>
              <a:rPr lang="ru-RU" dirty="0" smtClean="0"/>
              <a:t> </a:t>
            </a:r>
            <a:r>
              <a:rPr lang="ru-RU" i="1" dirty="0" smtClean="0"/>
              <a:t>важно уметь</a:t>
            </a:r>
            <a:r>
              <a:rPr lang="ru-RU" dirty="0" smtClean="0"/>
              <a:t> управлять скоростью химических реакций. Чаще всего для проведения технологического процесса требуется ускорить реакцию, но иногда необходимо наоборот - замедлить. А как это реально сделать? Оказывается есть ещё один способ помочь нашей черепахе!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09624" y="179545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В качестве катализатора могут выступать самые разнообразные вещества: газы, ионы и различные комплексы; металлы и оксиды; простые органические соединения и сложнейшие природные и синтетические полимеры; даже... обычные вода, песок, глина!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</a:t>
            </a:r>
            <a:r>
              <a:rPr lang="ru-RU" i="1" dirty="0" smtClean="0"/>
              <a:t> применении катализа</a:t>
            </a:r>
            <a:r>
              <a:rPr lang="ru-RU" dirty="0" smtClean="0"/>
              <a:t> основывается около 70 % всех химических производств.</a:t>
            </a:r>
          </a:p>
          <a:p>
            <a:r>
              <a:rPr lang="ru-RU" dirty="0" smtClean="0"/>
              <a:t> Из новых химических процессов 90 % являются каталитическими. 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Применение катализа</a:t>
            </a:r>
            <a:r>
              <a:rPr lang="ru-RU" dirty="0" smtClean="0"/>
              <a:t> при производстве различных продуктов имеет огромное экономическое значение, так как ускорение процесса равносильно введению новых производственных мощностей, а путем катализа можно ускорить процесс в сотни и тысячи раз.</a:t>
            </a:r>
          </a:p>
          <a:p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28868"/>
            <a:ext cx="3429024" cy="286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 </a:t>
            </a:r>
            <a:r>
              <a:rPr lang="ru-RU" dirty="0" err="1" smtClean="0"/>
              <a:t>Йенс-Якоб</a:t>
            </a:r>
            <a:r>
              <a:rPr lang="ru-RU" i="1" dirty="0" smtClean="0"/>
              <a:t> Берцелиус.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Шведский химик </a:t>
            </a:r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Йёнс</a:t>
            </a:r>
            <a:r>
              <a:rPr lang="ru-RU" b="1" dirty="0" smtClean="0"/>
              <a:t> </a:t>
            </a:r>
            <a:r>
              <a:rPr lang="ru-RU" b="1" dirty="0" err="1" smtClean="0"/>
              <a:t>Якоб</a:t>
            </a:r>
            <a:r>
              <a:rPr lang="ru-RU" b="1" dirty="0" smtClean="0"/>
              <a:t> Берцелиус</a:t>
            </a:r>
            <a:r>
              <a:rPr lang="ru-RU" dirty="0" smtClean="0"/>
              <a:t> .</a:t>
            </a:r>
          </a:p>
          <a:p>
            <a:r>
              <a:rPr lang="ru-RU" dirty="0" smtClean="0"/>
              <a:t>Дата рождения: </a:t>
            </a:r>
            <a:r>
              <a:rPr lang="ru-RU" u="sng" dirty="0" smtClean="0">
                <a:hlinkClick r:id="rId2" tooltip="20 августа"/>
              </a:rPr>
              <a:t>20 августа</a:t>
            </a:r>
            <a:r>
              <a:rPr lang="ru-RU" dirty="0" smtClean="0"/>
              <a:t> </a:t>
            </a:r>
            <a:r>
              <a:rPr lang="ru-RU" u="sng" dirty="0" smtClean="0">
                <a:hlinkClick r:id="rId3" tooltip="1779 год"/>
              </a:rPr>
              <a:t>1779</a:t>
            </a:r>
            <a:endParaRPr lang="ru-RU" dirty="0" smtClean="0"/>
          </a:p>
          <a:p>
            <a:r>
              <a:rPr lang="ru-RU" dirty="0" smtClean="0"/>
              <a:t>Место рождения: </a:t>
            </a:r>
            <a:r>
              <a:rPr lang="ru-RU" u="sng" dirty="0" err="1" smtClean="0">
                <a:hlinkClick r:id="rId4" tooltip="Линчёпинг"/>
              </a:rPr>
              <a:t>Линчёпинг</a:t>
            </a:r>
            <a:r>
              <a:rPr lang="ru-RU" dirty="0" smtClean="0"/>
              <a:t>, </a:t>
            </a:r>
            <a:r>
              <a:rPr lang="ru-RU" u="sng" dirty="0" smtClean="0">
                <a:hlinkClick r:id="rId5" tooltip="Швеция"/>
              </a:rPr>
              <a:t>Швеция</a:t>
            </a:r>
            <a:endParaRPr lang="ru-RU" dirty="0" smtClean="0"/>
          </a:p>
          <a:p>
            <a:r>
              <a:rPr lang="ru-RU" dirty="0" smtClean="0"/>
              <a:t>Дата смерти: </a:t>
            </a:r>
            <a:r>
              <a:rPr lang="ru-RU" u="sng" dirty="0" smtClean="0">
                <a:hlinkClick r:id="rId6" tooltip="7 августа"/>
              </a:rPr>
              <a:t>7 августа</a:t>
            </a:r>
            <a:r>
              <a:rPr lang="ru-RU" dirty="0" smtClean="0"/>
              <a:t> </a:t>
            </a:r>
            <a:r>
              <a:rPr lang="ru-RU" u="sng" dirty="0" smtClean="0">
                <a:hlinkClick r:id="rId7" tooltip="1848 год"/>
              </a:rPr>
              <a:t>1848</a:t>
            </a:r>
            <a:r>
              <a:rPr lang="ru-RU" dirty="0" smtClean="0"/>
              <a:t> (68 лет)</a:t>
            </a:r>
          </a:p>
          <a:p>
            <a:r>
              <a:rPr lang="ru-RU" dirty="0" smtClean="0"/>
              <a:t>Страна: </a:t>
            </a:r>
            <a:r>
              <a:rPr lang="ru-RU" u="sng" dirty="0" smtClean="0">
                <a:hlinkClick r:id="rId5" tooltip="Швеция"/>
              </a:rPr>
              <a:t>Швеция</a:t>
            </a:r>
            <a:endParaRPr lang="ru-RU" dirty="0" smtClean="0"/>
          </a:p>
          <a:p>
            <a:r>
              <a:rPr lang="ru-RU" dirty="0" smtClean="0"/>
              <a:t>Научная сфера: </a:t>
            </a:r>
            <a:r>
              <a:rPr lang="ru-RU" u="sng" dirty="0" smtClean="0">
                <a:hlinkClick r:id="rId8" tooltip="Химия"/>
              </a:rPr>
              <a:t>Химия</a:t>
            </a:r>
            <a:endParaRPr lang="ru-RU" dirty="0" smtClean="0"/>
          </a:p>
          <a:p>
            <a:r>
              <a:rPr lang="ru-RU" dirty="0" smtClean="0"/>
              <a:t>Место работы: </a:t>
            </a:r>
            <a:r>
              <a:rPr lang="ru-RU" u="sng" dirty="0" err="1" smtClean="0">
                <a:hlinkClick r:id="rId9" tooltip="Каролинский институт"/>
              </a:rPr>
              <a:t>Каролинский</a:t>
            </a:r>
            <a:r>
              <a:rPr lang="ru-RU" u="sng" dirty="0" smtClean="0">
                <a:hlinkClick r:id="rId9" tooltip="Каролинский институт"/>
              </a:rPr>
              <a:t> институт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u="sng" dirty="0" smtClean="0">
                <a:hlinkClick r:id="rId10" tooltip="1808 год"/>
              </a:rPr>
              <a:t>1808 году</a:t>
            </a:r>
            <a:r>
              <a:rPr lang="ru-RU" dirty="0" smtClean="0"/>
              <a:t> Берцелиус стал членом </a:t>
            </a:r>
            <a:r>
              <a:rPr lang="ru-RU" u="sng" dirty="0" smtClean="0">
                <a:hlinkClick r:id="rId11" tooltip="Шведская академии наук (страница отсутствует)"/>
              </a:rPr>
              <a:t>Шведской академии наук</a:t>
            </a:r>
            <a:r>
              <a:rPr lang="ru-RU" dirty="0" smtClean="0"/>
              <a:t>, в </a:t>
            </a:r>
            <a:r>
              <a:rPr lang="ru-RU" u="sng" dirty="0" smtClean="0">
                <a:hlinkClick r:id="rId12" tooltip="1810"/>
              </a:rPr>
              <a:t>1810</a:t>
            </a:r>
            <a:r>
              <a:rPr lang="ru-RU" dirty="0" smtClean="0"/>
              <a:t> — ее президентом, а в </a:t>
            </a:r>
            <a:r>
              <a:rPr lang="ru-RU" u="sng" dirty="0" smtClean="0">
                <a:hlinkClick r:id="rId13" tooltip="1818"/>
              </a:rPr>
              <a:t>1818</a:t>
            </a:r>
            <a:r>
              <a:rPr lang="ru-RU" dirty="0" smtClean="0"/>
              <a:t> — непременным секретарем. В 1818 был посвящен в рыцари, в </a:t>
            </a:r>
            <a:r>
              <a:rPr lang="ru-RU" u="sng" dirty="0" smtClean="0">
                <a:hlinkClick r:id="rId14" tooltip="1835"/>
              </a:rPr>
              <a:t>1835</a:t>
            </a:r>
            <a:r>
              <a:rPr lang="ru-RU" dirty="0" smtClean="0"/>
              <a:t> ему был пожалован титул барона.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Jons Jacob Berzelius.jpg">
            <a:hlinkClick r:id="rId15"/>
          </p:cNvPr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00034" y="1571612"/>
            <a:ext cx="342902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 катализа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714876" y="1643050"/>
            <a:ext cx="4038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Оказывается, </a:t>
            </a:r>
            <a:r>
              <a:rPr lang="ru-RU" sz="2900" b="1" dirty="0" smtClean="0"/>
              <a:t>катализатор</a:t>
            </a:r>
            <a:r>
              <a:rPr lang="ru-RU" sz="2900" dirty="0" smtClean="0"/>
              <a:t> может, подобно опытному проводнику, хорошо знающему местность, повести реакцию по совершенно иному пути. При этом её механизм претерпевает сильные изменения. Существует масса способов обойти энергетическую «гору». Каждый </a:t>
            </a:r>
            <a:r>
              <a:rPr lang="ru-RU" sz="2900" b="1" dirty="0" smtClean="0"/>
              <a:t>катализатор</a:t>
            </a:r>
            <a:r>
              <a:rPr lang="ru-RU" sz="2900" dirty="0" smtClean="0"/>
              <a:t>, работающий в конкретной реакции, выбирает для процесса свой путь. При этом новый маршрут может быть гораздо длиннее изначального: число промежуточных стадий и продуктов реакции иногда возрастает в несколько раз. Но зато количество энергии, требуемое на каждой стадии, оказывается существенно меньше, чем в отсутствие «проводника». В итоге, пройдя более длинный путь при помощи катализатора, реакция даёт желаемый результат значительно быстрее.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0034" y="1643050"/>
            <a:ext cx="3348037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1472" y="1643050"/>
            <a:ext cx="3348037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3008313" cy="142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можно классифицировать данные уравнения с учетом таблицы?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en-US" sz="1800" dirty="0" smtClean="0"/>
              <a:t>2H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= 2H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O+O</a:t>
            </a:r>
            <a:r>
              <a:rPr lang="en-US" sz="1800" baseline="-25000" dirty="0" smtClean="0"/>
              <a:t>2  </a:t>
            </a:r>
            <a:endParaRPr lang="ru-RU" sz="1800" baseline="-25000" dirty="0" smtClean="0"/>
          </a:p>
          <a:p>
            <a:r>
              <a:rPr lang="en-US" sz="1800" dirty="0" smtClean="0"/>
              <a:t>  2Al + 3I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= 2AlI</a:t>
            </a:r>
            <a:r>
              <a:rPr lang="en-US" sz="1800" baseline="-25000" dirty="0" smtClean="0"/>
              <a:t>3</a:t>
            </a:r>
            <a:endParaRPr lang="ru-RU" sz="1800" dirty="0" smtClean="0"/>
          </a:p>
          <a:p>
            <a:r>
              <a:rPr lang="en-US" sz="1800" dirty="0" smtClean="0"/>
              <a:t>2Al+3I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=2AlI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+Q</a:t>
            </a:r>
            <a:endParaRPr lang="ru-RU" sz="1800" dirty="0" smtClean="0"/>
          </a:p>
          <a:p>
            <a:r>
              <a:rPr lang="en-US" sz="1800" dirty="0" smtClean="0"/>
              <a:t>Cu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CH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</a:t>
            </a:r>
            <a:r>
              <a:rPr lang="en-US" sz="1800" baseline="-25000" dirty="0" smtClean="0"/>
              <a:t>5</a:t>
            </a:r>
            <a:r>
              <a:rPr lang="en-US" sz="1800" dirty="0" smtClean="0"/>
              <a:t> = 2CuO + 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+ 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  </a:t>
            </a:r>
            <a:endParaRPr lang="ru-RU" sz="1800" dirty="0" smtClean="0"/>
          </a:p>
          <a:p>
            <a:r>
              <a:rPr lang="en-US" sz="1800" dirty="0" smtClean="0"/>
              <a:t> </a:t>
            </a:r>
            <a:endParaRPr lang="ru-RU" sz="18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357554" y="357166"/>
          <a:ext cx="5214974" cy="565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621884"/>
                <a:gridCol w="1807140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 классификации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реакции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Уравнения реакций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10" dirty="0">
                          <a:latin typeface="Arial Black"/>
                          <a:ea typeface="Times New Roman"/>
                          <a:cs typeface="Arial"/>
                        </a:rPr>
                        <a:t>1.соотношение числа исходных веществ и продуктов реакции</a:t>
                      </a:r>
                      <a:r>
                        <a:rPr lang="ru-RU" sz="1100" b="1" spc="-10" dirty="0" smtClean="0">
                          <a:latin typeface="Arial Black"/>
                          <a:ea typeface="Times New Roman"/>
                          <a:cs typeface="Arial"/>
                        </a:rPr>
                        <a:t>.</a:t>
                      </a:r>
                    </a:p>
                    <a:p>
                      <a:pPr marR="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Реакции разложения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Реакции соединения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spc="-10" dirty="0">
                        <a:latin typeface="Arial Black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347345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pc="-10" dirty="0" smtClean="0">
                          <a:latin typeface="Arial Black"/>
                          <a:ea typeface="Times New Roman"/>
                          <a:cs typeface="Arial"/>
                        </a:rPr>
                        <a:t> 2. изменение запаса энергии</a:t>
                      </a:r>
                      <a:endParaRPr lang="en-US" sz="1200" spc="-10" dirty="0" smtClean="0">
                        <a:latin typeface="Arial Black"/>
                        <a:ea typeface="Times New Roman"/>
                        <a:cs typeface="Arial"/>
                      </a:endParaRPr>
                    </a:p>
                    <a:p>
                      <a:pPr marR="3473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Экзотермические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реакции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Эндотермические реакции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spc="-10" dirty="0" smtClean="0">
                          <a:latin typeface="Arial Black"/>
                          <a:ea typeface="Times New Roman"/>
                          <a:cs typeface="Arial"/>
                        </a:rPr>
                        <a:t>3. участие катализатора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Каталитические реакции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Некаталитические реакции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2776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00013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Проверка выполненного задания: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6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857232"/>
          <a:ext cx="6096000" cy="592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063736"/>
                <a:gridCol w="2032000"/>
              </a:tblGrid>
              <a:tr h="568642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 классификации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реакции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Уравнения реакций</a:t>
                      </a:r>
                      <a:endParaRPr lang="ru-RU" dirty="0"/>
                    </a:p>
                  </a:txBody>
                  <a:tcPr/>
                </a:tc>
              </a:tr>
              <a:tr h="1145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pc="-10" dirty="0" smtClean="0">
                          <a:latin typeface="Arial Black"/>
                          <a:ea typeface="Times New Roman"/>
                          <a:cs typeface="Arial"/>
                        </a:rPr>
                        <a:t>1.соотношение числа исходных веществ и продуктов реакции.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Реакции разложения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Реакции соединения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2H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O+O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2Al + 3I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2AlI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spc="-10" dirty="0" smtClean="0">
                          <a:latin typeface="Arial Black"/>
                          <a:ea typeface="Times New Roman"/>
                          <a:cs typeface="Arial"/>
                        </a:rPr>
                        <a:t>2. изменение запаса энергии</a:t>
                      </a:r>
                      <a:endParaRPr lang="en-US" sz="1200" spc="-10" dirty="0" smtClean="0">
                        <a:latin typeface="Arial Black"/>
                        <a:ea typeface="Times New Roman"/>
                        <a:cs typeface="Arial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Экзотермические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реакции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Эндотермические реакции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2Al+3I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=2AlI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+Q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2CuO + CO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spc="-10" dirty="0" smtClean="0">
                          <a:latin typeface="Arial Black"/>
                          <a:ea typeface="Times New Roman"/>
                          <a:cs typeface="Arial"/>
                        </a:rPr>
                        <a:t>3. участие катализатора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Каталитические реакции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Некаталитические реакции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2H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O+O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2Al+3I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=2AlI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+Q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2CuO + CO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H</a:t>
                      </a:r>
                      <a:r>
                        <a:rPr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366</Words>
  <Application>Microsoft Office PowerPoint</Application>
  <PresentationFormat>Экран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МОЖЕТ ЛИ ЧЕРЕПАХА ОБОГНАТЬ ОРЛА? Презентация к уроку химии в 8-м классе  по теме: Катализ.  Скорость химической реакции. Выполнила –учитель высшей категории МБОУ СОШ №22 Лахно Г.А.</vt:lpstr>
      <vt:lpstr>Условия, влияющие на скорость химической реакции:</vt:lpstr>
      <vt:lpstr>Важно уметь управлять скоростью химических реакций.</vt:lpstr>
      <vt:lpstr>В качестве катализатора могут выступать самые разнообразные вещества: газы, ионы и различные комплексы; металлы и оксиды; простые органические соединения и сложнейшие природные и синтетические полимеры; даже... обычные вода, песок, глина!  </vt:lpstr>
      <vt:lpstr>  Йенс-Якоб Берцелиус.  Шведский химик   </vt:lpstr>
      <vt:lpstr>Механизм катализа</vt:lpstr>
      <vt:lpstr>Как можно классифицировать данные уравнения с учетом таблицы? </vt:lpstr>
      <vt:lpstr>Проверка выполненного задания: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ВАЛЕРА</dc:creator>
  <cp:lastModifiedBy>Павел А.Сафронов</cp:lastModifiedBy>
  <cp:revision>44</cp:revision>
  <dcterms:created xsi:type="dcterms:W3CDTF">2012-04-21T06:59:50Z</dcterms:created>
  <dcterms:modified xsi:type="dcterms:W3CDTF">2018-02-20T05:39:54Z</dcterms:modified>
</cp:coreProperties>
</file>