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handoutMasterIdLst>
    <p:handoutMasterId r:id="rId25"/>
  </p:handoutMasterIdLst>
  <p:sldIdLst>
    <p:sldId id="539" r:id="rId3"/>
    <p:sldId id="582" r:id="rId4"/>
    <p:sldId id="583" r:id="rId5"/>
    <p:sldId id="540" r:id="rId6"/>
    <p:sldId id="541" r:id="rId7"/>
    <p:sldId id="546" r:id="rId8"/>
    <p:sldId id="584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600" r:id="rId17"/>
    <p:sldId id="594" r:id="rId18"/>
    <p:sldId id="595" r:id="rId19"/>
    <p:sldId id="596" r:id="rId20"/>
    <p:sldId id="597" r:id="rId21"/>
    <p:sldId id="598" r:id="rId22"/>
    <p:sldId id="599" r:id="rId23"/>
  </p:sldIdLst>
  <p:sldSz cx="10080625" cy="7559675"/>
  <p:notesSz cx="7559675" cy="10691813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096" autoAdjust="0"/>
  </p:normalViewPr>
  <p:slideViewPr>
    <p:cSldViewPr>
      <p:cViewPr varScale="1">
        <p:scale>
          <a:sx n="80" d="100"/>
          <a:sy n="80" d="100"/>
        </p:scale>
        <p:origin x="-1248" y="-8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910FB6B-2566-4DE7-B44F-F807B2441CC6}" type="slidenum">
              <a:t>‹#›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21921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C87B999F-4E2B-4853-9E0A-97E0FEFDD97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85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64756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4D99A9-A22F-4BE2-8E35-898F9FEE2B67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4755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F19AD94D-5EDE-437D-BA63-48CF9030642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475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4757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4758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DEAFE6-6BF8-4134-B3B3-D1E70ACBA44B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6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71FC5C-378C-4067-85F0-5E274615217A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5779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FBA62D51-8864-4261-8B01-53D50606FD8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578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5781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5782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63E74D-45EF-472B-853F-60FAB5089037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667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C797E-CDDB-4B18-9E23-957BD2F60D10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6803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1B70AE81-DF42-4AF9-9ACD-EA769EB89FE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680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6805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6806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287C60-0E65-4DEF-86AD-056EDB1A1543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36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 hangingPunct="0"/>
            <a:fld id="{B8B2279F-95BC-4AF3-B06E-128A8B0E60CC}" type="slidenum"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hangingPunct="0"/>
              <a:t>16</a:t>
            </a:fld>
            <a:endParaRPr lang="ru-RU" sz="1200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88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solidFill>
            <a:srgbClr val="5B9BD5"/>
          </a:solidFill>
          <a:ln w="25402">
            <a:solidFill>
              <a:srgbClr val="41719C"/>
            </a:solidFill>
          </a:ln>
        </p:spPr>
      </p:sp>
      <p:sp>
        <p:nvSpPr>
          <p:cNvPr id="78852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" name="Номер слайда 3"/>
          <p:cNvSpPr/>
          <p:nvPr/>
        </p:nvSpPr>
        <p:spPr>
          <a:xfrm>
            <a:off x="3884613" y="8685213"/>
            <a:ext cx="2971800" cy="45878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78907" tIns="41028" rIns="78907" bIns="41028" anchor="b"/>
          <a:lstStyle/>
          <a:p>
            <a:pPr algn="r"/>
            <a:fld id="{10BAA0BE-0592-4D5D-89E2-DBDE1F86CD21}" type="slidenum">
              <a:rPr 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/>
              <a:t>16</a:t>
            </a:fld>
            <a:endParaRPr 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38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32608-790D-4AFF-B8AD-F4399DBAEBD6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9875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80EB12A3-15EF-4D2A-B5FE-264CE10E054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987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9877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r>
              <a:rPr lang="ru-RU" altLang="ru-RU" smtClean="0"/>
              <a:t>Задачами развития математического образования в Российской Федерации являются:</a:t>
            </a:r>
          </a:p>
          <a:p>
            <a:pPr eaLnBrk="1" hangingPunct="1"/>
            <a:r>
              <a:rPr lang="ru-RU" altLang="ru-RU" smtClean="0"/>
              <a:t>модернизация содержания учебных программ математического образования на всех уровнях (с обеспечением их преемственности) исходя из потребностей обучающихся и потребностей общества во всеобщей математической грамотности, в специалистах различного профиля и уровня математической подготовки, в высоких достижениях науки и практики;</a:t>
            </a:r>
          </a:p>
          <a:p>
            <a:pPr eaLnBrk="1" hangingPunct="1"/>
            <a:r>
              <a:rPr lang="ru-RU" altLang="ru-RU" smtClean="0"/>
              <a:t>обеспечение отсутствия пробелов в базовых знаниях для каждого обучающегося, формирование у участников образовательных отношений установки "нет неспособных к математике детей", обеспечение уверенности в честной и адекватной задачам образования государственной итоговой аттестации, предоставление учителям инструментов диагностики (в том числе автоматизированной) и преодоления индивидуальных трудностей;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79878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69CFD3-CC86-4497-B4A9-DC8F5B19E449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857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797C16-8BD7-41AB-9E33-AE9949DCE6F9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1923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1DCF6377-1867-4D3F-8297-D5584181B97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8192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81925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81926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30DA07-66FF-4899-8AB9-50528FA7FFF9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D9009-D998-44F2-9CE7-228A0B4D03E4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2947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F4D362D9-F6E8-48C6-B73B-A09035641D8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8294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82949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82950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D4E6B8-6EDF-4102-80EB-EC9AB729BF77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11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91B9C92-C8C0-4F99-9D51-BF4A76FCE4C0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3971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54C018F4-A3CA-41A9-9156-6A2948AEC07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8397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83973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83974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E83DBE-D140-4EE1-B1F9-619FB7F9FC8E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12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26A4A8-AE7C-4861-ACA4-EBD47CFE7824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4995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2501C59A-A015-4034-8D9F-61409C9FF1F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8499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84997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84998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ED5148-7425-43CF-8771-01AB99F6E5AC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5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86772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56EB6DE0-5E3A-4562-8AA8-2301C9B90416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8193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4775" y="1336675"/>
            <a:ext cx="4808538" cy="3608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145088"/>
            <a:ext cx="6048375" cy="4210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r" hangingPunct="1">
              <a:lnSpc>
                <a:spcPct val="100000"/>
              </a:lnSpc>
              <a:buSzPct val="45000"/>
              <a:buFont typeface="Wingdings" charset="2"/>
              <a:buNone/>
            </a:pPr>
            <a:fld id="{154AB244-624D-4B3E-9E35-AB9C7357A5D1}" type="slidenum">
              <a:rPr lang="ru-RU" altLang="ru-RU" sz="1200"/>
              <a:pPr algn="r" hangingPunct="1">
                <a:lnSpc>
                  <a:spcPct val="100000"/>
                </a:lnSpc>
                <a:buSzPct val="45000"/>
                <a:buFont typeface="Wingdings" charset="2"/>
                <a:buNone/>
              </a:pPr>
              <a:t>6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02786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0112C8-9D78-4C1D-AD70-EC77A2E8BC95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8611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8AABF81C-53FD-4EDD-AE2B-E11A42F0CC1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6861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68613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68614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FBD034-A037-43D5-B905-BF0A0EB17F72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14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11E873-8BF3-43CC-8D6E-D72388FA8E72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0659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D2AC0188-1C81-4C6D-A467-0BD3C875387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066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0661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r>
              <a:rPr lang="ru-RU" altLang="ru-RU" smtClean="0"/>
              <a:t>В процессе социальных изменений обострились проблемы развития математического образования и науки, которые  объединены в следующие основные группы.</a:t>
            </a:r>
          </a:p>
        </p:txBody>
      </p:sp>
      <p:sp>
        <p:nvSpPr>
          <p:cNvPr id="70662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C83947-1D2D-43E7-BCD1-E588EB8E629D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123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EE0A9-5041-4D69-983A-2FAFC57B89DB}" type="slidenum">
              <a:rPr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</a:t>
            </a:fld>
            <a:endParaRPr altLang="ru-RU">
              <a:solidFill>
                <a:srgbClr val="000000"/>
              </a:solidFill>
            </a:endParaRPr>
          </a:p>
        </p:txBody>
      </p:sp>
      <p:sp>
        <p:nvSpPr>
          <p:cNvPr id="71683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>
              <a:spcBef>
                <a:spcPct val="0"/>
              </a:spcBef>
              <a:spcAft>
                <a:spcPct val="0"/>
              </a:spcAft>
            </a:pPr>
            <a:fld id="{7F3A2677-D234-42E6-89C1-CE4339B1036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168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1685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1686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11C8AF9-BBC2-4AC7-81DD-9B925D6CB4B8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2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FD8D86-1916-460B-B5E5-7D11EA4B0736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2707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1D22D86D-0A5A-4B5F-B49A-75B604CD81C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270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2709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2710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CA2939F-9BEE-4D62-AB53-DADC4769D5D0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67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E564C0-3D52-426C-B4AA-34904968CD1C}" type="slidenum">
              <a:rPr lang="ru-RU" altLang="ru-RU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3731" name="Номер слайда 6"/>
          <p:cNvSpPr txBox="1">
            <a:spLocks noChangeArrowheads="1"/>
          </p:cNvSpPr>
          <p:nvPr/>
        </p:nvSpPr>
        <p:spPr bwMode="auto">
          <a:xfrm>
            <a:off x="3881438" y="86868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>
              <a:spcBef>
                <a:spcPct val="0"/>
              </a:spcBef>
            </a:pPr>
            <a:fld id="{BB699C6D-C036-4AFB-84F1-9AAED738E56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pPr algn="r" eaLnBrk="1">
                <a:spcBef>
                  <a:spcPct val="0"/>
                </a:spcBef>
              </a:pPr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</p:txBody>
      </p:sp>
      <p:sp>
        <p:nvSpPr>
          <p:cNvPr id="7373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 w="25402">
            <a:solidFill>
              <a:srgbClr val="41719C"/>
            </a:solidFill>
          </a:ln>
        </p:spPr>
      </p:sp>
      <p:sp>
        <p:nvSpPr>
          <p:cNvPr id="73733" name="Заметки 2"/>
          <p:cNvSpPr>
            <a:spLocks noGrp="1"/>
          </p:cNvSpPr>
          <p:nvPr>
            <p:ph type="body" sz="quarter" idx="1"/>
          </p:nvPr>
        </p:nvSpPr>
        <p:spPr>
          <a:xfrm>
            <a:off x="685800" y="4400550"/>
            <a:ext cx="5486400" cy="3600450"/>
          </a:xfrm>
          <a:noFill/>
        </p:spPr>
        <p:txBody>
          <a:bodyPr lIns="0" tIns="0" rIns="0" bIns="0"/>
          <a:lstStyle/>
          <a:p>
            <a:pPr eaLnBrk="1" hangingPunct="1"/>
            <a:endParaRPr lang="ru-RU" altLang="ru-RU" smtClean="0"/>
          </a:p>
        </p:txBody>
      </p:sp>
      <p:sp>
        <p:nvSpPr>
          <p:cNvPr id="73734" name="Номер слайда 3"/>
          <p:cNvSpPr>
            <a:spLocks/>
          </p:cNvSpPr>
          <p:nvPr/>
        </p:nvSpPr>
        <p:spPr bwMode="auto">
          <a:xfrm>
            <a:off x="3884613" y="8685213"/>
            <a:ext cx="2971800" cy="4587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907" tIns="41028" rIns="78907" bIns="41028" anchor="b"/>
          <a:lstStyle>
            <a:lvl1pPr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50875" indent="-2508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1713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3350" indent="-201613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03400" indent="-200025" defTabSz="801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606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178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750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32200" indent="-200025" defTabSz="801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0A129D-B22E-48CB-BFC8-5636FDC7BA65}" type="slidenum">
              <a:rPr lang="ru-RU" altLang="ru-RU" sz="1100">
                <a:solidFill>
                  <a:srgbClr val="000000"/>
                </a:solidFill>
                <a:ea typeface="Andale Sans UI"/>
                <a:cs typeface="Tahom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z="1100">
              <a:solidFill>
                <a:srgbClr val="000000"/>
              </a:solidFill>
              <a:ea typeface="Andale Sans UI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8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0DA7A0-0DB1-46A5-9ADC-4DA40B4D0F6D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331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E8EF5D-1822-42A9-87A9-8AB854ADFF9B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008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8CCE12-999F-4F33-8EC3-2E37FFCB1D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020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3" y="6886575"/>
            <a:ext cx="3192462" cy="519113"/>
          </a:xfrm>
        </p:spPr>
        <p:txBody>
          <a:bodyPr/>
          <a:lstStyle>
            <a:lvl1pPr>
              <a:defRPr/>
            </a:lvl1pPr>
          </a:lstStyle>
          <a:p>
            <a:endParaRPr lang="de-DE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304CC09D-4A1F-4BB2-8692-1DA206DBDA45}" type="slidenum">
              <a:rPr lang="de-DE" altLang="ru-RU"/>
              <a:pPr/>
              <a:t>‹#›</a:t>
            </a:fld>
            <a:endParaRPr lang="de-DE" altLang="ru-RU"/>
          </a:p>
        </p:txBody>
      </p:sp>
    </p:spTree>
    <p:extLst>
      <p:ext uri="{BB962C8B-B14F-4D97-AF65-F5344CB8AC3E}">
        <p14:creationId xmlns:p14="http://schemas.microsoft.com/office/powerpoint/2010/main" val="165744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586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4793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44095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135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6988" y="1768475"/>
            <a:ext cx="445135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40436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321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575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201508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F524A4-D129-435E-A78E-5B8AFFAA5431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504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7535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33721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469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4563" y="301625"/>
            <a:ext cx="2263775" cy="6438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38925" cy="6438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3421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4" y="1"/>
            <a:ext cx="10032622" cy="7583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485000" y="-3502381"/>
            <a:ext cx="3107866" cy="10112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40312" y="3359856"/>
            <a:ext cx="4788297" cy="1501435"/>
          </a:xfrm>
        </p:spPr>
        <p:txBody>
          <a:bodyPr anchor="b" anchorCtr="0"/>
          <a:lstStyle>
            <a:lvl1pPr algn="l" eaLnBrk="1" latinLnBrk="0" hangingPunct="1">
              <a:defRPr kumimoji="0" lang="ru-RU" sz="44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D4361-8A79-49BE-984B-7240E8B7A2FB}" type="datetimeFigureOut"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08.05.2018</a:t>
            </a:fld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</p:spPr>
        <p:txBody>
          <a:bodyPr lIns="100794" tIns="50397" rIns="100794" bIns="5039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320EC0-45EF-4EE5-B25D-37B8B1FE3354}" type="slidenum">
              <a:rPr lang="ru-RU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476463" y="5879747"/>
            <a:ext cx="2352146" cy="1091953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5009078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504031" y="306237"/>
            <a:ext cx="9072563" cy="64519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804026" y="6804026"/>
            <a:ext cx="2773363" cy="401638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503238" y="6804026"/>
            <a:ext cx="3697288" cy="401638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00525" y="6804026"/>
            <a:ext cx="2016125" cy="401638"/>
          </a:xfrm>
          <a:prstGeom prst="rect">
            <a:avLst/>
          </a:prstGeom>
        </p:spPr>
        <p:txBody>
          <a:bodyPr lIns="100783" tIns="50392" rIns="100783" bIns="50392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F5747-382F-4ED9-98AE-3A09D3ABA599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92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04031" y="587975"/>
            <a:ext cx="9072563" cy="125994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4031" y="2015914"/>
            <a:ext cx="4452276" cy="228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24318" y="2015914"/>
            <a:ext cx="4452276" cy="228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4031" y="4471058"/>
            <a:ext cx="4452276" cy="2287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4318" y="4471058"/>
            <a:ext cx="4452276" cy="22871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4031" y="7006699"/>
            <a:ext cx="2352146" cy="402483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214" y="7006699"/>
            <a:ext cx="3192198" cy="402483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4448" y="7006699"/>
            <a:ext cx="2352146" cy="402483"/>
          </a:xfrm>
          <a:prstGeom prst="rect">
            <a:avLst/>
          </a:prstGeom>
          <a:ln/>
        </p:spPr>
        <p:txBody>
          <a:bodyPr lIns="100794" tIns="50397" rIns="100794" bIns="50397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106377-4231-4AEE-AF94-D49B47A59E28}" type="slidenum">
              <a:rPr 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93152"/>
      </p:ext>
    </p:extLst>
  </p:cSld>
  <p:clrMapOvr>
    <a:masterClrMapping/>
  </p:clrMapOvr>
  <p:transition spd="med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8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503239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446462" y="6886575"/>
            <a:ext cx="3192463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7226300" y="6886575"/>
            <a:ext cx="2346325" cy="5191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4CC09D-4A1F-4BB2-8692-1DA206DBDA45}" type="slidenum">
              <a:rPr lang="de-DE" altLang="ru-RU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ru-RU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3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797721-2B3A-4228-A8AF-9E733BE89A9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330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D022BB-DCF7-4A2A-BE07-F6A32ED54FE3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15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42714E-4A75-4872-8F37-1701BE144A82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907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D54522-91E3-450A-AA43-86814D19D7F0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0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5494DE-C6EF-48EB-803D-FAA32B206CB4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453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6CED3-4A76-4AA0-9200-6B9043F18D46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91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A4D23-D202-47A6-A12E-3D5F01DB5FA7}" type="slidenum"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89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65595A98-75C5-4A20-9A65-854C780CAD98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04813" y="1893888"/>
            <a:ext cx="9674225" cy="56657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4837113 f8 1"/>
              <a:gd name="f12" fmla="*/ 0 f9 1"/>
              <a:gd name="f13" fmla="*/ f10 1 f2"/>
              <a:gd name="f14" fmla="*/ 9674225 f8 1"/>
              <a:gd name="f15" fmla="*/ 2832894 f9 1"/>
              <a:gd name="f16" fmla="*/ 5665787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DDDDDD"/>
          </a:solidFill>
          <a:ln w="25560">
            <a:solidFill>
              <a:srgbClr val="C0C0C0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ru-RU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180975" cy="917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90488 f8 1"/>
              <a:gd name="f12" fmla="*/ 0 f9 1"/>
              <a:gd name="f13" fmla="*/ f10 1 f2"/>
              <a:gd name="f14" fmla="*/ 180975 f8 1"/>
              <a:gd name="f15" fmla="*/ 458788 f9 1"/>
              <a:gd name="f16" fmla="*/ 917575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A5F8B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ru-RU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0" y="2381250"/>
            <a:ext cx="180975" cy="917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90488 f8 1"/>
              <a:gd name="f12" fmla="*/ 0 f9 1"/>
              <a:gd name="f13" fmla="*/ f10 1 f2"/>
              <a:gd name="f14" fmla="*/ 180975 f8 1"/>
              <a:gd name="f15" fmla="*/ 458788 f9 1"/>
              <a:gd name="f16" fmla="*/ 917575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A5F8B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ru-RU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1168400"/>
            <a:ext cx="180975" cy="9175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90488 f8 1"/>
              <a:gd name="f12" fmla="*/ 0 f9 1"/>
              <a:gd name="f13" fmla="*/ f10 1 f2"/>
              <a:gd name="f14" fmla="*/ 180975 f8 1"/>
              <a:gd name="f15" fmla="*/ 458788 f9 1"/>
              <a:gd name="f16" fmla="*/ 917575 f9 1"/>
              <a:gd name="f17" fmla="*/ 0 f8 1"/>
              <a:gd name="f18" fmla="+- f13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8">
                <a:pos x="f11" y="f12"/>
              </a:cxn>
              <a:cxn ang="f18">
                <a:pos x="f14" y="f15"/>
              </a:cxn>
              <a:cxn ang="f18">
                <a:pos x="f11" y="f16"/>
              </a:cxn>
              <a:cxn ang="f18">
                <a:pos x="f17" y="f15"/>
              </a:cxn>
            </a:cxnLst>
            <a:rect l="l" t="t" r="r" b="b"/>
            <a:pathLst>
              <a:path w="21600" h="21600">
                <a:moveTo>
                  <a:pt x="f5" y="f5"/>
                </a:moveTo>
                <a:lnTo>
                  <a:pt x="f6" y="f5"/>
                </a:ln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solidFill>
            <a:srgbClr val="125C8D"/>
          </a:solidFill>
          <a:ln w="25560">
            <a:solidFill>
              <a:srgbClr val="3A5F8B"/>
            </a:solidFill>
            <a:prstDash val="solid"/>
            <a:round/>
          </a:ln>
        </p:spPr>
        <p:txBody>
          <a:bodyPr wrap="none" lIns="90000" tIns="46800" rIns="90000" bIns="46800" anchor="ctr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lang="ru-RU"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030" name="Заголовок 5"/>
          <p:cNvSpPr txBox="1">
            <a:spLocks noGrp="1"/>
          </p:cNvSpPr>
          <p:nvPr>
            <p:ph type="title"/>
          </p:nvPr>
        </p:nvSpPr>
        <p:spPr bwMode="auto">
          <a:xfrm>
            <a:off x="503238" y="301625"/>
            <a:ext cx="90551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31" name="Текст 6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551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2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223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ransition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ru-RU" sz="4400">
          <a:solidFill>
            <a:srgbClr val="FFFFFF"/>
          </a:solidFill>
          <a:latin typeface="Arial" pitchFamily="34"/>
          <a:cs typeface="Lucida Sans Unicode" pitchFamily="34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4400">
          <a:solidFill>
            <a:srgbClr val="FFFFFF"/>
          </a:solidFill>
          <a:latin typeface="Arial" pitchFamily="34" charset="0"/>
          <a:cs typeface="Lucida Sans Unicode" pitchFamily="34" charset="0"/>
        </a:defRPr>
      </a:lvl9pPr>
    </p:titleStyle>
    <p:bodyStyle>
      <a:lvl1pPr marL="341313" indent="-341313" algn="l" rtl="0" eaLnBrk="0" fontAlgn="base" hangingPunct="0">
        <a:lnSpc>
          <a:spcPct val="87000"/>
        </a:lnSpc>
        <a:spcBef>
          <a:spcPct val="0"/>
        </a:spcBef>
        <a:spcAft>
          <a:spcPts val="1425"/>
        </a:spcAft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ru-RU" sz="3200">
          <a:solidFill>
            <a:srgbClr val="000000"/>
          </a:solidFill>
          <a:latin typeface="Arial" pitchFamily="34"/>
          <a:cs typeface="Lucida Sans Unicode" pitchFamily="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Lucida Sans Unicode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104503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60363" y="2244725"/>
            <a:ext cx="9539287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  развития математического образования в РФ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400" b="1" dirty="0" smtClean="0">
                <a:solidFill>
                  <a:srgbClr val="FF0000"/>
                </a:solidFill>
                <a:latin typeface="Segoe UI" pitchFamily="34" charset="0"/>
                <a:cs typeface="Segoe UI" pitchFamily="34" charset="0"/>
              </a:rPr>
              <a:t>(значимость для начального общего образования) </a:t>
            </a:r>
            <a:endParaRPr lang="ru-RU" altLang="ru-RU" sz="3600" b="1" dirty="0">
              <a:solidFill>
                <a:srgbClr val="FF000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32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6"/>
          <p:cNvGrpSpPr>
            <a:grpSpLocks/>
          </p:cNvGrpSpPr>
          <p:nvPr/>
        </p:nvGrpSpPr>
        <p:grpSpPr bwMode="auto">
          <a:xfrm>
            <a:off x="5779" y="-1"/>
            <a:ext cx="10116315" cy="7559675"/>
            <a:chOff x="4160" y="0"/>
            <a:chExt cx="10119957" cy="7560003"/>
          </a:xfrm>
        </p:grpSpPr>
        <p:pic>
          <p:nvPicPr>
            <p:cNvPr id="18439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416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18442" name="Группа 6"/>
            <p:cNvGrpSpPr>
              <a:grpSpLocks/>
            </p:cNvGrpSpPr>
            <p:nvPr/>
          </p:nvGrpSpPr>
          <p:grpSpPr bwMode="auto">
            <a:xfrm>
              <a:off x="5596" y="1636199"/>
              <a:ext cx="10077840" cy="80285"/>
              <a:chOff x="5596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5910" y="17167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5910" y="16362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18447" name="TextBox 4"/>
            <p:cNvSpPr>
              <a:spLocks/>
            </p:cNvSpPr>
            <p:nvPr/>
          </p:nvSpPr>
          <p:spPr bwMode="auto">
            <a:xfrm>
              <a:off x="1290080" y="7023963"/>
              <a:ext cx="5816883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18444" name="Группа 13"/>
            <p:cNvGrpSpPr>
              <a:grpSpLocks/>
            </p:cNvGrpSpPr>
            <p:nvPr/>
          </p:nvGrpSpPr>
          <p:grpSpPr bwMode="auto">
            <a:xfrm>
              <a:off x="5596" y="6800758"/>
              <a:ext cx="10077840" cy="78483"/>
              <a:chOff x="5596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5910" y="6800502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5910" y="6879253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5" name="Объект 13"/>
          <p:cNvSpPr/>
          <p:nvPr/>
        </p:nvSpPr>
        <p:spPr>
          <a:xfrm>
            <a:off x="364514" y="1991415"/>
            <a:ext cx="9398846" cy="47142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8641" tIns="51297" rIns="98641" bIns="51297" compatLnSpc="0"/>
          <a:lstStyle/>
          <a:p>
            <a:pPr fontAlgn="auto" hangingPunct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86" kern="0">
              <a:solidFill>
                <a:srgbClr val="000000"/>
              </a:solidFill>
              <a:latin typeface="Times New Roman" pitchFamily="18"/>
              <a:ea typeface="Segoe UI Light" pitchFamily="34"/>
              <a:cs typeface="Times New Roman" pitchFamily="18"/>
            </a:endParaRPr>
          </a:p>
        </p:txBody>
      </p:sp>
      <p:pic>
        <p:nvPicPr>
          <p:cNvPr id="1843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20" y="246740"/>
            <a:ext cx="4686299" cy="324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6298" y="1317694"/>
            <a:ext cx="4567304" cy="43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18" y="3589096"/>
            <a:ext cx="4868291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270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6"/>
          <p:cNvGrpSpPr>
            <a:grpSpLocks/>
          </p:cNvGrpSpPr>
          <p:nvPr/>
        </p:nvGrpSpPr>
        <p:grpSpPr bwMode="auto">
          <a:xfrm>
            <a:off x="529" y="-1"/>
            <a:ext cx="10119815" cy="7559675"/>
            <a:chOff x="0" y="-329"/>
            <a:chExt cx="10119957" cy="7560003"/>
          </a:xfrm>
        </p:grpSpPr>
        <p:pic>
          <p:nvPicPr>
            <p:cNvPr id="19461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-329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19464" name="Группа 6"/>
            <p:cNvGrpSpPr>
              <a:grpSpLocks/>
            </p:cNvGrpSpPr>
            <p:nvPr/>
          </p:nvGrpSpPr>
          <p:grpSpPr bwMode="auto">
            <a:xfrm>
              <a:off x="1435" y="1635870"/>
              <a:ext cx="10077840" cy="80285"/>
              <a:chOff x="1435" y="1635870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4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59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19469" name="TextBox 4"/>
            <p:cNvSpPr>
              <a:spLocks/>
            </p:cNvSpPr>
            <p:nvPr/>
          </p:nvSpPr>
          <p:spPr bwMode="auto">
            <a:xfrm>
              <a:off x="1285920" y="7023634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19466" name="Группа 13"/>
            <p:cNvGrpSpPr>
              <a:grpSpLocks/>
            </p:cNvGrpSpPr>
            <p:nvPr/>
          </p:nvGrpSpPr>
          <p:grpSpPr bwMode="auto">
            <a:xfrm>
              <a:off x="1435" y="6800429"/>
              <a:ext cx="10077840" cy="78483"/>
              <a:chOff x="1435" y="6800429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17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8924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9459" name="Заголовок 12"/>
          <p:cNvSpPr>
            <a:spLocks/>
          </p:cNvSpPr>
          <p:nvPr/>
        </p:nvSpPr>
        <p:spPr bwMode="auto">
          <a:xfrm>
            <a:off x="674251" y="348236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27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Проблемы развития математического образования</a:t>
            </a:r>
          </a:p>
        </p:txBody>
      </p:sp>
      <p:sp>
        <p:nvSpPr>
          <p:cNvPr id="19460" name="Объект 13"/>
          <p:cNvSpPr>
            <a:spLocks/>
          </p:cNvSpPr>
          <p:nvPr/>
        </p:nvSpPr>
        <p:spPr bwMode="auto">
          <a:xfrm>
            <a:off x="252518" y="1634430"/>
            <a:ext cx="9825828" cy="507128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ru-RU" altLang="ru-RU" sz="2425" b="1" dirty="0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3086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2. Проблемы содержательного характера </a:t>
            </a:r>
          </a:p>
          <a:p>
            <a:pPr eaLnBrk="1">
              <a:spcBef>
                <a:spcPct val="0"/>
              </a:spcBef>
              <a:buFontTx/>
              <a:buNone/>
            </a:pPr>
            <a:r>
              <a:rPr lang="ru-RU" altLang="ru-RU" sz="2646" b="1" dirty="0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Устаревшее и формальное содержание математического образования на всех уровнях образования 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Оторванность содержания  от жизни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Отсутствие преемственности между уровнями образования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Отсутствие различий в учебных программах, оценочных и методических материалах, в требованиях аттестации для разных групп учащихся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Низкая эффективность учебного процесса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Подмена обучения "натаскиванием" на экзамен</a:t>
            </a:r>
          </a:p>
          <a:p>
            <a:pPr eaLnBrk="1">
              <a:spcBef>
                <a:spcPct val="0"/>
              </a:spcBef>
              <a:buFontTx/>
              <a:buChar char="-"/>
            </a:pPr>
            <a:r>
              <a:rPr lang="ru-RU" altLang="ru-RU" sz="2425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Игнорирование действительных способностей и особенностей подготовки учащихся </a:t>
            </a:r>
          </a:p>
        </p:txBody>
      </p:sp>
    </p:spTree>
    <p:extLst>
      <p:ext uri="{BB962C8B-B14F-4D97-AF65-F5344CB8AC3E}">
        <p14:creationId xmlns:p14="http://schemas.microsoft.com/office/powerpoint/2010/main" val="2045566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6"/>
          <p:cNvGrpSpPr>
            <a:grpSpLocks/>
          </p:cNvGrpSpPr>
          <p:nvPr/>
        </p:nvGrpSpPr>
        <p:grpSpPr bwMode="auto">
          <a:xfrm>
            <a:off x="5779" y="-1"/>
            <a:ext cx="10116315" cy="7559675"/>
            <a:chOff x="4160" y="0"/>
            <a:chExt cx="10119957" cy="7560003"/>
          </a:xfrm>
        </p:grpSpPr>
        <p:pic>
          <p:nvPicPr>
            <p:cNvPr id="20486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416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0489" name="Группа 6"/>
            <p:cNvGrpSpPr>
              <a:grpSpLocks/>
            </p:cNvGrpSpPr>
            <p:nvPr/>
          </p:nvGrpSpPr>
          <p:grpSpPr bwMode="auto">
            <a:xfrm>
              <a:off x="5596" y="1636199"/>
              <a:ext cx="10077840" cy="80285"/>
              <a:chOff x="5596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5910" y="17167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5910" y="16362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0494" name="TextBox 4"/>
            <p:cNvSpPr>
              <a:spLocks/>
            </p:cNvSpPr>
            <p:nvPr/>
          </p:nvSpPr>
          <p:spPr bwMode="auto">
            <a:xfrm>
              <a:off x="1290080" y="7023963"/>
              <a:ext cx="5816883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0491" name="Группа 13"/>
            <p:cNvGrpSpPr>
              <a:grpSpLocks/>
            </p:cNvGrpSpPr>
            <p:nvPr/>
          </p:nvGrpSpPr>
          <p:grpSpPr bwMode="auto">
            <a:xfrm>
              <a:off x="5596" y="6800758"/>
              <a:ext cx="10077840" cy="78483"/>
              <a:chOff x="5596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5910" y="6800502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5910" y="6879253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0483" name="Заголовок 12"/>
          <p:cNvSpPr>
            <a:spLocks/>
          </p:cNvSpPr>
          <p:nvPr/>
        </p:nvSpPr>
        <p:spPr bwMode="auto">
          <a:xfrm>
            <a:off x="674251" y="348236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56" b="1" dirty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Проблемы развития математического образования и их решение в УМК «</a:t>
            </a:r>
            <a:r>
              <a:rPr lang="ru-RU" altLang="ru-RU" sz="2756" b="1" dirty="0" smtClean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Перспективная начальная школа»</a:t>
            </a:r>
            <a:endParaRPr lang="ru-RU" altLang="ru-RU" sz="2756" b="1" dirty="0">
              <a:solidFill>
                <a:srgbClr val="255997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Объект 13"/>
          <p:cNvSpPr/>
          <p:nvPr/>
        </p:nvSpPr>
        <p:spPr>
          <a:xfrm>
            <a:off x="364514" y="1991415"/>
            <a:ext cx="9398846" cy="47142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8641" tIns="51297" rIns="98641" bIns="51297" compatLnSpc="0"/>
          <a:lstStyle/>
          <a:p>
            <a:pPr fontAlgn="auto" hangingPunct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86" kern="0">
              <a:solidFill>
                <a:srgbClr val="000000"/>
              </a:solidFill>
              <a:latin typeface="Times New Roman" pitchFamily="18"/>
              <a:ea typeface="Segoe UI Light" pitchFamily="34"/>
              <a:cs typeface="Times New Roman" pitchFamily="18"/>
            </a:endParaRPr>
          </a:p>
        </p:txBody>
      </p:sp>
      <p:pic>
        <p:nvPicPr>
          <p:cNvPr id="20485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13" y="1268696"/>
            <a:ext cx="9169606" cy="55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674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6"/>
          <p:cNvGrpSpPr>
            <a:grpSpLocks/>
          </p:cNvGrpSpPr>
          <p:nvPr/>
        </p:nvGrpSpPr>
        <p:grpSpPr bwMode="auto">
          <a:xfrm>
            <a:off x="5779" y="-1"/>
            <a:ext cx="10116315" cy="7559675"/>
            <a:chOff x="4160" y="0"/>
            <a:chExt cx="10119957" cy="7560003"/>
          </a:xfrm>
        </p:grpSpPr>
        <p:pic>
          <p:nvPicPr>
            <p:cNvPr id="21511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416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1514" name="Группа 6"/>
            <p:cNvGrpSpPr>
              <a:grpSpLocks/>
            </p:cNvGrpSpPr>
            <p:nvPr/>
          </p:nvGrpSpPr>
          <p:grpSpPr bwMode="auto">
            <a:xfrm>
              <a:off x="5596" y="1636199"/>
              <a:ext cx="10077840" cy="80285"/>
              <a:chOff x="5596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5910" y="17167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5910" y="16362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1519" name="TextBox 4"/>
            <p:cNvSpPr>
              <a:spLocks/>
            </p:cNvSpPr>
            <p:nvPr/>
          </p:nvSpPr>
          <p:spPr bwMode="auto">
            <a:xfrm>
              <a:off x="1290080" y="7023963"/>
              <a:ext cx="5816883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1516" name="Группа 13"/>
            <p:cNvGrpSpPr>
              <a:grpSpLocks/>
            </p:cNvGrpSpPr>
            <p:nvPr/>
          </p:nvGrpSpPr>
          <p:grpSpPr bwMode="auto">
            <a:xfrm>
              <a:off x="5596" y="6800758"/>
              <a:ext cx="10077840" cy="78483"/>
              <a:chOff x="5596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5910" y="6800502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5910" y="6879253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5" name="Объект 13"/>
          <p:cNvSpPr/>
          <p:nvPr/>
        </p:nvSpPr>
        <p:spPr>
          <a:xfrm>
            <a:off x="364514" y="1991415"/>
            <a:ext cx="9398846" cy="47142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8641" tIns="51297" rIns="98641" bIns="51297" compatLnSpc="0"/>
          <a:lstStyle/>
          <a:p>
            <a:pPr fontAlgn="auto" hangingPunct="0">
              <a:lnSpc>
                <a:spcPct val="90000"/>
              </a:lnSpc>
              <a:spcBef>
                <a:spcPts val="1984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86" kern="0">
              <a:solidFill>
                <a:srgbClr val="000000"/>
              </a:solidFill>
              <a:latin typeface="Times New Roman" pitchFamily="18"/>
              <a:ea typeface="Segoe UI Light" pitchFamily="34"/>
              <a:cs typeface="Times New Roman" pitchFamily="18"/>
            </a:endParaRPr>
          </a:p>
        </p:txBody>
      </p:sp>
      <p:pic>
        <p:nvPicPr>
          <p:cNvPr id="21508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22" y="167992"/>
            <a:ext cx="5022284" cy="386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798" y="488229"/>
            <a:ext cx="4520056" cy="631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507" y="4086075"/>
            <a:ext cx="4574303" cy="28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44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6"/>
          <p:cNvGrpSpPr>
            <a:grpSpLocks/>
          </p:cNvGrpSpPr>
          <p:nvPr/>
        </p:nvGrpSpPr>
        <p:grpSpPr bwMode="auto">
          <a:xfrm>
            <a:off x="529" y="-1"/>
            <a:ext cx="10119815" cy="7559675"/>
            <a:chOff x="0" y="-329"/>
            <a:chExt cx="10119957" cy="7560003"/>
          </a:xfrm>
        </p:grpSpPr>
        <p:pic>
          <p:nvPicPr>
            <p:cNvPr id="22533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-329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2536" name="Группа 6"/>
            <p:cNvGrpSpPr>
              <a:grpSpLocks/>
            </p:cNvGrpSpPr>
            <p:nvPr/>
          </p:nvGrpSpPr>
          <p:grpSpPr bwMode="auto">
            <a:xfrm>
              <a:off x="1435" y="1635870"/>
              <a:ext cx="10077840" cy="80285"/>
              <a:chOff x="1435" y="1635870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4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59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2541" name="TextBox 4"/>
            <p:cNvSpPr>
              <a:spLocks/>
            </p:cNvSpPr>
            <p:nvPr/>
          </p:nvSpPr>
          <p:spPr bwMode="auto">
            <a:xfrm>
              <a:off x="1285920" y="7023634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2538" name="Группа 13"/>
            <p:cNvGrpSpPr>
              <a:grpSpLocks/>
            </p:cNvGrpSpPr>
            <p:nvPr/>
          </p:nvGrpSpPr>
          <p:grpSpPr bwMode="auto">
            <a:xfrm>
              <a:off x="1435" y="6800429"/>
              <a:ext cx="10077840" cy="78483"/>
              <a:chOff x="1435" y="6800429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17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8924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2531" name="Заголовок 12"/>
          <p:cNvSpPr>
            <a:spLocks/>
          </p:cNvSpPr>
          <p:nvPr/>
        </p:nvSpPr>
        <p:spPr bwMode="auto">
          <a:xfrm>
            <a:off x="674251" y="167993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27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Проблемы развития математического образования</a:t>
            </a:r>
          </a:p>
        </p:txBody>
      </p:sp>
      <p:sp>
        <p:nvSpPr>
          <p:cNvPr id="22532" name="Объект 13"/>
          <p:cNvSpPr>
            <a:spLocks/>
          </p:cNvSpPr>
          <p:nvPr/>
        </p:nvSpPr>
        <p:spPr bwMode="auto">
          <a:xfrm>
            <a:off x="364513" y="1175949"/>
            <a:ext cx="9563339" cy="543701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3086" b="1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3. Кадровые проблемы  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205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В Российской Федерации не хватает учителей и преподавателей образовательных организаций высшего образования, которые могут качественно преподавать математику, учитывая, развивая и формируя учебные и жизненные интересы различных групп обучающихся.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Выпускники образовательных организаций высшего образования педагогической направленности в своем большинстве не отвечают квалификационным требованиям, профессиональным стандартам, имеют мало опыта педагогической деятельности и опыта применения педагогических знаний. 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Преподаватели образовательных организаций высшего образования в большинстве своем оторваны как от современных направлений математических исследований, включая прикладные, так и от применений математики в научных исследованиях и прикладных разработках своей образовательной организации высшего образования.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38562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III. Цели Концепции</a:t>
            </a:r>
            <a:br>
              <a:rPr lang="ru-RU" altLang="ru-RU" b="1" dirty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Цель настоящей Концепции - вывести российское математическое образование на лидирующее положение в мире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Математика в России должна стать передовой и привлекательной областью знания и деятельности, </a:t>
            </a: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получение математических знаний</a:t>
            </a: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осознанным и внутренне мотивированным процессом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Изучение и преподавание математики, с одной стороны, обеспечивает </a:t>
            </a: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готовность </a:t>
            </a: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учащихся </a:t>
            </a: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к применению математики </a:t>
            </a: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в других областях, </a:t>
            </a:r>
          </a:p>
          <a:p>
            <a:pPr algn="just"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с другой стороны, имеет </a:t>
            </a:r>
            <a:r>
              <a:rPr lang="ru-RU" altLang="ru-RU" sz="2000" b="1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системообразующую функцию</a:t>
            </a:r>
            <a:r>
              <a:rPr lang="ru-RU" altLang="ru-RU" sz="2000" dirty="0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, существенно влияют на интеллектуальную готовность школьников и студентов к обучению, а также на содержание и преподавание других предметов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17747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16"/>
          <p:cNvGrpSpPr>
            <a:grpSpLocks/>
          </p:cNvGrpSpPr>
          <p:nvPr/>
        </p:nvGrpSpPr>
        <p:grpSpPr bwMode="auto">
          <a:xfrm>
            <a:off x="529" y="-1"/>
            <a:ext cx="10118065" cy="7559675"/>
            <a:chOff x="0" y="0"/>
            <a:chExt cx="10119957" cy="7560003"/>
          </a:xfrm>
        </p:grpSpPr>
        <p:pic>
          <p:nvPicPr>
            <p:cNvPr id="24582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3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defTabSz="911085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4585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defTabSz="911085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defTabSz="911085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4590" name="TextBox 4"/>
            <p:cNvSpPr>
              <a:spLocks/>
            </p:cNvSpPr>
            <p:nvPr/>
          </p:nvSpPr>
          <p:spPr bwMode="auto">
            <a:xfrm>
              <a:off x="1286435" y="7024503"/>
              <a:ext cx="5816087" cy="35856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213" tIns="51586" rIns="99213" bIns="51586">
              <a:spAutoFit/>
            </a:bodyPr>
            <a:lstStyle>
              <a:lvl1pPr defTabSz="825500" eaLnBrk="0" hangingPunct="0">
                <a:spcBef>
                  <a:spcPts val="800"/>
                </a:spcBef>
                <a:tabLst>
                  <a:tab pos="515938" algn="l"/>
                  <a:tab pos="1343025" algn="l"/>
                  <a:tab pos="2168525" algn="l"/>
                  <a:tab pos="2995613" algn="l"/>
                  <a:tab pos="3822700" algn="l"/>
                  <a:tab pos="4648200" algn="l"/>
                  <a:tab pos="5475288" algn="l"/>
                  <a:tab pos="6302375" algn="l"/>
                  <a:tab pos="7127875" algn="l"/>
                  <a:tab pos="7954963" algn="l"/>
                  <a:tab pos="878205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 marL="619125" indent="-206375" defTabSz="825500" eaLnBrk="0" hangingPunct="0">
                <a:lnSpc>
                  <a:spcPct val="90000"/>
                </a:lnSpc>
                <a:spcBef>
                  <a:spcPts val="450"/>
                </a:spcBef>
                <a:buSzPct val="100000"/>
                <a:buFont typeface="Arial" panose="020B0604020202020204" pitchFamily="34" charset="0"/>
                <a:buChar char="•"/>
                <a:defRPr sz="2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 marL="1031875" indent="-206375" defTabSz="825500" eaLnBrk="0" hangingPunct="0">
                <a:lnSpc>
                  <a:spcPct val="90000"/>
                </a:lnSpc>
                <a:spcBef>
                  <a:spcPts val="450"/>
                </a:spcBef>
                <a:buSzPct val="100000"/>
                <a:buFont typeface="Arial" panose="020B0604020202020204" pitchFamily="34" charset="0"/>
                <a:buChar char="•"/>
                <a:defRPr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 marL="1446213" indent="-206375" defTabSz="825500" eaLnBrk="0" hangingPunct="0">
                <a:lnSpc>
                  <a:spcPct val="90000"/>
                </a:lnSpc>
                <a:spcBef>
                  <a:spcPts val="450"/>
                </a:spcBef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 marL="1858963" indent="-206375" defTabSz="825500" eaLnBrk="0" hangingPunct="0">
                <a:lnSpc>
                  <a:spcPct val="90000"/>
                </a:lnSpc>
                <a:spcBef>
                  <a:spcPts val="450"/>
                </a:spcBef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316163" indent="-206375" defTabSz="8255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773363" indent="-206375" defTabSz="8255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230563" indent="-206375" defTabSz="8255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687763" indent="-206375" defTabSz="825500" eaLnBrk="0" fontAlgn="base" hangingPunct="0">
                <a:lnSpc>
                  <a:spcPct val="90000"/>
                </a:lnSpc>
                <a:spcBef>
                  <a:spcPts val="45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•"/>
                <a:defRPr sz="1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4587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defTabSz="911085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1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defTabSz="911085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5" name="Заголовок 12"/>
          <p:cNvSpPr/>
          <p:nvPr/>
        </p:nvSpPr>
        <p:spPr>
          <a:xfrm>
            <a:off x="674251" y="348236"/>
            <a:ext cx="9404096" cy="9204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9673" tIns="46628" rIns="89673" bIns="46628" compatLnSpc="0"/>
          <a:lstStyle/>
          <a:p>
            <a:pPr defTabSz="911085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756" b="1" kern="0">
                <a:solidFill>
                  <a:srgbClr val="255997"/>
                </a:solidFill>
                <a:latin typeface="Times New Roman" pitchFamily="18"/>
                <a:ea typeface="Microsoft YaHei" pitchFamily="34"/>
                <a:cs typeface="Times New Roman" pitchFamily="18"/>
              </a:rPr>
              <a:t>III. Цели Концепции</a:t>
            </a:r>
          </a:p>
        </p:txBody>
      </p:sp>
      <p:sp>
        <p:nvSpPr>
          <p:cNvPr id="16" name="Объект 13"/>
          <p:cNvSpPr/>
          <p:nvPr/>
        </p:nvSpPr>
        <p:spPr>
          <a:xfrm>
            <a:off x="180772" y="1686927"/>
            <a:ext cx="9897574" cy="5018784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89673" tIns="46628" rIns="89673" bIns="46628" compatLnSpc="0"/>
          <a:lstStyle/>
          <a:p>
            <a:pPr defTabSz="911085" fontAlgn="auto" hangingPunct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25" b="1" kern="0">
                <a:solidFill>
                  <a:srgbClr val="000000"/>
                </a:solidFill>
                <a:latin typeface="Times New Roman" pitchFamily="18"/>
                <a:ea typeface="Segoe UI Light" pitchFamily="34"/>
                <a:cs typeface="Times New Roman" pitchFamily="18"/>
              </a:rPr>
              <a:t>	</a:t>
            </a:r>
            <a:endParaRPr lang="ru-RU" sz="2425" kern="0">
              <a:solidFill>
                <a:srgbClr val="000000"/>
              </a:solidFill>
              <a:latin typeface="Times New Roman" pitchFamily="18"/>
              <a:ea typeface="Segoe UI Light" pitchFamily="34"/>
              <a:cs typeface="Times New Roman" pitchFamily="18"/>
            </a:endParaRPr>
          </a:p>
        </p:txBody>
      </p:sp>
      <p:pic>
        <p:nvPicPr>
          <p:cNvPr id="24581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263" y="1714927"/>
            <a:ext cx="9691083" cy="46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1225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16"/>
          <p:cNvGrpSpPr>
            <a:grpSpLocks/>
          </p:cNvGrpSpPr>
          <p:nvPr/>
        </p:nvGrpSpPr>
        <p:grpSpPr bwMode="auto">
          <a:xfrm>
            <a:off x="62651" y="0"/>
            <a:ext cx="10119815" cy="7559675"/>
            <a:chOff x="0" y="0"/>
            <a:chExt cx="10119957" cy="7560003"/>
          </a:xfrm>
        </p:grpSpPr>
        <p:pic>
          <p:nvPicPr>
            <p:cNvPr id="25605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6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5608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5613" name="TextBox 4"/>
            <p:cNvSpPr>
              <a:spLocks/>
            </p:cNvSpPr>
            <p:nvPr/>
          </p:nvSpPr>
          <p:spPr bwMode="auto">
            <a:xfrm>
              <a:off x="1285920" y="7023963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5610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5603" name="Заголовок 12"/>
          <p:cNvSpPr>
            <a:spLocks/>
          </p:cNvSpPr>
          <p:nvPr/>
        </p:nvSpPr>
        <p:spPr bwMode="auto">
          <a:xfrm>
            <a:off x="840493" y="600224"/>
            <a:ext cx="9404096" cy="4759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27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III. Задачи Концепции</a:t>
            </a:r>
          </a:p>
        </p:txBody>
      </p:sp>
      <p:sp>
        <p:nvSpPr>
          <p:cNvPr id="25604" name="Объект 13"/>
          <p:cNvSpPr>
            <a:spLocks/>
          </p:cNvSpPr>
          <p:nvPr/>
        </p:nvSpPr>
        <p:spPr bwMode="auto">
          <a:xfrm>
            <a:off x="124774" y="1847920"/>
            <a:ext cx="9995570" cy="33843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marL="342900" indent="-342900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086" b="1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модернизация содержания </a:t>
            </a:r>
            <a:r>
              <a:rPr lang="ru-RU" altLang="ru-RU" sz="3086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учебных программ математического образования на всех уровнях; </a:t>
            </a:r>
          </a:p>
          <a:p>
            <a:pPr eaLnBrk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086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обеспечение отсутствия пробелов в базовых знаниях для каждого обучающегося, формирование у участников образовательных отношений установки </a:t>
            </a:r>
            <a:r>
              <a:rPr lang="ru-RU" altLang="ru-RU" sz="3086" b="1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"нет неспособных к математике детей"; </a:t>
            </a:r>
          </a:p>
          <a:p>
            <a:pPr eaLnBrk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3086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предоставление учителям </a:t>
            </a:r>
            <a:r>
              <a:rPr lang="ru-RU" altLang="ru-RU" sz="3086" b="1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инструментов диагностики </a:t>
            </a:r>
            <a:r>
              <a:rPr lang="ru-RU" altLang="ru-RU" sz="3086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(в том числе автоматизированной) и преодоления индивидуальных трудностей;</a:t>
            </a:r>
          </a:p>
          <a:p>
            <a:pPr eaLnBrk="1">
              <a:lnSpc>
                <a:spcPct val="90000"/>
              </a:lnSpc>
              <a:spcBef>
                <a:spcPts val="1806"/>
              </a:spcBef>
              <a:buFont typeface="Wingdings" panose="05000000000000000000" pitchFamily="2" charset="2"/>
              <a:buChar char="ü"/>
            </a:pPr>
            <a:endParaRPr lang="ru-RU" altLang="ru-RU" sz="2205">
              <a:solidFill>
                <a:srgbClr val="255997"/>
              </a:solidFill>
              <a:latin typeface="Times New Roman" panose="02020603050405020304" pitchFamily="18" charset="0"/>
              <a:ea typeface="Segoe UI Light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724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Группа 16"/>
          <p:cNvGrpSpPr>
            <a:grpSpLocks/>
          </p:cNvGrpSpPr>
          <p:nvPr/>
        </p:nvGrpSpPr>
        <p:grpSpPr bwMode="auto">
          <a:xfrm>
            <a:off x="529" y="-1"/>
            <a:ext cx="10119815" cy="7559675"/>
            <a:chOff x="0" y="0"/>
            <a:chExt cx="10119957" cy="7560003"/>
          </a:xfrm>
        </p:grpSpPr>
        <p:pic>
          <p:nvPicPr>
            <p:cNvPr id="27654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7657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7662" name="TextBox 4"/>
            <p:cNvSpPr>
              <a:spLocks/>
            </p:cNvSpPr>
            <p:nvPr/>
          </p:nvSpPr>
          <p:spPr bwMode="auto">
            <a:xfrm>
              <a:off x="1285920" y="7023963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7659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7651" name="Заголовок 12"/>
          <p:cNvSpPr>
            <a:spLocks/>
          </p:cNvSpPr>
          <p:nvPr/>
        </p:nvSpPr>
        <p:spPr bwMode="auto">
          <a:xfrm>
            <a:off x="504507" y="547726"/>
            <a:ext cx="9404096" cy="4759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III. Задачи Концепции</a:t>
            </a:r>
          </a:p>
        </p:txBody>
      </p:sp>
      <p:sp>
        <p:nvSpPr>
          <p:cNvPr id="27652" name="Объект 13"/>
          <p:cNvSpPr>
            <a:spLocks/>
          </p:cNvSpPr>
          <p:nvPr/>
        </p:nvSpPr>
        <p:spPr bwMode="auto">
          <a:xfrm>
            <a:off x="529" y="815465"/>
            <a:ext cx="10077817" cy="60564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425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7653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72"/>
          <a:stretch>
            <a:fillRect/>
          </a:stretch>
        </p:blipFill>
        <p:spPr bwMode="auto">
          <a:xfrm>
            <a:off x="168522" y="1371941"/>
            <a:ext cx="9769831" cy="517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47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Группа 16"/>
          <p:cNvGrpSpPr>
            <a:grpSpLocks/>
          </p:cNvGrpSpPr>
          <p:nvPr/>
        </p:nvGrpSpPr>
        <p:grpSpPr bwMode="auto">
          <a:xfrm>
            <a:off x="529" y="-1"/>
            <a:ext cx="10119815" cy="7559675"/>
            <a:chOff x="0" y="0"/>
            <a:chExt cx="10119957" cy="7560003"/>
          </a:xfrm>
        </p:grpSpPr>
        <p:pic>
          <p:nvPicPr>
            <p:cNvPr id="28678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8681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8686" name="TextBox 4"/>
            <p:cNvSpPr>
              <a:spLocks/>
            </p:cNvSpPr>
            <p:nvPr/>
          </p:nvSpPr>
          <p:spPr bwMode="auto">
            <a:xfrm>
              <a:off x="1285920" y="7023963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8683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8675" name="Объект 13"/>
          <p:cNvSpPr>
            <a:spLocks/>
          </p:cNvSpPr>
          <p:nvPr/>
        </p:nvSpPr>
        <p:spPr bwMode="auto">
          <a:xfrm>
            <a:off x="529" y="815465"/>
            <a:ext cx="10077817" cy="60564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425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8676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15" y="1511934"/>
            <a:ext cx="4478058" cy="49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99" y="2274901"/>
            <a:ext cx="4250568" cy="34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1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60" y="302737"/>
            <a:ext cx="8901457" cy="460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ucida Sans Unicode" pitchFamily="34" charset="0"/>
              </a:rPr>
              <a:t>Актуальность – в нормативных документах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9" y="922319"/>
            <a:ext cx="9200704" cy="631390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24.12.2013 г. № 2506-р «Об утверждении Концепции развития </a:t>
            </a:r>
            <a:r>
              <a:rPr lang="ru-RU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математического образования </a:t>
            </a:r>
            <a:r>
              <a:rPr 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Федерации»</a:t>
            </a:r>
          </a:p>
          <a:p>
            <a:pPr lvl="0"/>
            <a:endParaRPr lang="ru-RU" sz="2646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 от 09.04.2016 г. № 637-р «Об утверждении Концепции преподавания </a:t>
            </a:r>
            <a:r>
              <a:rPr lang="ru-RU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русского языка и литературы </a:t>
            </a:r>
            <a:r>
              <a:rPr 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Российской Федерации</a:t>
            </a:r>
          </a:p>
          <a:p>
            <a:endParaRPr lang="ru-RU" sz="2646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нового учебно-методического комплекта  по </a:t>
            </a:r>
            <a:r>
              <a:rPr lang="ru-RU" altLang="ru-RU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отечественной истории </a:t>
            </a: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(историко-культурный стандарт)</a:t>
            </a:r>
            <a:r>
              <a:rPr lang="ru-RU" altLang="ru-RU" sz="264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(утверждена 30 октября 2013 г. на расширенном заседании Совета Российского исторического общества)</a:t>
            </a:r>
          </a:p>
          <a:p>
            <a:endParaRPr lang="ru-RU" altLang="ru-RU" sz="2646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Распоряжение Правительства РФ от 4 сентября 2014 г. № 1726-р Об утверждении Концепции развития </a:t>
            </a:r>
            <a:r>
              <a:rPr lang="ru-RU" altLang="ru-RU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образования детей»</a:t>
            </a:r>
          </a:p>
          <a:p>
            <a:endParaRPr lang="ru-RU" altLang="ru-RU" sz="220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20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205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205" dirty="0">
              <a:latin typeface="Segoe UI" pitchFamily="34" charset="0"/>
              <a:cs typeface="Segoe UI" pitchFamily="34" charset="0"/>
            </a:endParaRPr>
          </a:p>
          <a:p>
            <a:endParaRPr lang="ru-RU" sz="2205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4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Группа 16"/>
          <p:cNvGrpSpPr>
            <a:grpSpLocks/>
          </p:cNvGrpSpPr>
          <p:nvPr/>
        </p:nvGrpSpPr>
        <p:grpSpPr bwMode="auto">
          <a:xfrm>
            <a:off x="529" y="-1"/>
            <a:ext cx="10119815" cy="7559675"/>
            <a:chOff x="0" y="0"/>
            <a:chExt cx="10119957" cy="7560003"/>
          </a:xfrm>
        </p:grpSpPr>
        <p:pic>
          <p:nvPicPr>
            <p:cNvPr id="29702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29705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29710" name="TextBox 4"/>
            <p:cNvSpPr>
              <a:spLocks/>
            </p:cNvSpPr>
            <p:nvPr/>
          </p:nvSpPr>
          <p:spPr bwMode="auto">
            <a:xfrm>
              <a:off x="1285920" y="7023963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29707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29699" name="Заголовок 12"/>
          <p:cNvSpPr>
            <a:spLocks/>
          </p:cNvSpPr>
          <p:nvPr/>
        </p:nvSpPr>
        <p:spPr bwMode="auto">
          <a:xfrm>
            <a:off x="504507" y="251988"/>
            <a:ext cx="9404096" cy="47598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756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III. Задачи Концепции</a:t>
            </a:r>
          </a:p>
        </p:txBody>
      </p:sp>
      <p:sp>
        <p:nvSpPr>
          <p:cNvPr id="29700" name="Объект 13"/>
          <p:cNvSpPr>
            <a:spLocks/>
          </p:cNvSpPr>
          <p:nvPr/>
        </p:nvSpPr>
        <p:spPr bwMode="auto">
          <a:xfrm>
            <a:off x="529" y="815465"/>
            <a:ext cx="10077817" cy="60564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425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29701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021" y="815464"/>
            <a:ext cx="9857327" cy="598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03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Группа 16"/>
          <p:cNvGrpSpPr>
            <a:grpSpLocks/>
          </p:cNvGrpSpPr>
          <p:nvPr/>
        </p:nvGrpSpPr>
        <p:grpSpPr bwMode="auto">
          <a:xfrm>
            <a:off x="-41469" y="63872"/>
            <a:ext cx="10119815" cy="7559675"/>
            <a:chOff x="0" y="0"/>
            <a:chExt cx="10119957" cy="7560003"/>
          </a:xfrm>
        </p:grpSpPr>
        <p:pic>
          <p:nvPicPr>
            <p:cNvPr id="30726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30729" name="Группа 6"/>
            <p:cNvGrpSpPr>
              <a:grpSpLocks/>
            </p:cNvGrpSpPr>
            <p:nvPr/>
          </p:nvGrpSpPr>
          <p:grpSpPr bwMode="auto">
            <a:xfrm>
              <a:off x="1435" y="1636199"/>
              <a:ext cx="10077840" cy="80285"/>
              <a:chOff x="1435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7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6251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30734" name="TextBox 4"/>
            <p:cNvSpPr>
              <a:spLocks/>
            </p:cNvSpPr>
            <p:nvPr/>
          </p:nvSpPr>
          <p:spPr bwMode="auto">
            <a:xfrm>
              <a:off x="1285920" y="7023963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30731" name="Группа 13"/>
            <p:cNvGrpSpPr>
              <a:grpSpLocks/>
            </p:cNvGrpSpPr>
            <p:nvPr/>
          </p:nvGrpSpPr>
          <p:grpSpPr bwMode="auto">
            <a:xfrm>
              <a:off x="1435" y="6800758"/>
              <a:ext cx="10077840" cy="78483"/>
              <a:chOff x="1435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50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925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30723" name="Объект 13"/>
          <p:cNvSpPr>
            <a:spLocks/>
          </p:cNvSpPr>
          <p:nvPr/>
        </p:nvSpPr>
        <p:spPr bwMode="auto">
          <a:xfrm>
            <a:off x="529" y="815465"/>
            <a:ext cx="10077817" cy="605649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</a:pPr>
            <a:r>
              <a:rPr lang="ru-RU" altLang="ru-RU" sz="2425">
                <a:solidFill>
                  <a:srgbClr val="000000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0724" name="Picture 1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7" y="603724"/>
            <a:ext cx="4469308" cy="60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53" y="603724"/>
            <a:ext cx="4390561" cy="600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61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660" y="302737"/>
            <a:ext cx="8901457" cy="460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sz="3417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sz="341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Lucida Sans Unicode" pitchFamily="34" charset="0"/>
              </a:rPr>
              <a:t>Актуальность – в нормативных документах</a:t>
            </a:r>
            <a:r>
              <a:rPr lang="ru-RU" b="1" dirty="0" smtClean="0">
                <a:solidFill>
                  <a:srgbClr val="A02063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b="1" dirty="0" smtClean="0">
                <a:solidFill>
                  <a:srgbClr val="A02063"/>
                </a:solidFill>
                <a:latin typeface="Times New Roman" pitchFamily="18" charset="0"/>
                <a:cs typeface="Lucida Sans Unicode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Lucida Sans Unicode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9" y="922319"/>
            <a:ext cx="9200704" cy="6313901"/>
          </a:xfrm>
        </p:spPr>
        <p:txBody>
          <a:bodyPr>
            <a:noAutofit/>
          </a:bodyPr>
          <a:lstStyle/>
          <a:p>
            <a:pPr marL="0" indent="0"/>
            <a:r>
              <a:rPr lang="ru-RU" altLang="ru-RU" sz="264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Проекты: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преподавания обществознания в Российской Федерации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развития географического образования в Российской Федерации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преподавания предметной области «Искусство» в Российской Федерации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развития технологического образования  в системе общего образования Российской Федерации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r>
              <a:rPr lang="ru-RU" altLang="ru-RU" sz="2646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Концепция модернизации учебного предмета «Физическая культура» в Российской Федерации</a:t>
            </a:r>
          </a:p>
          <a:p>
            <a:pPr>
              <a:lnSpc>
                <a:spcPct val="90000"/>
              </a:lnSpc>
              <a:spcBef>
                <a:spcPts val="1984"/>
              </a:spcBef>
              <a:buClr>
                <a:srgbClr val="514843"/>
              </a:buClr>
              <a:buFont typeface="Wingdings" charset="2"/>
              <a:buChar char=""/>
            </a:pPr>
            <a:endParaRPr lang="ru-RU" altLang="ru-RU" sz="2646" dirty="0">
              <a:latin typeface="Segoe UI" pitchFamily="34" charset="0"/>
              <a:cs typeface="Segoe UI" pitchFamily="34" charset="0"/>
            </a:endParaRPr>
          </a:p>
          <a:p>
            <a:endParaRPr lang="ru-RU" sz="2646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7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-38101" y="1587"/>
            <a:ext cx="10118726" cy="7558088"/>
            <a:chOff x="-25" y="0"/>
            <a:chExt cx="6374" cy="476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49" cy="4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" y="0"/>
              <a:ext cx="6374" cy="4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-25" y="0"/>
              <a:ext cx="6374" cy="476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/>
          </p:nvGrpSpPr>
          <p:grpSpPr bwMode="auto">
            <a:xfrm>
              <a:off x="-24" y="831"/>
              <a:ext cx="6347" cy="49"/>
              <a:chOff x="-24" y="831"/>
              <a:chExt cx="6347" cy="49"/>
            </a:xfrm>
          </p:grpSpPr>
          <p:sp>
            <p:nvSpPr>
              <p:cNvPr id="8198" name="Line 6"/>
              <p:cNvSpPr>
                <a:spLocks noChangeShapeType="1"/>
              </p:cNvSpPr>
              <p:nvPr/>
            </p:nvSpPr>
            <p:spPr bwMode="auto">
              <a:xfrm>
                <a:off x="-24" y="881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Line 7"/>
              <p:cNvSpPr>
                <a:spLocks noChangeShapeType="1"/>
              </p:cNvSpPr>
              <p:nvPr/>
            </p:nvSpPr>
            <p:spPr bwMode="auto">
              <a:xfrm>
                <a:off x="-24" y="831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785" y="4425"/>
              <a:ext cx="366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hangingPunct="1">
                <a:lnSpc>
                  <a:spcPct val="100000"/>
                </a:lnSpc>
                <a:buClrTx/>
                <a:buFontTx/>
                <a:buNone/>
              </a:pPr>
              <a:endParaRPr lang="ru-RU" altLang="ru-RU" sz="1600" b="1" dirty="0">
                <a:solidFill>
                  <a:srgbClr val="255997"/>
                </a:solidFill>
                <a:latin typeface="Segoe UI Light" pitchFamily="32" charset="0"/>
              </a:endParaRPr>
            </a:p>
          </p:txBody>
        </p:sp>
        <p:grpSp>
          <p:nvGrpSpPr>
            <p:cNvPr id="8203" name="Group 11"/>
            <p:cNvGrpSpPr>
              <a:grpSpLocks/>
            </p:cNvGrpSpPr>
            <p:nvPr/>
          </p:nvGrpSpPr>
          <p:grpSpPr bwMode="auto">
            <a:xfrm>
              <a:off x="-24" y="4284"/>
              <a:ext cx="6347" cy="48"/>
              <a:chOff x="-24" y="4284"/>
              <a:chExt cx="6347" cy="48"/>
            </a:xfrm>
          </p:grpSpPr>
          <p:sp>
            <p:nvSpPr>
              <p:cNvPr id="8204" name="Line 12"/>
              <p:cNvSpPr>
                <a:spLocks noChangeShapeType="1"/>
              </p:cNvSpPr>
              <p:nvPr/>
            </p:nvSpPr>
            <p:spPr bwMode="auto">
              <a:xfrm>
                <a:off x="-24" y="4284"/>
                <a:ext cx="6347" cy="0"/>
              </a:xfrm>
              <a:prstGeom prst="line">
                <a:avLst/>
              </a:prstGeom>
              <a:noFill/>
              <a:ln w="3816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Line 13"/>
              <p:cNvSpPr>
                <a:spLocks noChangeShapeType="1"/>
              </p:cNvSpPr>
              <p:nvPr/>
            </p:nvSpPr>
            <p:spPr bwMode="auto">
              <a:xfrm>
                <a:off x="-24" y="4333"/>
                <a:ext cx="6347" cy="0"/>
              </a:xfrm>
              <a:prstGeom prst="line">
                <a:avLst/>
              </a:prstGeom>
              <a:noFill/>
              <a:ln w="3240" cap="sq">
                <a:solidFill>
                  <a:srgbClr val="25599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 преподавания отдельных предметов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: общее и особенное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Общее: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Детализация ФГОС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в части освоения отдельных учебных предметов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Направленность на повышение качества образования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отдельных предметов (предметных областей) учебного плана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Осмысление </a:t>
            </a: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методических задач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и формулировка </a:t>
            </a: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управленческих решений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на основе выявленных проблем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В целом единая структура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документов, включающая:  общие положения, цели и задачи, проблемы, основные направления реализации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Наличие идей для профессионального развития учителя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endParaRPr lang="ru-RU" altLang="ru-RU" sz="2400" dirty="0" smtClean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04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61385" y="188914"/>
            <a:ext cx="9405938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ru-RU" altLang="ru-RU" sz="28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Концепции преподавания отдельных предметов</a:t>
            </a:r>
            <a:r>
              <a:rPr lang="ru-RU" altLang="ru-RU" sz="28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: общее и особенное</a:t>
            </a:r>
            <a:endParaRPr lang="ru-RU" altLang="ru-RU" sz="28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53360" y="1672941"/>
            <a:ext cx="9405937" cy="511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2286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Особенное: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Затрагивают отдельные предметы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(например, математика, русский язык) </a:t>
            </a: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или предметные области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(например, «Искусство»)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Утверждены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Распоряжениями Правительства или </a:t>
            </a: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другими структурами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(например, Российским историческим обществом)</a:t>
            </a:r>
          </a:p>
          <a:p>
            <a:pPr marL="342900" indent="-342900" algn="just">
              <a:lnSpc>
                <a:spcPct val="90000"/>
              </a:lnSpc>
              <a:spcBef>
                <a:spcPts val="1800"/>
              </a:spcBef>
              <a:buClr>
                <a:srgbClr val="514843"/>
              </a:buClr>
              <a:buFontTx/>
              <a:buChar char="-"/>
            </a:pP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Разработаны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 для отдельных уровней образования (от дошкольного до профессионального) или представлены как </a:t>
            </a:r>
            <a:r>
              <a:rPr lang="ru-RU" altLang="ru-RU" sz="2400" b="1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единый документ, </a:t>
            </a:r>
            <a:r>
              <a:rPr lang="ru-RU" altLang="ru-RU" sz="24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без дифференциации по уровням образования.</a:t>
            </a:r>
            <a:endParaRPr lang="ru-RU" altLang="ru-RU" sz="2400" b="1" dirty="0" smtClean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37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0" y="0"/>
            <a:ext cx="10080625" cy="7558088"/>
            <a:chOff x="0" y="0"/>
            <a:chExt cx="6350" cy="4761"/>
          </a:xfrm>
        </p:grpSpPr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2" y="0"/>
              <a:ext cx="6347" cy="4761"/>
            </a:xfrm>
            <a:prstGeom prst="rect">
              <a:avLst/>
            </a:prstGeom>
            <a:solidFill>
              <a:srgbClr val="255997"/>
            </a:solidFill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" y="1131"/>
              <a:ext cx="6339" cy="2649"/>
            </a:xfrm>
            <a:prstGeom prst="rect">
              <a:avLst/>
            </a:prstGeom>
            <a:noFill/>
            <a:ln>
              <a:noFill/>
            </a:ln>
            <a:effectLst>
              <a:outerShdw dist="38184" dir="2700000" algn="ctr" rotWithShape="0">
                <a:srgbClr val="000000">
                  <a:alpha val="40033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8888" t="37506" r="8888" b="10745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0" y="1131"/>
              <a:ext cx="6349" cy="2649"/>
            </a:xfrm>
            <a:prstGeom prst="rect">
              <a:avLst/>
            </a:prstGeom>
            <a:solidFill>
              <a:srgbClr val="FFFFFF">
                <a:alpha val="4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939" y="2244725"/>
            <a:ext cx="10063162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Концепция развития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altLang="ru-RU" sz="40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математического образования в РФ</a:t>
            </a:r>
          </a:p>
          <a:p>
            <a:pPr algn="ctr"/>
            <a:endParaRPr lang="ru-RU" altLang="ru-RU" sz="4000" b="1" dirty="0" smtClean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  <a:p>
            <a:pPr algn="ctr"/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Распоряжение </a:t>
            </a: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Правительства </a:t>
            </a:r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РФ</a:t>
            </a:r>
          </a:p>
          <a:p>
            <a:pPr algn="ctr"/>
            <a:r>
              <a:rPr lang="ru-RU" altLang="ru-RU" sz="2400" b="1" dirty="0" smtClean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от </a:t>
            </a:r>
            <a:r>
              <a:rPr lang="ru-RU" altLang="ru-RU" sz="2400" b="1" dirty="0">
                <a:solidFill>
                  <a:srgbClr val="255997"/>
                </a:solidFill>
                <a:latin typeface="Segoe UI" pitchFamily="34" charset="0"/>
                <a:cs typeface="Segoe UI" pitchFamily="34" charset="0"/>
              </a:rPr>
              <a:t>24.12.13 № 2506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altLang="ru-RU" sz="4400" b="1" dirty="0">
              <a:solidFill>
                <a:srgbClr val="255997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74913" y="195263"/>
            <a:ext cx="58181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ru-RU" altLang="ru-RU" sz="2000" b="1" dirty="0">
              <a:solidFill>
                <a:srgbClr val="FFFFFF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87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6"/>
          <p:cNvGrpSpPr>
            <a:grpSpLocks/>
          </p:cNvGrpSpPr>
          <p:nvPr/>
        </p:nvGrpSpPr>
        <p:grpSpPr bwMode="auto">
          <a:xfrm>
            <a:off x="0" y="-33421"/>
            <a:ext cx="10119815" cy="7559675"/>
            <a:chOff x="0" y="-329"/>
            <a:chExt cx="10119957" cy="7560003"/>
          </a:xfrm>
        </p:grpSpPr>
        <p:pic>
          <p:nvPicPr>
            <p:cNvPr id="14342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0" y="-329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14345" name="Группа 6"/>
            <p:cNvGrpSpPr>
              <a:grpSpLocks/>
            </p:cNvGrpSpPr>
            <p:nvPr/>
          </p:nvGrpSpPr>
          <p:grpSpPr bwMode="auto">
            <a:xfrm>
              <a:off x="1435" y="1635870"/>
              <a:ext cx="10077840" cy="80285"/>
              <a:chOff x="1435" y="1635870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4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59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14350" name="TextBox 4"/>
            <p:cNvSpPr>
              <a:spLocks/>
            </p:cNvSpPr>
            <p:nvPr/>
          </p:nvSpPr>
          <p:spPr bwMode="auto">
            <a:xfrm>
              <a:off x="1285920" y="7023634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14347" name="Группа 13"/>
            <p:cNvGrpSpPr>
              <a:grpSpLocks/>
            </p:cNvGrpSpPr>
            <p:nvPr/>
          </p:nvGrpSpPr>
          <p:grpSpPr bwMode="auto">
            <a:xfrm>
              <a:off x="1435" y="6800429"/>
              <a:ext cx="10077840" cy="78483"/>
              <a:chOff x="1435" y="6800429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17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8924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5" name="Заголовок 12"/>
          <p:cNvSpPr/>
          <p:nvPr/>
        </p:nvSpPr>
        <p:spPr>
          <a:xfrm>
            <a:off x="674250" y="348236"/>
            <a:ext cx="7503677" cy="9204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8759" tIns="51357" rIns="98759" bIns="51357" anchorCtr="1" compatLnSpc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86" b="1" kern="0">
              <a:solidFill>
                <a:srgbClr val="255997"/>
              </a:solidFill>
              <a:latin typeface="Times New Roman" pitchFamily="18"/>
              <a:ea typeface="Microsoft YaHei" pitchFamily="34"/>
              <a:cs typeface="Times New Roman" pitchFamily="18"/>
            </a:endParaRPr>
          </a:p>
        </p:txBody>
      </p:sp>
      <p:sp>
        <p:nvSpPr>
          <p:cNvPr id="14340" name="Объект 13"/>
          <p:cNvSpPr>
            <a:spLocks/>
          </p:cNvSpPr>
          <p:nvPr/>
        </p:nvSpPr>
        <p:spPr bwMode="auto">
          <a:xfrm>
            <a:off x="168521" y="671970"/>
            <a:ext cx="9911574" cy="5844749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marL="804863" indent="-804863"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44600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631950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017713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405063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62263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319463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76663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233863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en-US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математики в современном мире и в России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Проблемы развития математического образования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Проблемы мотивационного характера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Проблемы содержательного характера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Кадровые проблемы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Цели и задачи Концепции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</a:t>
            </a:r>
            <a:r>
              <a:rPr lang="en-US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Концепции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1. Дошкольное и </a:t>
            </a:r>
            <a:r>
              <a:rPr lang="ru-RU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начальное общее образование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2. Основное общее и среднее общее образование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ea typeface="Segoe UI Light" panose="020B0502040204020203" pitchFamily="34" charset="0"/>
                <a:cs typeface="Times New Roman" panose="02020603050405020304" pitchFamily="18" charset="0"/>
              </a:rPr>
              <a:t>      3. 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4. Дополнительное профессиональное образование, подготовка научно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педагогических работников образовательных организаций высшего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образования и научных работников научных организаций, математическая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наука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Математическое просвещение и популяризация математики,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дополнительное образование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205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ru-RU" altLang="ru-RU" sz="2205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Концепции</a:t>
            </a:r>
          </a:p>
        </p:txBody>
      </p:sp>
      <p:sp>
        <p:nvSpPr>
          <p:cNvPr id="14341" name="Заголовок 12"/>
          <p:cNvSpPr>
            <a:spLocks/>
          </p:cNvSpPr>
          <p:nvPr/>
        </p:nvSpPr>
        <p:spPr bwMode="auto">
          <a:xfrm>
            <a:off x="520257" y="83997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46" b="1">
                <a:solidFill>
                  <a:srgbClr val="2559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развития математического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469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6"/>
          <p:cNvGrpSpPr>
            <a:grpSpLocks/>
          </p:cNvGrpSpPr>
          <p:nvPr/>
        </p:nvGrpSpPr>
        <p:grpSpPr bwMode="auto">
          <a:xfrm>
            <a:off x="-356455" y="-6483"/>
            <a:ext cx="10476270" cy="7566158"/>
            <a:chOff x="-356460" y="-6812"/>
            <a:chExt cx="10476417" cy="7566486"/>
          </a:xfrm>
        </p:grpSpPr>
        <p:pic>
          <p:nvPicPr>
            <p:cNvPr id="16389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329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-356460" y="-6812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16392" name="Группа 6"/>
            <p:cNvGrpSpPr>
              <a:grpSpLocks/>
            </p:cNvGrpSpPr>
            <p:nvPr/>
          </p:nvGrpSpPr>
          <p:grpSpPr bwMode="auto">
            <a:xfrm>
              <a:off x="1435" y="1635870"/>
              <a:ext cx="10077840" cy="80285"/>
              <a:chOff x="1435" y="1635870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1750" y="17164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1750" y="1635922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16397" name="TextBox 4"/>
            <p:cNvSpPr>
              <a:spLocks/>
            </p:cNvSpPr>
            <p:nvPr/>
          </p:nvSpPr>
          <p:spPr bwMode="auto">
            <a:xfrm>
              <a:off x="1285920" y="7023634"/>
              <a:ext cx="5816882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16394" name="Группа 13"/>
            <p:cNvGrpSpPr>
              <a:grpSpLocks/>
            </p:cNvGrpSpPr>
            <p:nvPr/>
          </p:nvGrpSpPr>
          <p:grpSpPr bwMode="auto">
            <a:xfrm>
              <a:off x="1435" y="6800429"/>
              <a:ext cx="10077840" cy="78483"/>
              <a:chOff x="1435" y="6800429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1750" y="6800173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1750" y="6878924"/>
                <a:ext cx="10077957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6387" name="Заголовок 12"/>
          <p:cNvSpPr>
            <a:spLocks/>
          </p:cNvSpPr>
          <p:nvPr/>
        </p:nvSpPr>
        <p:spPr bwMode="auto">
          <a:xfrm>
            <a:off x="667251" y="419982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27" b="1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Проблемы развития математического образования</a:t>
            </a:r>
          </a:p>
        </p:txBody>
      </p:sp>
      <p:sp>
        <p:nvSpPr>
          <p:cNvPr id="6148" name="Объект 13"/>
          <p:cNvSpPr>
            <a:spLocks/>
          </p:cNvSpPr>
          <p:nvPr/>
        </p:nvSpPr>
        <p:spPr bwMode="auto">
          <a:xfrm>
            <a:off x="364514" y="1991415"/>
            <a:ext cx="9398846" cy="471429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97" tIns="46589" rIns="89597" bIns="46589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1806"/>
              </a:spcBef>
              <a:buNone/>
              <a:defRPr/>
            </a:pPr>
            <a:r>
              <a:rPr lang="ru-RU" altLang="ru-RU" sz="3086" b="1" dirty="0">
                <a:solidFill>
                  <a:srgbClr val="255997"/>
                </a:solidFill>
                <a:latin typeface="Times New Roman" pitchFamily="18" charset="0"/>
                <a:ea typeface="Segoe UI Light" pitchFamily="34" charset="0"/>
                <a:cs typeface="Times New Roman" pitchFamily="18" charset="0"/>
              </a:rPr>
              <a:t>1. Проблемы мотивационного характера </a:t>
            </a:r>
          </a:p>
          <a:p>
            <a:pPr eaLnBrk="1">
              <a:lnSpc>
                <a:spcPct val="90000"/>
              </a:lnSpc>
              <a:spcBef>
                <a:spcPts val="1806"/>
              </a:spcBef>
              <a:buSzPct val="85000"/>
              <a:buNone/>
              <a:defRPr/>
            </a:pPr>
            <a:r>
              <a:rPr lang="ru-RU" altLang="ru-RU" sz="2646" dirty="0">
                <a:solidFill>
                  <a:srgbClr val="255997"/>
                </a:solidFill>
                <a:latin typeface="Times New Roman" pitchFamily="18" charset="0"/>
                <a:ea typeface="Segoe UI Light" pitchFamily="34" charset="0"/>
                <a:cs typeface="Times New Roman" pitchFamily="18" charset="0"/>
              </a:rPr>
              <a:t>Причины:</a:t>
            </a:r>
          </a:p>
          <a:p>
            <a:pPr marL="377979" indent="-377979" eaLnBrk="1">
              <a:lnSpc>
                <a:spcPct val="90000"/>
              </a:lnSpc>
              <a:spcBef>
                <a:spcPts val="1806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46" dirty="0">
                <a:solidFill>
                  <a:srgbClr val="255997"/>
                </a:solidFill>
                <a:latin typeface="Times New Roman" pitchFamily="18" charset="0"/>
                <a:ea typeface="Segoe UI Light" pitchFamily="34" charset="0"/>
                <a:cs typeface="Times New Roman" pitchFamily="18" charset="0"/>
              </a:rPr>
              <a:t>общественная недооценка значимости математического образования;</a:t>
            </a:r>
          </a:p>
          <a:p>
            <a:pPr marL="377979" indent="-377979" eaLnBrk="1">
              <a:lnSpc>
                <a:spcPct val="90000"/>
              </a:lnSpc>
              <a:spcBef>
                <a:spcPts val="1806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46" dirty="0">
                <a:solidFill>
                  <a:srgbClr val="255997"/>
                </a:solidFill>
                <a:latin typeface="Times New Roman" pitchFamily="18" charset="0"/>
                <a:ea typeface="Segoe UI Light" pitchFamily="34" charset="0"/>
                <a:cs typeface="Times New Roman" pitchFamily="18" charset="0"/>
              </a:rPr>
              <a:t>перегруженность образовательных программ, оценочных и методических материалов техническими элементами и устаревшим содержанием; </a:t>
            </a:r>
          </a:p>
          <a:p>
            <a:pPr marL="377979" indent="-377979" eaLnBrk="1">
              <a:lnSpc>
                <a:spcPct val="90000"/>
              </a:lnSpc>
              <a:spcBef>
                <a:spcPts val="1806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46" dirty="0">
                <a:solidFill>
                  <a:srgbClr val="255997"/>
                </a:solidFill>
                <a:latin typeface="Times New Roman" pitchFamily="18" charset="0"/>
                <a:ea typeface="Segoe UI Light" pitchFamily="34" charset="0"/>
                <a:cs typeface="Times New Roman" pitchFamily="18" charset="0"/>
              </a:rPr>
              <a:t>отсутствие учебных программ, отвечающих потребностям обучающихся и действительному уровню их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val="40815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6"/>
          <p:cNvGrpSpPr>
            <a:grpSpLocks/>
          </p:cNvGrpSpPr>
          <p:nvPr/>
        </p:nvGrpSpPr>
        <p:grpSpPr bwMode="auto">
          <a:xfrm>
            <a:off x="5779" y="-1"/>
            <a:ext cx="10116315" cy="7559675"/>
            <a:chOff x="4160" y="0"/>
            <a:chExt cx="10119957" cy="7560003"/>
          </a:xfrm>
        </p:grpSpPr>
        <p:pic>
          <p:nvPicPr>
            <p:cNvPr id="17414" name="Рисунок 1" descr="Презентация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079998" cy="7560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Рисунок 18" descr="Открытая книга на столе на фоне расплывчатого изображения книжных полок.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0" y="0"/>
              <a:ext cx="10119957" cy="7553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19"/>
            <p:cNvSpPr/>
            <p:nvPr/>
          </p:nvSpPr>
          <p:spPr>
            <a:xfrm>
              <a:off x="4160" y="0"/>
              <a:ext cx="10119957" cy="75600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+- f3 0 f2"/>
                <a:gd name="f7" fmla="*/ f6 1 21600"/>
                <a:gd name="f8" fmla="*/ f2 1 f7"/>
                <a:gd name="f9" fmla="*/ f3 1 f7"/>
                <a:gd name="f10" fmla="*/ f8 f4 1"/>
                <a:gd name="f11" fmla="*/ f9 f4 1"/>
                <a:gd name="f12" fmla="*/ f9 f5 1"/>
                <a:gd name="f13" fmla="*/ f8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" t="f13" r="f11" b="f12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>
                <a:alpha val="70000"/>
              </a:srgbClr>
            </a:solidFill>
            <a:ln>
              <a:noFill/>
              <a:prstDash val="solid"/>
            </a:ln>
          </p:spPr>
          <p:txBody>
            <a:bodyPr lIns="99213" tIns="51586" rIns="99213" bIns="51586" anchor="ctr" compatLnSpc="0"/>
            <a:lstStyle/>
            <a:p>
              <a:pPr hangingPunct="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984" kern="0">
                <a:solidFill>
                  <a:srgbClr val="000000"/>
                </a:solidFill>
                <a:latin typeface="Arial" pitchFamily="18"/>
                <a:ea typeface="Andale Sans UI" pitchFamily="2"/>
                <a:cs typeface="Tahoma" pitchFamily="2"/>
              </a:endParaRPr>
            </a:p>
          </p:txBody>
        </p:sp>
        <p:grpSp>
          <p:nvGrpSpPr>
            <p:cNvPr id="17417" name="Группа 6"/>
            <p:cNvGrpSpPr>
              <a:grpSpLocks/>
            </p:cNvGrpSpPr>
            <p:nvPr/>
          </p:nvGrpSpPr>
          <p:grpSpPr bwMode="auto">
            <a:xfrm>
              <a:off x="5596" y="1636199"/>
              <a:ext cx="10077840" cy="80285"/>
              <a:chOff x="5596" y="1636199"/>
              <a:chExt cx="10077840" cy="80285"/>
            </a:xfrm>
          </p:grpSpPr>
          <p:sp>
            <p:nvSpPr>
              <p:cNvPr id="7" name="Прямая соединительная линия 27"/>
              <p:cNvSpPr/>
              <p:nvPr/>
            </p:nvSpPr>
            <p:spPr>
              <a:xfrm>
                <a:off x="5910" y="17167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8" name="Прямая соединительная линия 28"/>
              <p:cNvSpPr/>
              <p:nvPr/>
            </p:nvSpPr>
            <p:spPr>
              <a:xfrm>
                <a:off x="5910" y="1636251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  <p:sp>
          <p:nvSpPr>
            <p:cNvPr id="17422" name="TextBox 4"/>
            <p:cNvSpPr>
              <a:spLocks/>
            </p:cNvSpPr>
            <p:nvPr/>
          </p:nvSpPr>
          <p:spPr bwMode="auto">
            <a:xfrm>
              <a:off x="1290080" y="7023963"/>
              <a:ext cx="5816883" cy="34888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0 w 21600"/>
                <a:gd name="T7" fmla="*/ 2147483647 h 2160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9996" tIns="46793" rIns="89996" bIns="46793">
              <a:spAutoFit/>
            </a:bodyPr>
            <a:lstStyle>
              <a:lvl1pPr defTabSz="828675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674688" indent="-260350" defTabSz="82867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36638" indent="-207963" defTabSz="828675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450975" indent="-206375" defTabSz="828675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866900" indent="-207963" defTabSz="828675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3241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7813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2385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695700" indent="-207963" defTabSz="8286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ru-RU" altLang="ru-RU" sz="1653" b="1" dirty="0">
                <a:solidFill>
                  <a:srgbClr val="255997"/>
                </a:solidFill>
                <a:latin typeface="Segoe UI Light" panose="020B0502040204020203" pitchFamily="34" charset="0"/>
              </a:endParaRPr>
            </a:p>
          </p:txBody>
        </p:sp>
        <p:grpSp>
          <p:nvGrpSpPr>
            <p:cNvPr id="17419" name="Группа 13"/>
            <p:cNvGrpSpPr>
              <a:grpSpLocks/>
            </p:cNvGrpSpPr>
            <p:nvPr/>
          </p:nvGrpSpPr>
          <p:grpSpPr bwMode="auto">
            <a:xfrm>
              <a:off x="5596" y="6800758"/>
              <a:ext cx="10077840" cy="78483"/>
              <a:chOff x="5596" y="6800758"/>
              <a:chExt cx="10077840" cy="78483"/>
            </a:xfrm>
          </p:grpSpPr>
          <p:sp>
            <p:nvSpPr>
              <p:cNvPr id="13" name="Прямая соединительная линия 23"/>
              <p:cNvSpPr/>
              <p:nvPr/>
            </p:nvSpPr>
            <p:spPr>
              <a:xfrm>
                <a:off x="5910" y="6800502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8157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  <p:sp>
            <p:nvSpPr>
              <p:cNvPr id="14" name="Прямая соединительная линия 24"/>
              <p:cNvSpPr/>
              <p:nvPr/>
            </p:nvSpPr>
            <p:spPr>
              <a:xfrm>
                <a:off x="5910" y="6879253"/>
                <a:ext cx="10077945" cy="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ss"/>
                  <a:gd name="f6" fmla="val 0"/>
                  <a:gd name="f7" fmla="+- 0 0 -180"/>
                  <a:gd name="f8" fmla="+- 0 0 -360"/>
                  <a:gd name="f9" fmla="abs f3"/>
                  <a:gd name="f10" fmla="abs f4"/>
                  <a:gd name="f11" fmla="abs f5"/>
                  <a:gd name="f12" fmla="*/ f7 f0 1"/>
                  <a:gd name="f13" fmla="*/ f8 f0 1"/>
                  <a:gd name="f14" fmla="?: f9 f3 1"/>
                  <a:gd name="f15" fmla="?: f10 f4 1"/>
                  <a:gd name="f16" fmla="?: f11 f5 1"/>
                  <a:gd name="f17" fmla="*/ f12 1 f2"/>
                  <a:gd name="f18" fmla="*/ f13 1 f2"/>
                  <a:gd name="f19" fmla="*/ f14 1 21600"/>
                  <a:gd name="f20" fmla="*/ f15 1 21600"/>
                  <a:gd name="f21" fmla="*/ 21600 f14 1"/>
                  <a:gd name="f22" fmla="*/ 21600 f15 1"/>
                  <a:gd name="f23" fmla="+- f17 0 f1"/>
                  <a:gd name="f24" fmla="+- f18 0 f1"/>
                  <a:gd name="f25" fmla="min f20 f19"/>
                  <a:gd name="f26" fmla="*/ f21 1 f16"/>
                  <a:gd name="f27" fmla="*/ f22 1 f16"/>
                  <a:gd name="f28" fmla="val f26"/>
                  <a:gd name="f29" fmla="val f27"/>
                  <a:gd name="f30" fmla="*/ f6 f25 1"/>
                  <a:gd name="f31" fmla="*/ f28 f25 1"/>
                  <a:gd name="f32" fmla="*/ f29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3">
                    <a:pos x="f30" y="f30"/>
                  </a:cxn>
                  <a:cxn ang="f24">
                    <a:pos x="f31" y="f32"/>
                  </a:cxn>
                </a:cxnLst>
                <a:rect l="f30" t="f30" r="f31" b="f32"/>
                <a:pathLst>
                  <a:path>
                    <a:moveTo>
                      <a:pt x="f30" y="f30"/>
                    </a:moveTo>
                    <a:lnTo>
                      <a:pt x="f31" y="f32"/>
                    </a:lnTo>
                  </a:path>
                </a:pathLst>
              </a:custGeom>
              <a:noFill/>
              <a:ln w="3236">
                <a:solidFill>
                  <a:srgbClr val="255997"/>
                </a:solidFill>
                <a:prstDash val="solid"/>
                <a:miter/>
              </a:ln>
            </p:spPr>
            <p:txBody>
              <a:bodyPr lIns="99213" tIns="51586" rIns="99213" bIns="51586" compatLnSpc="0"/>
              <a:lstStyle/>
              <a:p>
                <a:pPr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de-DE" sz="1984" kern="0">
                  <a:solidFill>
                    <a:srgbClr val="000000"/>
                  </a:solidFill>
                  <a:latin typeface="Arial" pitchFamily="18"/>
                  <a:ea typeface="Andale Sans UI" pitchFamily="2"/>
                  <a:cs typeface="Tahoma" pitchFamily="2"/>
                </a:endParaRPr>
              </a:p>
            </p:txBody>
          </p:sp>
        </p:grpSp>
      </p:grpSp>
      <p:sp>
        <p:nvSpPr>
          <p:cNvPr id="17411" name="Заголовок 12"/>
          <p:cNvSpPr>
            <a:spLocks/>
          </p:cNvSpPr>
          <p:nvPr/>
        </p:nvSpPr>
        <p:spPr bwMode="auto">
          <a:xfrm>
            <a:off x="674251" y="348236"/>
            <a:ext cx="9404096" cy="92046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93" tIns="46536" rIns="89493" bIns="46536"/>
          <a:lstStyle>
            <a:lvl1pPr defTabSz="828675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4688" indent="-260350" defTabSz="82867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6638" indent="-207963" defTabSz="82867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50975" indent="-206375" defTabSz="82867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66900" indent="-207963" defTabSz="82867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41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813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385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95700" indent="-207963" defTabSz="828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756" b="1" dirty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II. Проблемы развития математического образования и их решение в УМК «</a:t>
            </a:r>
            <a:r>
              <a:rPr lang="ru-RU" altLang="ru-RU" sz="2756" b="1" dirty="0" smtClean="0">
                <a:solidFill>
                  <a:srgbClr val="255997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Перспективная начальная школа»</a:t>
            </a:r>
            <a:endParaRPr lang="ru-RU" altLang="ru-RU" sz="2756" b="1" dirty="0">
              <a:solidFill>
                <a:srgbClr val="255997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Объект 13"/>
          <p:cNvSpPr/>
          <p:nvPr/>
        </p:nvSpPr>
        <p:spPr>
          <a:xfrm>
            <a:off x="364514" y="1991415"/>
            <a:ext cx="9398846" cy="471429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8641" tIns="51297" rIns="98641" bIns="51297" compatLnSpc="0"/>
          <a:lstStyle/>
          <a:p>
            <a:pPr hangingPunct="0">
              <a:lnSpc>
                <a:spcPct val="90000"/>
              </a:lnSpc>
              <a:spcBef>
                <a:spcPts val="1984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086" kern="0">
              <a:solidFill>
                <a:srgbClr val="000000"/>
              </a:solidFill>
              <a:latin typeface="Times New Roman" pitchFamily="18"/>
              <a:ea typeface="Segoe UI Light" pitchFamily="34"/>
              <a:cs typeface="Times New Roman" pitchFamily="18"/>
            </a:endParaRPr>
          </a:p>
        </p:txBody>
      </p:sp>
      <p:pic>
        <p:nvPicPr>
          <p:cNvPr id="17413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989"/>
          <a:stretch>
            <a:fillRect/>
          </a:stretch>
        </p:blipFill>
        <p:spPr bwMode="auto">
          <a:xfrm>
            <a:off x="140523" y="1923167"/>
            <a:ext cx="9846827" cy="411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3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a695443a14c6d865422c4f4a6c0d2795576b28"/>
</p:tagLst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593</Words>
  <Application>Microsoft Office PowerPoint</Application>
  <PresentationFormat>Произвольный</PresentationFormat>
  <Paragraphs>145</Paragraphs>
  <Slides>21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Default</vt:lpstr>
      <vt:lpstr>Обычный</vt:lpstr>
      <vt:lpstr>Презентация PowerPoint</vt:lpstr>
      <vt:lpstr>   Актуальность – в нормативных документах   </vt:lpstr>
      <vt:lpstr>   Актуальность – в нормативных документах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Цели Концепции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Galuga</dc:creator>
  <cp:lastModifiedBy>Павел А.Сафронов</cp:lastModifiedBy>
  <cp:revision>179</cp:revision>
  <dcterms:created xsi:type="dcterms:W3CDTF">2009-04-16T11:32:32Z</dcterms:created>
  <dcterms:modified xsi:type="dcterms:W3CDTF">2018-05-08T07:44:00Z</dcterms:modified>
</cp:coreProperties>
</file>