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6"/>
  </p:notesMasterIdLst>
  <p:sldIdLst>
    <p:sldId id="258" r:id="rId2"/>
    <p:sldId id="393" r:id="rId3"/>
    <p:sldId id="392" r:id="rId4"/>
    <p:sldId id="357" r:id="rId5"/>
    <p:sldId id="374" r:id="rId6"/>
    <p:sldId id="344" r:id="rId7"/>
    <p:sldId id="390" r:id="rId8"/>
    <p:sldId id="355" r:id="rId9"/>
    <p:sldId id="361" r:id="rId10"/>
    <p:sldId id="363" r:id="rId11"/>
    <p:sldId id="325" r:id="rId12"/>
    <p:sldId id="326" r:id="rId13"/>
    <p:sldId id="369" r:id="rId14"/>
    <p:sldId id="3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66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4700" autoAdjust="0"/>
  </p:normalViewPr>
  <p:slideViewPr>
    <p:cSldViewPr>
      <p:cViewPr>
        <p:scale>
          <a:sx n="70" d="100"/>
          <a:sy n="70" d="100"/>
        </p:scale>
        <p:origin x="-109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A8FAD-A2D0-402B-9E43-266788701CD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F43C1-1AB0-4E20-A379-BBA4CB2A2F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86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43C1-1AB0-4E20-A379-BBA4CB2A2F4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43C1-1AB0-4E20-A379-BBA4CB2A2F4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43C1-1AB0-4E20-A379-BBA4CB2A2F4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43C1-1AB0-4E20-A379-BBA4CB2A2F4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43C1-1AB0-4E20-A379-BBA4CB2A2F4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43C1-1AB0-4E20-A379-BBA4CB2A2F4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43C1-1AB0-4E20-A379-BBA4CB2A2F4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43C1-1AB0-4E20-A379-BBA4CB2A2F4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43C1-1AB0-4E20-A379-BBA4CB2A2F4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43C1-1AB0-4E20-A379-BBA4CB2A2F4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43C1-1AB0-4E20-A379-BBA4CB2A2F4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F43C1-1AB0-4E20-A379-BBA4CB2A2F4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A859652-D8D3-46E8-8F5A-5A5EB5B8440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8AC9484-AD68-4376-9A14-D8457F227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9652-D8D3-46E8-8F5A-5A5EB5B8440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484-AD68-4376-9A14-D8457F227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9652-D8D3-46E8-8F5A-5A5EB5B8440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484-AD68-4376-9A14-D8457F227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9652-D8D3-46E8-8F5A-5A5EB5B8440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484-AD68-4376-9A14-D8457F227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A859652-D8D3-46E8-8F5A-5A5EB5B8440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8AC9484-AD68-4376-9A14-D8457F227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9652-D8D3-46E8-8F5A-5A5EB5B8440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484-AD68-4376-9A14-D8457F227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9652-D8D3-46E8-8F5A-5A5EB5B8440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484-AD68-4376-9A14-D8457F227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9652-D8D3-46E8-8F5A-5A5EB5B8440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484-AD68-4376-9A14-D8457F227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9652-D8D3-46E8-8F5A-5A5EB5B8440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484-AD68-4376-9A14-D8457F227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9652-D8D3-46E8-8F5A-5A5EB5B8440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484-AD68-4376-9A14-D8457F227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9652-D8D3-46E8-8F5A-5A5EB5B8440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484-AD68-4376-9A14-D8457F227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859652-D8D3-46E8-8F5A-5A5EB5B8440E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AC9484-AD68-4376-9A14-D8457F227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op74region@mail.r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p74.ru/" TargetMode="External"/><Relationship Id="rId4" Type="http://schemas.openxmlformats.org/officeDocument/2006/relationships/hyperlink" Target="mailto:vn1947@list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00132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8229600" cy="62563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Концепция российской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национальной </a:t>
            </a:r>
            <a:r>
              <a:rPr lang="ru-RU" sz="3200" b="1" dirty="0"/>
              <a:t>системы выявления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и </a:t>
            </a:r>
            <a:r>
              <a:rPr lang="ru-RU" sz="3200" b="1" dirty="0"/>
              <a:t>развития молодых талантов</a:t>
            </a:r>
          </a:p>
          <a:p>
            <a:pPr algn="ctr"/>
            <a:r>
              <a:rPr lang="ru-RU" sz="2400" dirty="0" smtClean="0"/>
              <a:t>Поручение </a:t>
            </a:r>
            <a:r>
              <a:rPr lang="ru-RU" sz="2400" dirty="0"/>
              <a:t>Президента Российской Федерации по итогам заседания президиума Государственного совета Российской Федерации от 27 февраля 2012 года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212975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«У</a:t>
            </a:r>
            <a:r>
              <a:rPr lang="ru-RU" sz="2000" dirty="0" smtClean="0"/>
              <a:t> </a:t>
            </a:r>
            <a:r>
              <a:rPr lang="ru-RU" sz="2000" dirty="0"/>
              <a:t>всех детей, вне зависимости от места проживания, материальной обеспеченности, должна быть возможность развивать свои способности. «Задача государства заключается в том, чтобы создать возможности, все условия для такой самореализации настолько, насколько это возможно на той или иной территории, и тем самым мы должны обеспечить приток в нашу экономику, науку и культуру высокоинтеллектуальной силы, столь необходимой для динамичного развития нашей страны, чтобы она была одним из лидеров в глобальной конкуренции</a:t>
            </a:r>
            <a:r>
              <a:rPr lang="ru-RU" sz="2000" dirty="0" smtClean="0"/>
              <a:t>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В совместной работе </a:t>
            </a:r>
            <a:br>
              <a:rPr lang="ru-RU" sz="2700" dirty="0" smtClean="0"/>
            </a:br>
            <a:r>
              <a:rPr lang="ru-RU" sz="2700" dirty="0" smtClean="0"/>
              <a:t>меняется не только психология самого общества, его институтов, меняется психология власти.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301038" cy="5366388"/>
          </a:xfrm>
        </p:spPr>
        <p:txBody>
          <a:bodyPr>
            <a:normAutofit fontScale="55000" lnSpcReduction="20000"/>
          </a:bodyPr>
          <a:lstStyle/>
          <a:p>
            <a:pPr algn="just"/>
            <a:endParaRPr lang="ru-RU" sz="3800" dirty="0" smtClean="0"/>
          </a:p>
          <a:p>
            <a:pPr algn="just"/>
            <a:r>
              <a:rPr lang="ru-RU" sz="3800" dirty="0" smtClean="0"/>
              <a:t>В процессе совместной работы Общественной палаты с государственными и муниципальными органами власти определяются деловые контакты: совместно отрабатываются вопросы, связанные с повышением качества жизни южноуральцев.</a:t>
            </a:r>
          </a:p>
          <a:p>
            <a:pPr algn="just"/>
            <a:r>
              <a:rPr lang="ru-RU" sz="3800" dirty="0" smtClean="0"/>
              <a:t>Палата на публичных слушаниях анализирует также причины и обстоятельства, которые сдерживают или ограничивают развитие гражданских инициатив на местах. Как правило, в заключениях даются рекомендации по взаимодействию и </a:t>
            </a:r>
            <a:r>
              <a:rPr lang="ru-RU" sz="3800" dirty="0" err="1" smtClean="0"/>
              <a:t>взаимосотрудничеству</a:t>
            </a:r>
            <a:r>
              <a:rPr lang="ru-RU" sz="3800" dirty="0" smtClean="0"/>
              <a:t> между обществом и властью. Отрабатываются они в ходе реализации социальных, образовательных, культурных, экологических благотворительных и многих других программ.</a:t>
            </a:r>
          </a:p>
          <a:p>
            <a:pPr algn="just"/>
            <a:r>
              <a:rPr lang="ru-RU" sz="3800" dirty="0" smtClean="0"/>
              <a:t>Уже сам факт, что многие министерства, комитеты, управления, комиссии исполнительных и законодательных органов власти ждут экспертизы Общественной палаты по проблемам, выносимым на публичные слушания, говорит о возросшем авторитете гражданского мнения.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Проведение конкурсов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В Челябинской области ежегодно проводится конкурс на соискание областного и муниципальных грантов.</a:t>
            </a:r>
          </a:p>
          <a:p>
            <a:pPr algn="just"/>
            <a:r>
              <a:rPr lang="ru-RU" dirty="0" smtClean="0"/>
              <a:t>В 2014 году общая сумма бюджетных средств, предусмотренных на выделение областных грантов составляет </a:t>
            </a:r>
            <a:r>
              <a:rPr lang="ru-RU" b="1" dirty="0" smtClean="0"/>
              <a:t>20,5 миллионов </a:t>
            </a:r>
            <a:r>
              <a:rPr lang="ru-RU" dirty="0" smtClean="0"/>
              <a:t>рублей.</a:t>
            </a:r>
          </a:p>
          <a:p>
            <a:pPr algn="just"/>
            <a:r>
              <a:rPr lang="ru-RU" dirty="0" smtClean="0"/>
              <a:t>На основании экспертных заключений по каждому виду комплексной экспертизы конкурсная комиссия приняла решение о финансировании проектов</a:t>
            </a:r>
            <a:br>
              <a:rPr lang="ru-RU" dirty="0" smtClean="0"/>
            </a:br>
            <a:r>
              <a:rPr lang="ru-RU" dirty="0" smtClean="0"/>
              <a:t>42 организаций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Совершенствуют работу с институтами гражданского общества: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200" b="1" dirty="0" smtClean="0"/>
              <a:t>г. Челябинск</a:t>
            </a:r>
          </a:p>
          <a:p>
            <a:r>
              <a:rPr lang="ru-RU" sz="2200" b="1" dirty="0" smtClean="0"/>
              <a:t>г. Магнитогорск</a:t>
            </a:r>
          </a:p>
          <a:p>
            <a:r>
              <a:rPr lang="ru-RU" sz="2200" b="1" dirty="0" smtClean="0"/>
              <a:t>г. Златоуст</a:t>
            </a:r>
          </a:p>
          <a:p>
            <a:r>
              <a:rPr lang="ru-RU" sz="2200" b="1" dirty="0" err="1" smtClean="0"/>
              <a:t>Копейский</a:t>
            </a:r>
            <a:r>
              <a:rPr lang="ru-RU" sz="2200" b="1" dirty="0" smtClean="0"/>
              <a:t> городской округ</a:t>
            </a:r>
            <a:endParaRPr lang="ru-RU" sz="2200" dirty="0" smtClean="0"/>
          </a:p>
          <a:p>
            <a:r>
              <a:rPr lang="ru-RU" sz="2200" b="1" dirty="0" err="1" smtClean="0"/>
              <a:t>Кыштымский</a:t>
            </a:r>
            <a:r>
              <a:rPr lang="ru-RU" sz="2200" b="1" dirty="0" smtClean="0"/>
              <a:t> городской округ</a:t>
            </a:r>
            <a:endParaRPr lang="ru-RU" sz="2200" dirty="0" smtClean="0"/>
          </a:p>
          <a:p>
            <a:r>
              <a:rPr lang="ru-RU" sz="2200" b="1" dirty="0" err="1" smtClean="0"/>
              <a:t>Миасский</a:t>
            </a:r>
            <a:r>
              <a:rPr lang="ru-RU" sz="2200" b="1" dirty="0" smtClean="0"/>
              <a:t> городской округ</a:t>
            </a:r>
            <a:endParaRPr lang="ru-RU" sz="2200" dirty="0" smtClean="0"/>
          </a:p>
          <a:p>
            <a:r>
              <a:rPr lang="ru-RU" sz="2200" b="1" dirty="0" err="1" smtClean="0"/>
              <a:t>Агаповский</a:t>
            </a:r>
            <a:r>
              <a:rPr lang="ru-RU" sz="2200" b="1" dirty="0" smtClean="0"/>
              <a:t> муниципальный район</a:t>
            </a:r>
            <a:endParaRPr lang="ru-RU" sz="2200" dirty="0" smtClean="0"/>
          </a:p>
          <a:p>
            <a:r>
              <a:rPr lang="ru-RU" sz="2200" b="1" dirty="0" err="1" smtClean="0"/>
              <a:t>Еманжелинский</a:t>
            </a:r>
            <a:r>
              <a:rPr lang="ru-RU" sz="2200" b="1" dirty="0" smtClean="0"/>
              <a:t> муниципальный район</a:t>
            </a:r>
            <a:endParaRPr lang="ru-RU" sz="2200" dirty="0" smtClean="0"/>
          </a:p>
          <a:p>
            <a:r>
              <a:rPr lang="ru-RU" sz="2200" b="1" dirty="0" err="1" smtClean="0"/>
              <a:t>Каслинский</a:t>
            </a:r>
            <a:r>
              <a:rPr lang="ru-RU" sz="2200" b="1" dirty="0" smtClean="0"/>
              <a:t> муниципальный район</a:t>
            </a:r>
            <a:endParaRPr lang="ru-RU" sz="2200" dirty="0" smtClean="0"/>
          </a:p>
          <a:p>
            <a:r>
              <a:rPr lang="ru-RU" sz="2200" b="1" dirty="0" err="1" smtClean="0"/>
              <a:t>Нагайбакский</a:t>
            </a:r>
            <a:r>
              <a:rPr lang="ru-RU" sz="2200" b="1" dirty="0" smtClean="0"/>
              <a:t> муниципальный район</a:t>
            </a:r>
          </a:p>
          <a:p>
            <a:r>
              <a:rPr lang="ru-RU" sz="2200" b="1" dirty="0" smtClean="0"/>
              <a:t>Октябрьский муниципальный район</a:t>
            </a:r>
            <a:endParaRPr lang="ru-RU" sz="2200" dirty="0" smtClean="0"/>
          </a:p>
          <a:p>
            <a:r>
              <a:rPr lang="ru-RU" sz="2200" b="1" dirty="0" err="1" smtClean="0"/>
              <a:t>Саткинский</a:t>
            </a:r>
            <a:r>
              <a:rPr lang="ru-RU" sz="2200" b="1" dirty="0" smtClean="0"/>
              <a:t> муниципальный район</a:t>
            </a:r>
            <a:endParaRPr lang="ru-RU" sz="2200" dirty="0" smtClean="0"/>
          </a:p>
          <a:p>
            <a:r>
              <a:rPr lang="ru-RU" sz="2200" b="1" dirty="0" smtClean="0"/>
              <a:t>Чесменский муниципальный район</a:t>
            </a:r>
          </a:p>
          <a:p>
            <a:r>
              <a:rPr lang="ru-RU" sz="2200" b="1" dirty="0" smtClean="0"/>
              <a:t>Трёхгорный городской округ</a:t>
            </a:r>
            <a:endParaRPr lang="ru-RU" sz="2200" dirty="0" smtClean="0"/>
          </a:p>
          <a:p>
            <a:r>
              <a:rPr lang="ru-RU" sz="2200" b="1" dirty="0" err="1" smtClean="0"/>
              <a:t>Южноуральский</a:t>
            </a:r>
            <a:r>
              <a:rPr lang="ru-RU" sz="2200" b="1" dirty="0" smtClean="0"/>
              <a:t> городской округ</a:t>
            </a:r>
            <a:endParaRPr lang="ru-RU" sz="22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Муниципальные образования, которым необходимо создавать условия для работы НКО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В </a:t>
            </a:r>
            <a:r>
              <a:rPr lang="ru-RU" b="1" dirty="0" err="1" smtClean="0"/>
              <a:t>Ашинском</a:t>
            </a:r>
            <a:r>
              <a:rPr lang="ru-RU" b="1" dirty="0" smtClean="0"/>
              <a:t>, </a:t>
            </a:r>
            <a:r>
              <a:rPr lang="ru-RU" b="1" dirty="0" err="1" smtClean="0"/>
              <a:t>Варненском</a:t>
            </a:r>
            <a:r>
              <a:rPr lang="ru-RU" b="1" dirty="0" smtClean="0"/>
              <a:t>, </a:t>
            </a:r>
            <a:r>
              <a:rPr lang="ru-RU" b="1" dirty="0" err="1" smtClean="0"/>
              <a:t>Еткульском</a:t>
            </a:r>
            <a:r>
              <a:rPr lang="ru-RU" b="1" dirty="0" smtClean="0"/>
              <a:t>, </a:t>
            </a:r>
            <a:r>
              <a:rPr lang="ru-RU" b="1" dirty="0" err="1" smtClean="0"/>
              <a:t>Карталинском</a:t>
            </a:r>
            <a:r>
              <a:rPr lang="ru-RU" b="1" dirty="0" smtClean="0"/>
              <a:t>, Кизильском, Кусинском, Нязепетровском, </a:t>
            </a:r>
            <a:r>
              <a:rPr lang="ru-RU" b="1" dirty="0" err="1" smtClean="0"/>
              <a:t>Чебаркульском</a:t>
            </a:r>
            <a:r>
              <a:rPr lang="ru-RU" dirty="0" smtClean="0"/>
              <a:t> муниципальных районах не создаются условия для того, чтобы общественные организации и граждане проявляли инициативу, принимали участие в подготовке и принятии гласных прозрачных решений.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Отсутствие возможностей открытого взаимодействия институтов гражданского общества с органами местного самоуправления создают условия для проявления коррупции, порождает протестные настроения или пассивность гражданского общества.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Аппарат Общественной палаты Челябинской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Местонахождение: </a:t>
            </a:r>
            <a:r>
              <a:rPr lang="ru-RU" dirty="0" smtClean="0"/>
              <a:t>г.Челябинск, ул. Сони Кривой, 75а, </a:t>
            </a:r>
            <a:r>
              <a:rPr lang="ru-RU" dirty="0" err="1" smtClean="0"/>
              <a:t>каб</a:t>
            </a:r>
            <a:r>
              <a:rPr lang="ru-RU" dirty="0" smtClean="0"/>
              <a:t>. 513, 514, 515, 516</a:t>
            </a:r>
          </a:p>
          <a:p>
            <a:r>
              <a:rPr lang="ru-RU" b="1" dirty="0" smtClean="0"/>
              <a:t>Почтовый адрес: </a:t>
            </a:r>
            <a:r>
              <a:rPr lang="ru-RU" dirty="0" smtClean="0"/>
              <a:t>454089,</a:t>
            </a:r>
            <a:r>
              <a:rPr lang="ru-RU" b="1" dirty="0" smtClean="0"/>
              <a:t> </a:t>
            </a:r>
            <a:r>
              <a:rPr lang="ru-RU" dirty="0" smtClean="0"/>
              <a:t>г.Челябинск,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ул.Цвиллинга</a:t>
            </a:r>
            <a:r>
              <a:rPr lang="ru-RU" dirty="0" smtClean="0"/>
              <a:t>, 27, Скворцову В.Н.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Телефон: +7(351) </a:t>
            </a:r>
            <a:r>
              <a:rPr lang="en-US" dirty="0" smtClean="0"/>
              <a:t>7</a:t>
            </a:r>
            <a:r>
              <a:rPr lang="ru-RU" dirty="0" smtClean="0"/>
              <a:t>37-16-57,   </a:t>
            </a:r>
            <a:r>
              <a:rPr lang="en-US" dirty="0" smtClean="0"/>
              <a:t> 7</a:t>
            </a:r>
            <a:r>
              <a:rPr lang="ru-RU" dirty="0" smtClean="0"/>
              <a:t>37-16-22</a:t>
            </a:r>
          </a:p>
          <a:p>
            <a:r>
              <a:rPr lang="en-US" dirty="0" smtClean="0"/>
              <a:t>E</a:t>
            </a:r>
            <a:r>
              <a:rPr lang="ru-RU" dirty="0" smtClean="0"/>
              <a:t>-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en-US" u="sng" dirty="0" smtClean="0">
                <a:hlinkClick r:id="rId3"/>
              </a:rPr>
              <a:t>op</a:t>
            </a:r>
            <a:r>
              <a:rPr lang="ru-RU" u="sng" dirty="0" smtClean="0">
                <a:hlinkClick r:id="rId3"/>
              </a:rPr>
              <a:t>74</a:t>
            </a:r>
            <a:r>
              <a:rPr lang="en-US" u="sng" dirty="0" smtClean="0">
                <a:hlinkClick r:id="rId3"/>
              </a:rPr>
              <a:t>region</a:t>
            </a:r>
            <a:r>
              <a:rPr lang="ru-RU" u="sng" dirty="0" smtClean="0">
                <a:hlinkClick r:id="rId3"/>
              </a:rPr>
              <a:t>@</a:t>
            </a:r>
            <a:r>
              <a:rPr lang="en-US" u="sng" dirty="0" smtClean="0">
                <a:hlinkClick r:id="rId3"/>
              </a:rPr>
              <a:t>mail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ru</a:t>
            </a:r>
            <a:r>
              <a:rPr lang="en-US" u="sng" dirty="0" smtClean="0"/>
              <a:t> </a:t>
            </a:r>
            <a:r>
              <a:rPr lang="ru-RU" dirty="0" smtClean="0"/>
              <a:t>      или       </a:t>
            </a:r>
            <a:r>
              <a:rPr lang="en-US" u="sng" dirty="0" err="1" smtClean="0">
                <a:hlinkClick r:id="rId4"/>
              </a:rPr>
              <a:t>vn</a:t>
            </a:r>
            <a:r>
              <a:rPr lang="ru-RU" u="sng" dirty="0" smtClean="0">
                <a:hlinkClick r:id="rId4"/>
              </a:rPr>
              <a:t>1947@</a:t>
            </a:r>
            <a:r>
              <a:rPr lang="en-US" u="sng" dirty="0" smtClean="0">
                <a:hlinkClick r:id="rId4"/>
              </a:rPr>
              <a:t>list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ru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www</a:t>
            </a:r>
            <a:r>
              <a:rPr lang="ru-RU" dirty="0" smtClean="0">
                <a:hlinkClick r:id="rId5"/>
              </a:rPr>
              <a:t>.</a:t>
            </a:r>
            <a:r>
              <a:rPr lang="en-US" dirty="0" smtClean="0">
                <a:hlinkClick r:id="rId5"/>
              </a:rPr>
              <a:t>op</a:t>
            </a:r>
            <a:r>
              <a:rPr lang="ru-RU" dirty="0" smtClean="0">
                <a:hlinkClick r:id="rId5"/>
              </a:rPr>
              <a:t>74.</a:t>
            </a:r>
            <a:r>
              <a:rPr lang="en-US" dirty="0" err="1" smtClean="0">
                <a:hlinkClick r:id="rId5"/>
              </a:rPr>
              <a:t>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90364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Формы работы с одаренными детьми и молодежью, распространенные сегодня</a:t>
            </a:r>
            <a:r>
              <a:rPr lang="ru-RU" sz="2800" b="1" dirty="0" smtClean="0"/>
              <a:t>:</a:t>
            </a:r>
          </a:p>
          <a:p>
            <a:pPr algn="ctr"/>
            <a:endParaRPr lang="ru-RU" sz="2800" b="1" dirty="0"/>
          </a:p>
          <a:p>
            <a:r>
              <a:rPr lang="ru-RU" sz="2800" dirty="0"/>
              <a:t>дополнительное образование, интеллектуальные и творческие, а также спортивные состязания, </a:t>
            </a:r>
          </a:p>
          <a:p>
            <a:r>
              <a:rPr lang="ru-RU" sz="2800" dirty="0"/>
              <a:t>преимущественные права талантливых выпускников школы на продолжение профессионального образования в лучших вузах страны, </a:t>
            </a:r>
          </a:p>
          <a:p>
            <a:r>
              <a:rPr lang="ru-RU" sz="2800" dirty="0"/>
              <a:t>специализированные школы  для учащихся с определенным типом одаренности, </a:t>
            </a:r>
          </a:p>
          <a:p>
            <a:r>
              <a:rPr lang="ru-RU" sz="2800" dirty="0"/>
              <a:t>различные формы университетско-школьных партнерств, </a:t>
            </a:r>
          </a:p>
          <a:p>
            <a:r>
              <a:rPr lang="ru-RU" sz="2800" dirty="0"/>
              <a:t>использование других внешкольных ресурсов (музеев, театров, спортивных организаций, лагерей отдыха и др.) как </a:t>
            </a:r>
            <a:r>
              <a:rPr lang="ru-RU" sz="2800" dirty="0" err="1"/>
              <a:t>внеучебных</a:t>
            </a:r>
            <a:r>
              <a:rPr lang="ru-RU" sz="2800" dirty="0"/>
              <a:t> образовательных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52102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Комплекс </a:t>
            </a:r>
            <a:r>
              <a:rPr lang="ru-RU" sz="2000" b="1" dirty="0" smtClean="0"/>
              <a:t>  мер</a:t>
            </a:r>
            <a:endParaRPr lang="ru-RU" sz="2000" dirty="0"/>
          </a:p>
          <a:p>
            <a:pPr algn="ctr"/>
            <a:r>
              <a:rPr lang="ru-RU" sz="2000" b="1" dirty="0"/>
              <a:t>по реализации Концепции российской национальной системы выявления и развития молодых </a:t>
            </a:r>
            <a:r>
              <a:rPr lang="ru-RU" sz="2000" b="1" dirty="0" smtClean="0"/>
              <a:t>талантов</a:t>
            </a:r>
            <a:endParaRPr lang="ru-RU" sz="2000" dirty="0"/>
          </a:p>
          <a:p>
            <a:r>
              <a:rPr lang="x-none" sz="2000" b="1"/>
              <a:t>Направлени</a:t>
            </a:r>
            <a:r>
              <a:rPr lang="ru-RU" sz="2000" b="1" dirty="0"/>
              <a:t>я:</a:t>
            </a:r>
            <a:r>
              <a:rPr lang="x-none" sz="2000" b="1"/>
              <a:t> </a:t>
            </a:r>
            <a:endParaRPr lang="ru-RU" sz="2000" b="1" dirty="0" smtClean="0"/>
          </a:p>
          <a:p>
            <a:endParaRPr lang="ru-RU" sz="2000" b="1" dirty="0"/>
          </a:p>
          <a:p>
            <a:r>
              <a:rPr lang="x-none" sz="2000" b="1" smtClean="0"/>
              <a:t>I. Развитие </a:t>
            </a:r>
            <a:r>
              <a:rPr lang="x-none" sz="2000" b="1"/>
              <a:t>и совершенствование нормативно-правовой базы, экономических и организационно-управленческих механизмов для организации работы по выявлению, развитию и поддержке одаренных детей и молодежи</a:t>
            </a:r>
            <a:r>
              <a:rPr lang="ru-RU" sz="2000" b="1" dirty="0"/>
              <a:t>.</a:t>
            </a:r>
            <a:r>
              <a:rPr lang="x-none" sz="2000" b="1"/>
              <a:t> </a:t>
            </a:r>
            <a:endParaRPr lang="ru-RU" sz="2000" b="1" dirty="0" smtClean="0"/>
          </a:p>
          <a:p>
            <a:endParaRPr lang="ru-RU" sz="2000" b="1" dirty="0"/>
          </a:p>
          <a:p>
            <a:r>
              <a:rPr lang="en-US" sz="2000" b="1" dirty="0"/>
              <a:t>II</a:t>
            </a:r>
            <a:r>
              <a:rPr lang="en-US" sz="2000" b="1" dirty="0" smtClean="0"/>
              <a:t>.</a:t>
            </a:r>
            <a:r>
              <a:rPr lang="ru-RU" sz="2000" b="1" dirty="0" smtClean="0"/>
              <a:t> </a:t>
            </a:r>
            <a:r>
              <a:rPr lang="x-none" sz="2000" b="1" smtClean="0"/>
              <a:t>Развитие </a:t>
            </a:r>
            <a:r>
              <a:rPr lang="x-none" sz="2000" b="1"/>
              <a:t>и совершенствование научной и методической базы, внедрение современных образовательных технологий в сфере организации работы по выявлению, развитию и поддержке одаренности детей и </a:t>
            </a:r>
            <a:r>
              <a:rPr lang="x-none" sz="2000" b="1" smtClean="0"/>
              <a:t>молодежи</a:t>
            </a:r>
            <a:endParaRPr lang="ru-RU" sz="2000" b="1" dirty="0" smtClean="0"/>
          </a:p>
          <a:p>
            <a:r>
              <a:rPr lang="x-none" sz="2000" b="1" smtClean="0"/>
              <a:t>III</a:t>
            </a:r>
            <a:r>
              <a:rPr lang="x-none" sz="2000" b="1"/>
              <a:t>.	Развитие и совершенствование</a:t>
            </a:r>
            <a:r>
              <a:rPr lang="ru-RU" sz="2000" b="1" dirty="0"/>
              <a:t>.</a:t>
            </a:r>
            <a:r>
              <a:rPr lang="x-none" sz="2000" b="1"/>
              <a:t> педагогических и управленческих кадров</a:t>
            </a:r>
            <a:r>
              <a:rPr lang="ru-RU" sz="2000" b="1" dirty="0"/>
              <a:t>.</a:t>
            </a:r>
          </a:p>
          <a:p>
            <a:r>
              <a:rPr lang="x-none" sz="2000" b="1"/>
              <a:t>IV.	Реализация на федеральном, региональном и местном уровнях системных и программно-целевых мероприятий по выявлению, развитию и поддержке одаренных детей и молодежи, в том числе на основе государственно-общественного и социального партнерства</a:t>
            </a:r>
            <a:r>
              <a:rPr lang="ru-RU" sz="2000" b="1" dirty="0"/>
              <a:t>.</a:t>
            </a:r>
          </a:p>
          <a:p>
            <a:pPr marL="571500" indent="-571500">
              <a:buAutoNum type="romanUcPeriod" startAt="2"/>
            </a:pPr>
            <a:endParaRPr lang="ru-RU" sz="2800" b="1" dirty="0" smtClean="0"/>
          </a:p>
          <a:p>
            <a:pPr marL="571500" indent="-571500">
              <a:buAutoNum type="romanUcPeriod" startAt="2"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9301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6239616"/>
          </a:xfrm>
        </p:spPr>
        <p:txBody>
          <a:bodyPr>
            <a:normAutofit fontScale="92500" lnSpcReduction="10000"/>
          </a:bodyPr>
          <a:lstStyle/>
          <a:p>
            <a:r>
              <a:rPr lang="x-none" b="1"/>
              <a:t>V.	Развитие и совершенствование системы интеллектуальных, творческих и спортивных состязаний</a:t>
            </a:r>
            <a:r>
              <a:rPr lang="ru-RU" b="1" dirty="0"/>
              <a:t>.</a:t>
            </a:r>
          </a:p>
          <a:p>
            <a:r>
              <a:rPr lang="x-none" b="1" smtClean="0"/>
              <a:t>VI</a:t>
            </a:r>
            <a:r>
              <a:rPr lang="x-none" b="1"/>
              <a:t>.	Развитие и совершенствование многоуровневой инфраструктуры поиска, выявления и развития одаренности детей и молодежи в различных сферах деятельности (науки, техники, искусства и спорта) с использованием современных образовательных и информационно-коммуникационных технологий на основе межведомственного и межрегионального </a:t>
            </a:r>
            <a:r>
              <a:rPr lang="x-none" b="1" smtClean="0"/>
              <a:t>взаимодействия</a:t>
            </a:r>
            <a:r>
              <a:rPr lang="ru-RU" b="1" dirty="0" smtClean="0"/>
              <a:t>.</a:t>
            </a:r>
          </a:p>
          <a:p>
            <a:r>
              <a:rPr lang="x-none" b="1"/>
              <a:t>VII.	Формирование условий для профессиональной самореализации в обществе молодежи, проявившей соответствующие выдающиеся способности (капитализации человеческого потенциала одаренных граждан в Российской Федерации)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нормативное закрепление понятия одаренности и принципов преемственности, организационных и финансовых механизмов межведомственного, межрегионального и сетевого взаимодействия в работе с одаренными детьми и молодежью на всех уровнях образования;</a:t>
            </a:r>
          </a:p>
          <a:p>
            <a:r>
              <a:rPr lang="ru-RU" dirty="0"/>
              <a:t>учет </a:t>
            </a:r>
            <a:r>
              <a:rPr lang="ru-RU" dirty="0" err="1"/>
              <a:t>внеучебных</a:t>
            </a:r>
            <a:r>
              <a:rPr lang="ru-RU" dirty="0"/>
              <a:t> достижений (портфолио) детей при отборе для обучения по соответствующим сфере и уровню их одаренности образовательным программам (в том числе, профессиональным);</a:t>
            </a:r>
          </a:p>
          <a:p>
            <a:r>
              <a:rPr lang="ru-RU" dirty="0"/>
              <a:t>создание правовых и экономических механизмов для реализации индивидуальных образовательных траекторий одаренных детей и молодежи, их дальнейшей профессиональной карьеры в Российской Федерации;</a:t>
            </a:r>
          </a:p>
          <a:p>
            <a:r>
              <a:rPr lang="ru-RU" dirty="0"/>
              <a:t>создание организационно-управленческих и экономических условий для повышения заинтересованности педагогических работников, руководителей образовательных учреждений, потенциальных работодателей в выявлении и развитии одаренных детей и молодежи, формировании и реализации их индивидуальной образовательной траектории и дальнейшей профессиональной карьеры;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4290"/>
            <a:ext cx="8524056" cy="5504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Оценка населением области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востребованности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активных граждан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3155450"/>
              </p:ext>
            </p:extLst>
          </p:nvPr>
        </p:nvGraphicFramePr>
        <p:xfrm>
          <a:off x="285750" y="928671"/>
          <a:ext cx="8401050" cy="5968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8378"/>
                <a:gridCol w="1656184"/>
                <a:gridCol w="1306488"/>
              </a:tblGrid>
              <a:tr h="500065">
                <a:tc>
                  <a:txBody>
                    <a:bodyPr/>
                    <a:lstStyle/>
                    <a:p>
                      <a:pPr indent="-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8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2007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43008">
                <a:tc>
                  <a:txBody>
                    <a:bodyPr/>
                    <a:lstStyle/>
                    <a:p>
                      <a:pPr indent="-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Активные граждане очень нужны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государству</a:t>
                      </a:r>
                    </a:p>
                    <a:p>
                      <a:pPr indent="-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27,8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39,3</a:t>
                      </a:r>
                    </a:p>
                  </a:txBody>
                  <a:tcPr marL="68580" marR="68580" marT="0" marB="0" anchor="ctr"/>
                </a:tc>
              </a:tr>
              <a:tr h="1952838">
                <a:tc>
                  <a:txBody>
                    <a:bodyPr/>
                    <a:lstStyle/>
                    <a:p>
                      <a:pPr indent="-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Гражданская активность нужна, прежде всего, 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-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личности – в отстаивании собственных прав 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-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37,8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28,2</a:t>
                      </a:r>
                    </a:p>
                  </a:txBody>
                  <a:tcPr marL="68580" marR="68580" marT="0" marB="0" anchor="ctr"/>
                </a:tc>
              </a:tr>
              <a:tr h="1457168">
                <a:tc>
                  <a:txBody>
                    <a:bodyPr/>
                    <a:lstStyle/>
                    <a:p>
                      <a:pPr indent="-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Активность граждан мешает власти по своему 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-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усмотрению управлять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страной</a:t>
                      </a:r>
                    </a:p>
                    <a:p>
                      <a:pPr indent="-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29,5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21,0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-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Затрудняюсь ответить</a:t>
                      </a:r>
                      <a:endParaRPr lang="ru-RU" sz="2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9,2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11,6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96908"/>
          </a:xfr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/>
            </a:r>
            <a:br>
              <a:rPr lang="ru-RU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/>
            </a:r>
            <a:br>
              <a:rPr lang="ru-RU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Сравнительная оценка населением области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условий для гражданской активности в России и Челябинской области</a:t>
            </a:r>
            <a:endParaRPr lang="ru-RU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615690"/>
              </p:ext>
            </p:extLst>
          </p:nvPr>
        </p:nvGraphicFramePr>
        <p:xfrm>
          <a:off x="539552" y="1268761"/>
          <a:ext cx="8208911" cy="5048902"/>
        </p:xfrm>
        <a:graphic>
          <a:graphicData uri="http://schemas.openxmlformats.org/drawingml/2006/table">
            <a:tbl>
              <a:tblPr/>
              <a:tblGrid>
                <a:gridCol w="5632771"/>
                <a:gridCol w="1288070"/>
                <a:gridCol w="1288070"/>
              </a:tblGrid>
              <a:tr h="490963">
                <a:tc>
                  <a:txBody>
                    <a:bodyPr/>
                    <a:lstStyle/>
                    <a:p>
                      <a:pPr indent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2007</a:t>
                      </a:r>
                      <a:endParaRPr lang="ru-RU" sz="20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928">
                <a:tc>
                  <a:txBody>
                    <a:bodyPr/>
                    <a:lstStyle/>
                    <a:p>
                      <a:pPr indent="69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стране есть все условия, чтобы реализовать себя как свободного полноправного гражданина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388">
                <a:tc>
                  <a:txBody>
                    <a:bodyPr/>
                    <a:lstStyle/>
                    <a:p>
                      <a:pPr indent="69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стране есть все условия для гражданской активности, но граждане не стремятся проявлять ее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17,2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19,4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928">
                <a:tc>
                  <a:txBody>
                    <a:bodyPr/>
                    <a:lstStyle/>
                    <a:p>
                      <a:pPr indent="69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Граждане готовы проявить гражданскую активность,  но в стране нет для этого условий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25,4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928">
                <a:tc>
                  <a:txBody>
                    <a:bodyPr/>
                    <a:lstStyle/>
                    <a:p>
                      <a:pPr indent="69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Большинство граждан является простыми винтиками государственной машины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38,4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43,3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963">
                <a:tc>
                  <a:txBody>
                    <a:bodyPr/>
                    <a:lstStyle/>
                    <a:p>
                      <a:pPr indent="69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Затрудняюсь ответить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Оценка рабочими инновационной среды в организациях </a:t>
            </a:r>
            <a:br>
              <a:rPr lang="ru-RU" sz="2400" dirty="0" smtClean="0"/>
            </a:br>
            <a:r>
              <a:rPr lang="ru-RU" sz="2400" dirty="0" smtClean="0"/>
              <a:t>(в % от числа респондентов)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881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1296144"/>
                <a:gridCol w="1440160"/>
                <a:gridCol w="1234480"/>
              </a:tblGrid>
              <a:tr h="370840"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Ответы на вопрос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Металлурги-ческий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завод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Машиност-роительный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завод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Сельскохозяйственная организация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Какой принцип фактически действует в вашем коллективе:</a:t>
                      </a:r>
                    </a:p>
                    <a:p>
                      <a:pPr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 - всякая инициатива поощряется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 - всякая инициатива наказуема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40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64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36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в вашем цехе, участке есть рабочий рационализатор (новатор), то вы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относитесь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к нему с уважением и поддерживаете его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считаете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его «выскочкой», нескромным человеком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- относитесь безразлично к тому, рационализатор он или 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35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55</a:t>
                      </a: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44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36</a:t>
                      </a: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41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38</a:t>
                      </a: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21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Органы власти Челябинской области поддерживают инициативы гражданского общества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Общественная палата постоянно систематизирует письма, обобщает острые проблемы и  рекомендует органам власти принимать меры по их решению. </a:t>
            </a:r>
            <a:r>
              <a:rPr lang="ru-RU" b="1" dirty="0" smtClean="0"/>
              <a:t>Наиболее важные предложения граждан оформляются в виде наказов граждан  </a:t>
            </a:r>
            <a:r>
              <a:rPr lang="ru-RU" dirty="0" smtClean="0"/>
              <a:t>Законодательному Собранию, Правительству Челябинской области, федеральным органам власти.</a:t>
            </a:r>
          </a:p>
          <a:p>
            <a:pPr algn="just"/>
            <a:r>
              <a:rPr lang="ru-RU" b="1" dirty="0" smtClean="0"/>
              <a:t>Губернатором и Правительством области по инициативе Общественной палаты принят ряд постановлений.</a:t>
            </a:r>
          </a:p>
          <a:p>
            <a:pPr algn="just"/>
            <a:r>
              <a:rPr lang="ru-RU" b="1" dirty="0" smtClean="0"/>
              <a:t>В области создано 42 совета при органах власти,</a:t>
            </a:r>
          </a:p>
          <a:p>
            <a:pPr algn="just"/>
            <a:r>
              <a:rPr lang="ru-RU" b="1" dirty="0" smtClean="0"/>
              <a:t>В более половины территорий области </a:t>
            </a:r>
            <a:r>
              <a:rPr lang="ru-RU" b="1" smtClean="0"/>
              <a:t>созданы общественные палаты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4976</TotalTime>
  <Words>959</Words>
  <Application>Microsoft Office PowerPoint</Application>
  <PresentationFormat>Экран (4:3)</PresentationFormat>
  <Paragraphs>168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    Оценка населением области востребованности активных граждан </vt:lpstr>
      <vt:lpstr>         Сравнительная оценка населением области  условий для гражданской активности в России и Челябинской области</vt:lpstr>
      <vt:lpstr>Оценка рабочими инновационной среды в организациях  (в % от числа респондентов)</vt:lpstr>
      <vt:lpstr>Органы власти Челябинской области поддерживают инициативы гражданского общества</vt:lpstr>
      <vt:lpstr>В совместной работе  меняется не только психология самого общества, его институтов, меняется психология власти.</vt:lpstr>
      <vt:lpstr>Проведение конкурсов</vt:lpstr>
      <vt:lpstr>Совершенствуют работу с институтами гражданского общества:</vt:lpstr>
      <vt:lpstr>Муниципальные образования, которым необходимо создавать условия для работы НКО</vt:lpstr>
      <vt:lpstr>Аппарат Общественной палаты Челябинской области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Слава</dc:creator>
  <cp:lastModifiedBy>Татьяна В. Соловьева</cp:lastModifiedBy>
  <cp:revision>211</cp:revision>
  <dcterms:created xsi:type="dcterms:W3CDTF">2009-04-20T09:04:14Z</dcterms:created>
  <dcterms:modified xsi:type="dcterms:W3CDTF">2015-05-25T04:08:50Z</dcterms:modified>
</cp:coreProperties>
</file>