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06" r:id="rId3"/>
    <p:sldId id="307" r:id="rId4"/>
    <p:sldId id="316" r:id="rId5"/>
    <p:sldId id="325" r:id="rId6"/>
    <p:sldId id="324" r:id="rId7"/>
    <p:sldId id="315" r:id="rId8"/>
    <p:sldId id="310" r:id="rId9"/>
    <p:sldId id="309" r:id="rId10"/>
    <p:sldId id="317" r:id="rId11"/>
    <p:sldId id="318" r:id="rId12"/>
    <p:sldId id="319" r:id="rId13"/>
    <p:sldId id="311" r:id="rId14"/>
    <p:sldId id="320" r:id="rId15"/>
    <p:sldId id="321" r:id="rId16"/>
    <p:sldId id="312" r:id="rId17"/>
    <p:sldId id="322" r:id="rId18"/>
    <p:sldId id="314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25198"/>
    <a:srgbClr val="003399"/>
    <a:srgbClr val="66CCFF"/>
    <a:srgbClr val="98DD75"/>
    <a:srgbClr val="422C16"/>
    <a:srgbClr val="0C788E"/>
    <a:srgbClr val="1C1C1C"/>
    <a:srgbClr val="3366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67" autoAdjust="0"/>
  </p:normalViewPr>
  <p:slideViewPr>
    <p:cSldViewPr>
      <p:cViewPr>
        <p:scale>
          <a:sx n="92" d="100"/>
          <a:sy n="92" d="100"/>
        </p:scale>
        <p:origin x="-66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FD8432-1C51-44E4-B468-780FAAFCE0DA}" type="doc">
      <dgm:prSet loTypeId="urn:microsoft.com/office/officeart/2005/8/layout/venn2" loCatId="relationship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D89932A-5840-4F78-8BC1-ACCBE0819AC6}">
      <dgm:prSet phldrT="[Текст]" phldr="1"/>
      <dgm:spPr/>
      <dgm:t>
        <a:bodyPr/>
        <a:lstStyle/>
        <a:p>
          <a:endParaRPr lang="ru-RU" dirty="0"/>
        </a:p>
      </dgm:t>
    </dgm:pt>
    <dgm:pt modelId="{A4CC4DBA-ED9D-48B7-B01A-9CCE226D1E0B}" type="parTrans" cxnId="{63D89D6D-BB24-4750-B37D-6D56358830D9}">
      <dgm:prSet/>
      <dgm:spPr/>
      <dgm:t>
        <a:bodyPr/>
        <a:lstStyle/>
        <a:p>
          <a:endParaRPr lang="ru-RU"/>
        </a:p>
      </dgm:t>
    </dgm:pt>
    <dgm:pt modelId="{10379EF4-7180-4B4F-AC55-527E91CFF94E}" type="sibTrans" cxnId="{63D89D6D-BB24-4750-B37D-6D56358830D9}">
      <dgm:prSet/>
      <dgm:spPr/>
      <dgm:t>
        <a:bodyPr/>
        <a:lstStyle/>
        <a:p>
          <a:endParaRPr lang="ru-RU"/>
        </a:p>
      </dgm:t>
    </dgm:pt>
    <dgm:pt modelId="{9AF14556-C297-4B16-924D-5AE0FE7DC0C4}">
      <dgm:prSet phldrT="[Текст]" phldr="1"/>
      <dgm:spPr>
        <a:solidFill>
          <a:srgbClr val="FFCC66"/>
        </a:solidFill>
      </dgm:spPr>
      <dgm:t>
        <a:bodyPr/>
        <a:lstStyle/>
        <a:p>
          <a:endParaRPr lang="ru-RU" dirty="0"/>
        </a:p>
      </dgm:t>
    </dgm:pt>
    <dgm:pt modelId="{066C1AE9-5890-4273-B1B3-13C6CFBF4993}" type="parTrans" cxnId="{B49E54D2-A6D9-4326-B261-52AFB2E0D4A3}">
      <dgm:prSet/>
      <dgm:spPr/>
      <dgm:t>
        <a:bodyPr/>
        <a:lstStyle/>
        <a:p>
          <a:endParaRPr lang="ru-RU"/>
        </a:p>
      </dgm:t>
    </dgm:pt>
    <dgm:pt modelId="{8757D419-E759-447C-8C05-DE5124A4C0EF}" type="sibTrans" cxnId="{B49E54D2-A6D9-4326-B261-52AFB2E0D4A3}">
      <dgm:prSet/>
      <dgm:spPr/>
      <dgm:t>
        <a:bodyPr/>
        <a:lstStyle/>
        <a:p>
          <a:endParaRPr lang="ru-RU"/>
        </a:p>
      </dgm:t>
    </dgm:pt>
    <dgm:pt modelId="{75CC51A8-9E70-4651-9954-36E7672F46D2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2200" dirty="0">
            <a:latin typeface="+mn-lt"/>
          </a:endParaRPr>
        </a:p>
      </dgm:t>
    </dgm:pt>
    <dgm:pt modelId="{2C3AD808-046B-407D-BFBC-FE5957676A4F}" type="sibTrans" cxnId="{54EC6070-69F1-4DE4-A3E7-460C861CC3A7}">
      <dgm:prSet/>
      <dgm:spPr/>
      <dgm:t>
        <a:bodyPr/>
        <a:lstStyle/>
        <a:p>
          <a:endParaRPr lang="ru-RU"/>
        </a:p>
      </dgm:t>
    </dgm:pt>
    <dgm:pt modelId="{7EC46018-E226-4F3D-B717-B29C6B1C17E8}" type="parTrans" cxnId="{54EC6070-69F1-4DE4-A3E7-460C861CC3A7}">
      <dgm:prSet/>
      <dgm:spPr/>
      <dgm:t>
        <a:bodyPr/>
        <a:lstStyle/>
        <a:p>
          <a:endParaRPr lang="ru-RU"/>
        </a:p>
      </dgm:t>
    </dgm:pt>
    <dgm:pt modelId="{34A51946-31BE-46B9-9807-395E006DF173}">
      <dgm:prSet phldrT="[Текст]" phldr="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A105293A-085D-42F5-B6CA-B924A17049E8}" type="sibTrans" cxnId="{7F2D8F8A-4B43-48D8-8DE5-CE505683904B}">
      <dgm:prSet/>
      <dgm:spPr/>
      <dgm:t>
        <a:bodyPr/>
        <a:lstStyle/>
        <a:p>
          <a:endParaRPr lang="ru-RU"/>
        </a:p>
      </dgm:t>
    </dgm:pt>
    <dgm:pt modelId="{725B78C5-FD13-4604-AA7C-F206E5DD5E1D}" type="parTrans" cxnId="{7F2D8F8A-4B43-48D8-8DE5-CE505683904B}">
      <dgm:prSet/>
      <dgm:spPr/>
      <dgm:t>
        <a:bodyPr/>
        <a:lstStyle/>
        <a:p>
          <a:endParaRPr lang="ru-RU"/>
        </a:p>
      </dgm:t>
    </dgm:pt>
    <dgm:pt modelId="{FA35606B-7E63-48B3-BDF5-C17EFA3010CB}" type="pres">
      <dgm:prSet presAssocID="{27FD8432-1C51-44E4-B468-780FAAFCE0D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D2507D-14CF-4BD2-8A28-422D66E247F0}" type="pres">
      <dgm:prSet presAssocID="{27FD8432-1C51-44E4-B468-780FAAFCE0DA}" presName="comp1" presStyleCnt="0"/>
      <dgm:spPr/>
    </dgm:pt>
    <dgm:pt modelId="{816FD0FF-BC00-4B17-96CA-B4B017AF09C4}" type="pres">
      <dgm:prSet presAssocID="{27FD8432-1C51-44E4-B468-780FAAFCE0DA}" presName="circle1" presStyleLbl="node1" presStyleIdx="0" presStyleCnt="4" custScaleX="178979" custLinFactNeighborX="-1254"/>
      <dgm:spPr/>
      <dgm:t>
        <a:bodyPr/>
        <a:lstStyle/>
        <a:p>
          <a:endParaRPr lang="ru-RU"/>
        </a:p>
      </dgm:t>
    </dgm:pt>
    <dgm:pt modelId="{2D114B70-490C-439B-8B1C-17DB56468A19}" type="pres">
      <dgm:prSet presAssocID="{27FD8432-1C51-44E4-B468-780FAAFCE0DA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22323-4037-4312-8B40-C53A1446B292}" type="pres">
      <dgm:prSet presAssocID="{27FD8432-1C51-44E4-B468-780FAAFCE0DA}" presName="comp2" presStyleCnt="0"/>
      <dgm:spPr/>
    </dgm:pt>
    <dgm:pt modelId="{034A9441-7A45-4BB3-8C40-C6139C411B5E}" type="pres">
      <dgm:prSet presAssocID="{27FD8432-1C51-44E4-B468-780FAAFCE0DA}" presName="circle2" presStyleLbl="node1" presStyleIdx="1" presStyleCnt="4" custScaleX="167767" custScaleY="105740" custLinFactNeighborX="-2514" custLinFactNeighborY="-20695"/>
      <dgm:spPr/>
      <dgm:t>
        <a:bodyPr/>
        <a:lstStyle/>
        <a:p>
          <a:endParaRPr lang="ru-RU"/>
        </a:p>
      </dgm:t>
    </dgm:pt>
    <dgm:pt modelId="{7F809128-DCA5-4047-AAB6-04F084E665BF}" type="pres">
      <dgm:prSet presAssocID="{27FD8432-1C51-44E4-B468-780FAAFCE0DA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25258-7A41-4749-A9F0-FA4802203F70}" type="pres">
      <dgm:prSet presAssocID="{27FD8432-1C51-44E4-B468-780FAAFCE0DA}" presName="comp3" presStyleCnt="0"/>
      <dgm:spPr/>
    </dgm:pt>
    <dgm:pt modelId="{CB5CF025-71B6-46FE-A9D2-0E9955D7703E}" type="pres">
      <dgm:prSet presAssocID="{27FD8432-1C51-44E4-B468-780FAAFCE0DA}" presName="circle3" presStyleLbl="node1" presStyleIdx="2" presStyleCnt="4" custScaleX="191962" custScaleY="96576" custLinFactNeighborX="4509" custLinFactNeighborY="-77257"/>
      <dgm:spPr/>
      <dgm:t>
        <a:bodyPr/>
        <a:lstStyle/>
        <a:p>
          <a:endParaRPr lang="ru-RU"/>
        </a:p>
      </dgm:t>
    </dgm:pt>
    <dgm:pt modelId="{CBD46230-B0C3-4E36-9804-19E0211E068C}" type="pres">
      <dgm:prSet presAssocID="{27FD8432-1C51-44E4-B468-780FAAFCE0DA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B67EC-FBA3-4DA9-B14A-F5A75B43F2C5}" type="pres">
      <dgm:prSet presAssocID="{27FD8432-1C51-44E4-B468-780FAAFCE0DA}" presName="comp4" presStyleCnt="0"/>
      <dgm:spPr/>
    </dgm:pt>
    <dgm:pt modelId="{4E8C3B22-7CC6-48E2-AF52-FACE048B4E9B}" type="pres">
      <dgm:prSet presAssocID="{27FD8432-1C51-44E4-B468-780FAAFCE0DA}" presName="circle4" presStyleLbl="node1" presStyleIdx="3" presStyleCnt="4" custScaleX="183124" custScaleY="59148" custLinFactY="-70426" custLinFactNeighborX="-1618" custLinFactNeighborY="-100000"/>
      <dgm:spPr/>
      <dgm:t>
        <a:bodyPr/>
        <a:lstStyle/>
        <a:p>
          <a:endParaRPr lang="ru-RU"/>
        </a:p>
      </dgm:t>
    </dgm:pt>
    <dgm:pt modelId="{46C210D8-AE73-4E2D-A8B5-7F9B29C24E06}" type="pres">
      <dgm:prSet presAssocID="{27FD8432-1C51-44E4-B468-780FAAFCE0DA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1DA156-A744-46FD-9325-40655EDC02C5}" type="presOf" srcId="{9AF14556-C297-4B16-924D-5AE0FE7DC0C4}" destId="{CBD46230-B0C3-4E36-9804-19E0211E068C}" srcOrd="1" destOrd="0" presId="urn:microsoft.com/office/officeart/2005/8/layout/venn2"/>
    <dgm:cxn modelId="{7F2D8F8A-4B43-48D8-8DE5-CE505683904B}" srcId="{27FD8432-1C51-44E4-B468-780FAAFCE0DA}" destId="{34A51946-31BE-46B9-9807-395E006DF173}" srcOrd="1" destOrd="0" parTransId="{725B78C5-FD13-4604-AA7C-F206E5DD5E1D}" sibTransId="{A105293A-085D-42F5-B6CA-B924A17049E8}"/>
    <dgm:cxn modelId="{A6E36AFC-50D5-4C75-9BD7-18F77C5D76AA}" type="presOf" srcId="{34A51946-31BE-46B9-9807-395E006DF173}" destId="{7F809128-DCA5-4047-AAB6-04F084E665BF}" srcOrd="1" destOrd="0" presId="urn:microsoft.com/office/officeart/2005/8/layout/venn2"/>
    <dgm:cxn modelId="{B49E54D2-A6D9-4326-B261-52AFB2E0D4A3}" srcId="{27FD8432-1C51-44E4-B468-780FAAFCE0DA}" destId="{9AF14556-C297-4B16-924D-5AE0FE7DC0C4}" srcOrd="2" destOrd="0" parTransId="{066C1AE9-5890-4273-B1B3-13C6CFBF4993}" sibTransId="{8757D419-E759-447C-8C05-DE5124A4C0EF}"/>
    <dgm:cxn modelId="{FC7F8DCF-21F8-4EA4-B349-4DBFDD014239}" type="presOf" srcId="{34A51946-31BE-46B9-9807-395E006DF173}" destId="{034A9441-7A45-4BB3-8C40-C6139C411B5E}" srcOrd="0" destOrd="0" presId="urn:microsoft.com/office/officeart/2005/8/layout/venn2"/>
    <dgm:cxn modelId="{D544AD43-527C-4FFE-B0C9-7B0076ACF07C}" type="presOf" srcId="{75CC51A8-9E70-4651-9954-36E7672F46D2}" destId="{46C210D8-AE73-4E2D-A8B5-7F9B29C24E06}" srcOrd="1" destOrd="0" presId="urn:microsoft.com/office/officeart/2005/8/layout/venn2"/>
    <dgm:cxn modelId="{1F1A2DCB-AEF0-4E8A-8555-B6BC759538A6}" type="presOf" srcId="{CD89932A-5840-4F78-8BC1-ACCBE0819AC6}" destId="{2D114B70-490C-439B-8B1C-17DB56468A19}" srcOrd="1" destOrd="0" presId="urn:microsoft.com/office/officeart/2005/8/layout/venn2"/>
    <dgm:cxn modelId="{54EC6070-69F1-4DE4-A3E7-460C861CC3A7}" srcId="{27FD8432-1C51-44E4-B468-780FAAFCE0DA}" destId="{75CC51A8-9E70-4651-9954-36E7672F46D2}" srcOrd="3" destOrd="0" parTransId="{7EC46018-E226-4F3D-B717-B29C6B1C17E8}" sibTransId="{2C3AD808-046B-407D-BFBC-FE5957676A4F}"/>
    <dgm:cxn modelId="{74988635-0ADB-4610-9536-0EAEE9BFC0BD}" type="presOf" srcId="{27FD8432-1C51-44E4-B468-780FAAFCE0DA}" destId="{FA35606B-7E63-48B3-BDF5-C17EFA3010CB}" srcOrd="0" destOrd="0" presId="urn:microsoft.com/office/officeart/2005/8/layout/venn2"/>
    <dgm:cxn modelId="{95625868-D14F-4D7D-B5D2-219DD01E9E58}" type="presOf" srcId="{75CC51A8-9E70-4651-9954-36E7672F46D2}" destId="{4E8C3B22-7CC6-48E2-AF52-FACE048B4E9B}" srcOrd="0" destOrd="0" presId="urn:microsoft.com/office/officeart/2005/8/layout/venn2"/>
    <dgm:cxn modelId="{57C1CC1A-B620-40E4-9263-55654F1117D7}" type="presOf" srcId="{CD89932A-5840-4F78-8BC1-ACCBE0819AC6}" destId="{816FD0FF-BC00-4B17-96CA-B4B017AF09C4}" srcOrd="0" destOrd="0" presId="urn:microsoft.com/office/officeart/2005/8/layout/venn2"/>
    <dgm:cxn modelId="{63D89D6D-BB24-4750-B37D-6D56358830D9}" srcId="{27FD8432-1C51-44E4-B468-780FAAFCE0DA}" destId="{CD89932A-5840-4F78-8BC1-ACCBE0819AC6}" srcOrd="0" destOrd="0" parTransId="{A4CC4DBA-ED9D-48B7-B01A-9CCE226D1E0B}" sibTransId="{10379EF4-7180-4B4F-AC55-527E91CFF94E}"/>
    <dgm:cxn modelId="{852F8AA2-49CA-452C-A34A-99C11E4D70BE}" type="presOf" srcId="{9AF14556-C297-4B16-924D-5AE0FE7DC0C4}" destId="{CB5CF025-71B6-46FE-A9D2-0E9955D7703E}" srcOrd="0" destOrd="0" presId="urn:microsoft.com/office/officeart/2005/8/layout/venn2"/>
    <dgm:cxn modelId="{C7E6D76D-7F7C-4E97-8A1F-7DE5CCF17B8A}" type="presParOf" srcId="{FA35606B-7E63-48B3-BDF5-C17EFA3010CB}" destId="{AAD2507D-14CF-4BD2-8A28-422D66E247F0}" srcOrd="0" destOrd="0" presId="urn:microsoft.com/office/officeart/2005/8/layout/venn2"/>
    <dgm:cxn modelId="{88378686-676F-4BD3-8A01-A8402202EC66}" type="presParOf" srcId="{AAD2507D-14CF-4BD2-8A28-422D66E247F0}" destId="{816FD0FF-BC00-4B17-96CA-B4B017AF09C4}" srcOrd="0" destOrd="0" presId="urn:microsoft.com/office/officeart/2005/8/layout/venn2"/>
    <dgm:cxn modelId="{F9AA194E-147F-4AFF-8225-4CED684759C2}" type="presParOf" srcId="{AAD2507D-14CF-4BD2-8A28-422D66E247F0}" destId="{2D114B70-490C-439B-8B1C-17DB56468A19}" srcOrd="1" destOrd="0" presId="urn:microsoft.com/office/officeart/2005/8/layout/venn2"/>
    <dgm:cxn modelId="{35D621D8-5E2C-44C7-A160-C59B672537FE}" type="presParOf" srcId="{FA35606B-7E63-48B3-BDF5-C17EFA3010CB}" destId="{0E622323-4037-4312-8B40-C53A1446B292}" srcOrd="1" destOrd="0" presId="urn:microsoft.com/office/officeart/2005/8/layout/venn2"/>
    <dgm:cxn modelId="{630405BD-0333-4D08-B932-6DC50C404850}" type="presParOf" srcId="{0E622323-4037-4312-8B40-C53A1446B292}" destId="{034A9441-7A45-4BB3-8C40-C6139C411B5E}" srcOrd="0" destOrd="0" presId="urn:microsoft.com/office/officeart/2005/8/layout/venn2"/>
    <dgm:cxn modelId="{A320E919-C37A-4F97-BFB7-9B867B43AE4E}" type="presParOf" srcId="{0E622323-4037-4312-8B40-C53A1446B292}" destId="{7F809128-DCA5-4047-AAB6-04F084E665BF}" srcOrd="1" destOrd="0" presId="urn:microsoft.com/office/officeart/2005/8/layout/venn2"/>
    <dgm:cxn modelId="{F091E4B7-134A-436B-B9F9-FB733EDD1FB6}" type="presParOf" srcId="{FA35606B-7E63-48B3-BDF5-C17EFA3010CB}" destId="{5AC25258-7A41-4749-A9F0-FA4802203F70}" srcOrd="2" destOrd="0" presId="urn:microsoft.com/office/officeart/2005/8/layout/venn2"/>
    <dgm:cxn modelId="{FAD587DC-DE98-4CC3-8673-FA9BB3D3BF3F}" type="presParOf" srcId="{5AC25258-7A41-4749-A9F0-FA4802203F70}" destId="{CB5CF025-71B6-46FE-A9D2-0E9955D7703E}" srcOrd="0" destOrd="0" presId="urn:microsoft.com/office/officeart/2005/8/layout/venn2"/>
    <dgm:cxn modelId="{83B27FF6-1920-4CBF-B393-261B8FBFEBBA}" type="presParOf" srcId="{5AC25258-7A41-4749-A9F0-FA4802203F70}" destId="{CBD46230-B0C3-4E36-9804-19E0211E068C}" srcOrd="1" destOrd="0" presId="urn:microsoft.com/office/officeart/2005/8/layout/venn2"/>
    <dgm:cxn modelId="{8DA8AE5F-644F-4276-8A99-5BAA937C4184}" type="presParOf" srcId="{FA35606B-7E63-48B3-BDF5-C17EFA3010CB}" destId="{442B67EC-FBA3-4DA9-B14A-F5A75B43F2C5}" srcOrd="3" destOrd="0" presId="urn:microsoft.com/office/officeart/2005/8/layout/venn2"/>
    <dgm:cxn modelId="{DC11A161-38FD-41D8-B4D1-472F868CA755}" type="presParOf" srcId="{442B67EC-FBA3-4DA9-B14A-F5A75B43F2C5}" destId="{4E8C3B22-7CC6-48E2-AF52-FACE048B4E9B}" srcOrd="0" destOrd="0" presId="urn:microsoft.com/office/officeart/2005/8/layout/venn2"/>
    <dgm:cxn modelId="{518B8807-5091-4955-B6F0-922BA7568BCC}" type="presParOf" srcId="{442B67EC-FBA3-4DA9-B14A-F5A75B43F2C5}" destId="{46C210D8-AE73-4E2D-A8B5-7F9B29C24E0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FD0FF-BC00-4B17-96CA-B4B017AF09C4}">
      <dsp:nvSpPr>
        <dsp:cNvPr id="0" name=""/>
        <dsp:cNvSpPr/>
      </dsp:nvSpPr>
      <dsp:spPr>
        <a:xfrm>
          <a:off x="0" y="-58227"/>
          <a:ext cx="9077990" cy="507209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3269892" y="195377"/>
        <a:ext cx="2538206" cy="760814"/>
      </dsp:txXfrm>
    </dsp:sp>
    <dsp:sp modelId="{034A9441-7A45-4BB3-8C40-C6139C411B5E}">
      <dsp:nvSpPr>
        <dsp:cNvPr id="0" name=""/>
        <dsp:cNvSpPr/>
      </dsp:nvSpPr>
      <dsp:spPr>
        <a:xfrm>
          <a:off x="1066267" y="0"/>
          <a:ext cx="6807445" cy="4290589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3280388" y="257435"/>
        <a:ext cx="2379202" cy="772306"/>
      </dsp:txXfrm>
    </dsp:sp>
    <dsp:sp modelId="{CB5CF025-71B6-46FE-A9D2-0E9955D7703E}">
      <dsp:nvSpPr>
        <dsp:cNvPr id="0" name=""/>
        <dsp:cNvSpPr/>
      </dsp:nvSpPr>
      <dsp:spPr>
        <a:xfrm>
          <a:off x="1788270" y="0"/>
          <a:ext cx="5841900" cy="2939057"/>
        </a:xfrm>
        <a:prstGeom prst="ellipse">
          <a:avLst/>
        </a:prstGeom>
        <a:solidFill>
          <a:srgbClr val="FFCC66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3348057" y="220429"/>
        <a:ext cx="2722325" cy="661287"/>
      </dsp:txXfrm>
    </dsp:sp>
    <dsp:sp modelId="{4E8C3B22-7CC6-48E2-AF52-FACE048B4E9B}">
      <dsp:nvSpPr>
        <dsp:cNvPr id="0" name=""/>
        <dsp:cNvSpPr/>
      </dsp:nvSpPr>
      <dsp:spPr>
        <a:xfrm>
          <a:off x="2681527" y="0"/>
          <a:ext cx="3715291" cy="1200017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latin typeface="+mn-lt"/>
          </a:endParaRPr>
        </a:p>
      </dsp:txBody>
      <dsp:txXfrm>
        <a:off x="3225619" y="300004"/>
        <a:ext cx="2627107" cy="600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75E16-EC2F-4647-BB88-4C241986B79E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2B185-86D5-4022-98E2-E351C7B52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992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68FF9-A7A3-4CAB-927F-957CA114EE4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CE50A-C265-48C0-8167-F686963D64E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A07CE-9F59-40FA-966F-86F6DBF22E6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CE17D-4F45-455C-9D03-A68A8F837AB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5728A-1F6C-4849-8865-4BA3FB00DEE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48BAC-80D7-48A1-B16A-D4B268CCF6C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09F49-D273-41E0-8723-E7F813FD951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B0F45-C1CF-44EC-BCF2-382711F5F52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0FBDA-0769-4DA8-89D4-8AFF380B41D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8EE64-BAD5-4C97-8B37-0F41A1CBCF1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48ABB-4EAF-4922-8321-C2F690A3E70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FABCFF-12F8-4094-866F-CE5F848E799D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4211960" y="4653136"/>
            <a:ext cx="4752528" cy="1656184"/>
          </a:xfrm>
          <a:noFill/>
          <a:ln/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ru-RU" sz="2400" b="1" i="1" dirty="0" err="1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Свалова</a:t>
            </a:r>
            <a:r>
              <a:rPr lang="ru-RU" sz="2400" b="1" i="1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 </a:t>
            </a:r>
            <a:br>
              <a:rPr lang="ru-RU" sz="2400" b="1" i="1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</a:br>
            <a:r>
              <a:rPr lang="ru-RU" sz="2400" b="1" i="1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Алена Александровна,</a:t>
            </a:r>
            <a:r>
              <a:rPr lang="ru-RU" sz="2400" i="1" dirty="0" smtClean="0">
                <a:solidFill>
                  <a:srgbClr val="000099"/>
                </a:solidFill>
              </a:rPr>
              <a:t> директор МБУ «ЦОДОУ»</a:t>
            </a:r>
            <a:br>
              <a:rPr lang="ru-RU" sz="2400" i="1" dirty="0" smtClean="0">
                <a:solidFill>
                  <a:srgbClr val="000099"/>
                </a:solidFill>
              </a:rPr>
            </a:br>
            <a:endParaRPr lang="ru-RU" sz="2400" b="1" i="1" dirty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2500306"/>
            <a:ext cx="84296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Создание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 мотивационной и информационной среды 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для профессионального развития  педагогов</a:t>
            </a:r>
          </a:p>
          <a:p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5435600" cy="1214438"/>
          </a:xfrm>
        </p:spPr>
        <p:txBody>
          <a:bodyPr/>
          <a:lstStyle/>
          <a:p>
            <a:pPr algn="l" eaLnBrk="1" hangingPunct="1"/>
            <a:r>
              <a:rPr lang="ru-RU" sz="2800" i="1" dirty="0" smtClean="0">
                <a:solidFill>
                  <a:schemeClr val="bg1"/>
                </a:solidFill>
              </a:rPr>
              <a:t>Обучающие семинары</a:t>
            </a:r>
            <a:br>
              <a:rPr lang="ru-RU" sz="2800" i="1" dirty="0" smtClean="0">
                <a:solidFill>
                  <a:schemeClr val="bg1"/>
                </a:solidFill>
              </a:rPr>
            </a:br>
            <a:r>
              <a:rPr lang="ru-RU" sz="2800" i="1" dirty="0" smtClean="0">
                <a:solidFill>
                  <a:schemeClr val="bg1"/>
                </a:solidFill>
              </a:rPr>
              <a:t>для руководителей ОУ</a:t>
            </a:r>
            <a:br>
              <a:rPr lang="ru-RU" sz="2800" i="1" dirty="0" smtClean="0">
                <a:solidFill>
                  <a:schemeClr val="bg1"/>
                </a:solidFill>
              </a:rPr>
            </a:br>
            <a:r>
              <a:rPr lang="ru-RU" sz="2800" i="1" dirty="0" smtClean="0">
                <a:solidFill>
                  <a:schemeClr val="bg1"/>
                </a:solidFill>
              </a:rPr>
              <a:t> в 2014-2015 учебном году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85750" y="2357438"/>
            <a:ext cx="8358188" cy="3786187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2400" dirty="0" smtClean="0"/>
              <a:t>«Инклюзивное образование в образовательной организации: управленческий аспект»;</a:t>
            </a:r>
          </a:p>
          <a:p>
            <a:pPr>
              <a:buClr>
                <a:srgbClr val="000099"/>
              </a:buClr>
              <a:buFont typeface="Wingdings" pitchFamily="2" charset="2"/>
              <a:buChar char="v"/>
            </a:pPr>
            <a:r>
              <a:rPr lang="ru-RU" sz="2400" dirty="0" smtClean="0"/>
              <a:t>«Техническая защита персональных данных. Обеспечение безопасности персональных данных при их обработке в информационных системах»;</a:t>
            </a:r>
          </a:p>
          <a:p>
            <a:pPr>
              <a:buClr>
                <a:srgbClr val="000099"/>
              </a:buClr>
              <a:buFont typeface="Wingdings" pitchFamily="2" charset="2"/>
              <a:buChar char="v"/>
            </a:pPr>
            <a:r>
              <a:rPr lang="ru-RU" sz="2400" dirty="0" smtClean="0"/>
              <a:t> «Основные подходы к нормированию труда в образовательной организации»;</a:t>
            </a:r>
          </a:p>
          <a:p>
            <a:pPr>
              <a:buClr>
                <a:srgbClr val="000099"/>
              </a:buClr>
              <a:buFont typeface="Wingdings" pitchFamily="2" charset="2"/>
              <a:buChar char="v"/>
            </a:pPr>
            <a:r>
              <a:rPr lang="ru-RU" sz="2400" dirty="0" smtClean="0"/>
              <a:t>«Эффективные пути реализации образовательного проекта «ТЕМП».</a:t>
            </a:r>
          </a:p>
          <a:p>
            <a:pPr algn="just" eaLnBrk="1" hangingPunct="1">
              <a:buClr>
                <a:srgbClr val="0000FF"/>
              </a:buClr>
              <a:buFontTx/>
              <a:buNone/>
            </a:pPr>
            <a:endParaRPr lang="ru-RU" sz="2000" dirty="0" smtClean="0"/>
          </a:p>
        </p:txBody>
      </p:sp>
      <p:pic>
        <p:nvPicPr>
          <p:cNvPr id="12292" name="Рисунок 3" descr="D:\Мои документы\1 КОВАЛЕВА\Картинки\ммц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99091">
            <a:off x="7877175" y="1639888"/>
            <a:ext cx="83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8358188" y="6572250"/>
            <a:ext cx="785812" cy="28575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-142900"/>
            <a:ext cx="3237644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686800" cy="1426170"/>
          </a:xfrm>
        </p:spPr>
        <p:txBody>
          <a:bodyPr/>
          <a:lstStyle/>
          <a:p>
            <a:pPr algn="l"/>
            <a:r>
              <a:rPr lang="ru-RU" sz="3200" i="1" dirty="0" smtClean="0">
                <a:solidFill>
                  <a:schemeClr val="bg1">
                    <a:lumMod val="95000"/>
                  </a:schemeClr>
                </a:solidFill>
              </a:rPr>
              <a:t>Сайт муниципальной методической службы     </a:t>
            </a:r>
            <a:r>
              <a:rPr lang="en-US" sz="3200" i="1" dirty="0" smtClean="0">
                <a:solidFill>
                  <a:schemeClr val="bg1">
                    <a:lumMod val="95000"/>
                  </a:schemeClr>
                </a:solidFill>
              </a:rPr>
              <a:t>www.mmc.vega-int.ru</a:t>
            </a:r>
            <a:endParaRPr lang="ru-RU" sz="3200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8916"/>
            <a:ext cx="9144000" cy="471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/>
          <a:lstStyle/>
          <a:p>
            <a:pPr algn="l"/>
            <a:r>
              <a:rPr lang="ru-RU" sz="3200" i="1" dirty="0" smtClean="0">
                <a:solidFill>
                  <a:schemeClr val="bg1">
                    <a:lumMod val="95000"/>
                  </a:schemeClr>
                </a:solidFill>
              </a:rPr>
              <a:t>Сайт ГМО школьных библиотекарей </a:t>
            </a:r>
            <a:r>
              <a:rPr lang="en-US" sz="3200" i="1" dirty="0" smtClean="0">
                <a:solidFill>
                  <a:schemeClr val="bg1">
                    <a:lumMod val="95000"/>
                  </a:schemeClr>
                </a:solidFill>
              </a:rPr>
              <a:t>gmolibsnz.jimdo.com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072438" cy="1143000"/>
          </a:xfrm>
        </p:spPr>
        <p:txBody>
          <a:bodyPr/>
          <a:lstStyle/>
          <a:p>
            <a:pPr algn="l" eaLnBrk="1" hangingPunct="1"/>
            <a:r>
              <a:rPr lang="ru-RU" sz="3000" i="1" dirty="0" smtClean="0">
                <a:solidFill>
                  <a:schemeClr val="bg1"/>
                </a:solidFill>
              </a:rPr>
              <a:t>Инновационная деятельность МОУ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214313" y="2143125"/>
            <a:ext cx="8472487" cy="3786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/>
              <a:t>Участие в апробации:</a:t>
            </a:r>
          </a:p>
          <a:p>
            <a:pPr lvl="1" algn="just" eaLnBrk="1" hangingPunct="1">
              <a:buClr>
                <a:srgbClr val="0000FF"/>
              </a:buClr>
              <a:buFont typeface="Wingdings" pitchFamily="2" charset="2"/>
              <a:buChar char="v"/>
            </a:pPr>
            <a:r>
              <a:rPr lang="ru-RU" sz="2400" smtClean="0"/>
              <a:t> автоматизированной системы регионального мониторинга качества общего образования </a:t>
            </a:r>
          </a:p>
          <a:p>
            <a:pPr lvl="1" algn="just" eaLnBrk="1" hangingPunct="1">
              <a:buClr>
                <a:srgbClr val="0000FF"/>
              </a:buClr>
              <a:buFontTx/>
              <a:buNone/>
            </a:pPr>
            <a:r>
              <a:rPr lang="ru-RU" sz="2400" smtClean="0"/>
              <a:t>    </a:t>
            </a:r>
            <a:r>
              <a:rPr lang="ru-RU" sz="2400" i="1" smtClean="0"/>
              <a:t>(МБОУ № 117,121,125,126,127,135);</a:t>
            </a:r>
          </a:p>
          <a:p>
            <a:pPr lvl="1" algn="just" eaLnBrk="1" hangingPunct="1">
              <a:buClr>
                <a:srgbClr val="0000FF"/>
              </a:buClr>
              <a:buFont typeface="Wingdings" pitchFamily="2" charset="2"/>
              <a:buChar char="v"/>
            </a:pPr>
            <a:endParaRPr lang="ru-RU" sz="2400" smtClean="0"/>
          </a:p>
          <a:p>
            <a:pPr lvl="1" algn="just" eaLnBrk="1" hangingPunct="1">
              <a:buClr>
                <a:srgbClr val="0000FF"/>
              </a:buClr>
              <a:buFont typeface="Wingdings" pitchFamily="2" charset="2"/>
              <a:buChar char="v"/>
            </a:pPr>
            <a:r>
              <a:rPr lang="ru-RU" sz="2400" smtClean="0"/>
              <a:t> рекомендаций по проектированию ООП ОО с учётом национальных, региональных и этнокультурных особенностей </a:t>
            </a:r>
          </a:p>
          <a:p>
            <a:pPr lvl="1" algn="just" eaLnBrk="1" hangingPunct="1">
              <a:buClr>
                <a:srgbClr val="0000FF"/>
              </a:buClr>
              <a:buFontTx/>
              <a:buNone/>
            </a:pPr>
            <a:r>
              <a:rPr lang="ru-RU" sz="2400" smtClean="0"/>
              <a:t>    </a:t>
            </a:r>
            <a:r>
              <a:rPr lang="ru-RU" sz="2400" i="1" smtClean="0"/>
              <a:t>(МБОУ № 117, 125, 126).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86750" y="6572250"/>
            <a:ext cx="8572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358214" y="6572272"/>
            <a:ext cx="785786" cy="28572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58214" y="6572272"/>
            <a:ext cx="785786" cy="28572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88640"/>
            <a:ext cx="667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Обобщение и распространение эффективного педагогического и управленческого опыта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772816"/>
            <a:ext cx="896448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99"/>
              </a:buClr>
              <a:buNone/>
            </a:pPr>
            <a:r>
              <a:rPr lang="ru-RU" sz="2000" b="1" dirty="0" smtClean="0"/>
              <a:t>Конференции:</a:t>
            </a:r>
          </a:p>
          <a:p>
            <a:pPr algn="just">
              <a:buClr>
                <a:srgbClr val="000099"/>
              </a:buClr>
              <a:buNone/>
            </a:pPr>
            <a:endParaRPr lang="ru-RU" sz="700" dirty="0" smtClean="0"/>
          </a:p>
          <a:p>
            <a:pPr marL="457200" lvl="0" indent="-457200">
              <a:buClr>
                <a:srgbClr val="000099"/>
              </a:buClr>
              <a:buFont typeface="Wingdings" pitchFamily="2" charset="2"/>
              <a:buChar char="v"/>
            </a:pPr>
            <a:r>
              <a:rPr lang="ru-RU" sz="2000" dirty="0" smtClean="0"/>
              <a:t> </a:t>
            </a:r>
            <a:r>
              <a:rPr lang="ru-RU" sz="2200" dirty="0" smtClean="0"/>
              <a:t>«II Всероссийская научно-практическая конференция «Внеурочная деятельность обучающихся в условиях реализации ФГОС общего образования» (октябрь,2014);</a:t>
            </a:r>
          </a:p>
          <a:p>
            <a:pPr marL="457200" lvl="0" indent="-457200">
              <a:buClr>
                <a:srgbClr val="000099"/>
              </a:buClr>
              <a:buFont typeface="Wingdings" pitchFamily="2" charset="2"/>
              <a:buChar char="v"/>
            </a:pPr>
            <a:r>
              <a:rPr lang="ru-RU" sz="2200" b="1" dirty="0" smtClean="0"/>
              <a:t> </a:t>
            </a:r>
            <a:r>
              <a:rPr lang="ru-RU" sz="2200" dirty="0" smtClean="0"/>
              <a:t>III Всероссийская научно - практическая конференции «Опыт и проблемы внедрения ФГОС ОО. Потенциал ГОУ научно – методического сопровождения достижений современного качества образования» (ноябрь,2014);</a:t>
            </a:r>
          </a:p>
          <a:p>
            <a:pPr marL="457200" lvl="0" indent="-457200">
              <a:buClr>
                <a:srgbClr val="000099"/>
              </a:buClr>
              <a:buFont typeface="Wingdings" pitchFamily="2" charset="2"/>
              <a:buChar char="v"/>
            </a:pPr>
            <a:r>
              <a:rPr lang="ru-RU" sz="2200" dirty="0" smtClean="0"/>
              <a:t>Всероссийская научно-практическая конференция «Развитие творческих способностей учителя и учащихся в процессе языкового и литературного образования» (ноябрь, 2014);</a:t>
            </a:r>
          </a:p>
          <a:p>
            <a:pPr marL="457200" lvl="0" indent="-457200">
              <a:buClr>
                <a:srgbClr val="000099"/>
              </a:buClr>
              <a:buFont typeface="Wingdings" pitchFamily="2" charset="2"/>
              <a:buChar char="v"/>
            </a:pPr>
            <a:r>
              <a:rPr lang="ru-RU" sz="2200" dirty="0" smtClean="0"/>
              <a:t>«Введение элективного курса для обучающихся «Основы управления личными финансами» (декабрь, 2014);</a:t>
            </a:r>
          </a:p>
          <a:p>
            <a:pPr algn="just">
              <a:buClr>
                <a:srgbClr val="000099"/>
              </a:buClr>
              <a:buNone/>
            </a:pPr>
            <a:endParaRPr lang="ru-RU" sz="7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358214" y="6572272"/>
            <a:ext cx="785786" cy="28572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58214" y="6572272"/>
            <a:ext cx="785786" cy="28572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40439"/>
            <a:ext cx="7452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Обобщение и распространение эффективного педагогического и управленческого опыта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772816"/>
            <a:ext cx="896448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99"/>
              </a:buClr>
            </a:pPr>
            <a:r>
              <a:rPr lang="ru-RU" sz="2000" b="1" dirty="0" smtClean="0"/>
              <a:t>Конференции:</a:t>
            </a:r>
          </a:p>
          <a:p>
            <a:pPr algn="just">
              <a:buClr>
                <a:srgbClr val="000099"/>
              </a:buClr>
              <a:buFont typeface="Wingdings" pitchFamily="2" charset="2"/>
              <a:buChar char="v"/>
            </a:pPr>
            <a:endParaRPr lang="ru-RU" sz="700" dirty="0" smtClean="0"/>
          </a:p>
          <a:p>
            <a:pPr lvl="0">
              <a:buClr>
                <a:srgbClr val="000099"/>
              </a:buClr>
              <a:buFont typeface="Wingdings" pitchFamily="2" charset="2"/>
              <a:buChar char="v"/>
            </a:pPr>
            <a:r>
              <a:rPr lang="ru-RU" sz="2200" dirty="0" smtClean="0"/>
              <a:t> III Международная научно-практическая конференция «Инновации в информационных технологиях в образовании» (г. Москва, декабрь 2014);</a:t>
            </a:r>
          </a:p>
          <a:p>
            <a:pPr lvl="0">
              <a:buClr>
                <a:srgbClr val="000099"/>
              </a:buClr>
              <a:buFont typeface="Wingdings" pitchFamily="2" charset="2"/>
              <a:buChar char="v"/>
            </a:pPr>
            <a:r>
              <a:rPr lang="ru-RU" sz="2200" dirty="0" smtClean="0"/>
              <a:t>«Концептуальные подходы к изучению  Великой Отечественной войны 1941-1945 годов и Второй мировой войны» (март, 2015);</a:t>
            </a:r>
          </a:p>
          <a:p>
            <a:pPr lvl="0">
              <a:buClr>
                <a:srgbClr val="000099"/>
              </a:buClr>
              <a:buFont typeface="Wingdings" pitchFamily="2" charset="2"/>
              <a:buChar char="v"/>
            </a:pPr>
            <a:r>
              <a:rPr lang="ru-RU" sz="2200" dirty="0" smtClean="0"/>
              <a:t>VI Всероссийская научно-практическая конференция «Развитие творческих способностей учителя и учащихся» (март,2015) </a:t>
            </a:r>
          </a:p>
          <a:p>
            <a:pPr lvl="0">
              <a:buClr>
                <a:srgbClr val="000099"/>
              </a:buClr>
              <a:buFont typeface="Wingdings" pitchFamily="2" charset="2"/>
              <a:buChar char="v"/>
            </a:pPr>
            <a:r>
              <a:rPr lang="en-US" sz="2200" dirty="0" smtClean="0"/>
              <a:t>XIV</a:t>
            </a:r>
            <a:r>
              <a:rPr lang="ru-RU" sz="2200" dirty="0" smtClean="0"/>
              <a:t> Весенняя  конференция  издательства «Макмиллан» (март, 2015);</a:t>
            </a:r>
          </a:p>
          <a:p>
            <a:pPr>
              <a:buClr>
                <a:srgbClr val="000099"/>
              </a:buClr>
              <a:buFont typeface="Wingdings" pitchFamily="2" charset="2"/>
              <a:buChar char="v"/>
            </a:pPr>
            <a:r>
              <a:rPr lang="en-US" sz="2200" dirty="0" smtClean="0"/>
              <a:t>V</a:t>
            </a:r>
            <a:r>
              <a:rPr lang="ru-RU" sz="2200" dirty="0" smtClean="0"/>
              <a:t> Международная научно-практическая конференция «Региональные модели сопровождения и поддержки одарённых и перспективных детей» (апрель, 2015)</a:t>
            </a:r>
          </a:p>
          <a:p>
            <a:pPr algn="just">
              <a:buClr>
                <a:srgbClr val="000099"/>
              </a:buClr>
              <a:buFont typeface="Wingdings" pitchFamily="2" charset="2"/>
              <a:buChar char="v"/>
            </a:pPr>
            <a:endParaRPr lang="ru-RU" sz="7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pPr algn="l" eaLnBrk="1" hangingPunct="1"/>
            <a:r>
              <a:rPr lang="ru-RU" sz="2900" i="1" dirty="0" smtClean="0">
                <a:solidFill>
                  <a:schemeClr val="bg1"/>
                </a:solidFill>
              </a:rPr>
              <a:t>Научно-прикладные проекты, </a:t>
            </a:r>
            <a:br>
              <a:rPr lang="ru-RU" sz="2900" i="1" dirty="0" smtClean="0">
                <a:solidFill>
                  <a:schemeClr val="bg1"/>
                </a:solidFill>
              </a:rPr>
            </a:br>
            <a:r>
              <a:rPr lang="ru-RU" sz="2900" i="1" dirty="0" smtClean="0">
                <a:solidFill>
                  <a:schemeClr val="bg1"/>
                </a:solidFill>
              </a:rPr>
              <a:t>реализуемые совместно с ГБОУ ДПО ЧИППКРО 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1" y="1556792"/>
            <a:ext cx="9144000" cy="4968552"/>
          </a:xfrm>
        </p:spPr>
        <p:txBody>
          <a:bodyPr/>
          <a:lstStyle/>
          <a:p>
            <a:pPr>
              <a:buClr>
                <a:srgbClr val="000099"/>
              </a:buClr>
              <a:buFont typeface="Wingdings" pitchFamily="2" charset="2"/>
              <a:buChar char="v"/>
            </a:pPr>
            <a:r>
              <a:rPr lang="ru-RU" sz="2100" dirty="0" smtClean="0"/>
              <a:t>«Управленческое содействие педагогам в освоении технологий индивидуализации образования школьников» (МБОУ СОШ № 117, руководитель Ильина А.В.);</a:t>
            </a:r>
          </a:p>
          <a:p>
            <a:pPr>
              <a:buClr>
                <a:srgbClr val="000099"/>
              </a:buClr>
              <a:buFont typeface="Wingdings" pitchFamily="2" charset="2"/>
              <a:buChar char="v"/>
            </a:pPr>
            <a:r>
              <a:rPr lang="ru-RU" sz="2100" dirty="0" smtClean="0"/>
              <a:t> «Формирование профессиональной мотивации школьников» (МБОУ СОШ № 121, руководитель Ильясов Д.Ф.);</a:t>
            </a:r>
          </a:p>
          <a:p>
            <a:pPr>
              <a:buClr>
                <a:srgbClr val="000099"/>
              </a:buClr>
              <a:buFont typeface="Wingdings" pitchFamily="2" charset="2"/>
              <a:buChar char="v"/>
            </a:pPr>
            <a:r>
              <a:rPr lang="ru-RU" sz="2100" dirty="0" smtClean="0"/>
              <a:t>«Психолого-педагогические технологии формирования навыков грамотного письма у обучающихся в условиях реализации ФГОС начального общего образования для детей с ограниченными возможностями здоровья. Подходы к оцениванию достижения планируемых предметных результатов» (МБС(К)ОУ № 122, руководители  </a:t>
            </a:r>
            <a:r>
              <a:rPr lang="ru-RU" sz="2100" dirty="0" err="1" smtClean="0"/>
              <a:t>Кийкова</a:t>
            </a:r>
            <a:r>
              <a:rPr lang="ru-RU" sz="2100" dirty="0" smtClean="0"/>
              <a:t> Н. Ю.,  Бобина Т. О.);  </a:t>
            </a:r>
          </a:p>
          <a:p>
            <a:pPr>
              <a:buClr>
                <a:srgbClr val="000099"/>
              </a:buClr>
              <a:buFont typeface="Wingdings" pitchFamily="2" charset="2"/>
              <a:buChar char="v"/>
            </a:pPr>
            <a:r>
              <a:rPr lang="ru-RU" sz="2100" dirty="0" smtClean="0"/>
              <a:t>«Государственно-общественное управление образовательной организацией как механизм достижения современного качества общего образования» (МБОУ СОШ № 125, руководитель </a:t>
            </a:r>
            <a:r>
              <a:rPr lang="ru-RU" sz="2200" dirty="0" err="1" smtClean="0"/>
              <a:t>Коптелов</a:t>
            </a:r>
            <a:r>
              <a:rPr lang="ru-RU" sz="2200" dirty="0" smtClean="0"/>
              <a:t> А.В.);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86750" y="6572250"/>
            <a:ext cx="8572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340768"/>
          </a:xfrm>
        </p:spPr>
        <p:txBody>
          <a:bodyPr/>
          <a:lstStyle/>
          <a:p>
            <a:pPr algn="l" eaLnBrk="1" hangingPunct="1"/>
            <a:r>
              <a:rPr lang="ru-RU" sz="2900" i="1" dirty="0" smtClean="0">
                <a:solidFill>
                  <a:schemeClr val="bg1"/>
                </a:solidFill>
              </a:rPr>
              <a:t>Научно-прикладные проекты, </a:t>
            </a:r>
            <a:br>
              <a:rPr lang="ru-RU" sz="2900" i="1" dirty="0" smtClean="0">
                <a:solidFill>
                  <a:schemeClr val="bg1"/>
                </a:solidFill>
              </a:rPr>
            </a:br>
            <a:r>
              <a:rPr lang="ru-RU" sz="2900" i="1" dirty="0" smtClean="0">
                <a:solidFill>
                  <a:schemeClr val="bg1"/>
                </a:solidFill>
              </a:rPr>
              <a:t>реализуемые совместно с ГБОУ ДПО ЧИППКРО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1" y="1772816"/>
            <a:ext cx="9143999" cy="4299372"/>
          </a:xfrm>
        </p:spPr>
        <p:txBody>
          <a:bodyPr/>
          <a:lstStyle/>
          <a:p>
            <a:pPr>
              <a:buClr>
                <a:srgbClr val="000099"/>
              </a:buClr>
              <a:buFont typeface="Wingdings" pitchFamily="2" charset="2"/>
              <a:buChar char="v"/>
            </a:pPr>
            <a:r>
              <a:rPr lang="ru-RU" sz="2200" dirty="0" smtClean="0"/>
              <a:t>«Развитие компетентности учителя в условиях реализации федерального государственного образовательного стандарта начального общего образования (МБОУ СОШ № 126, руководитель </a:t>
            </a:r>
            <a:r>
              <a:rPr lang="ru-RU" sz="2200" dirty="0" err="1" smtClean="0"/>
              <a:t>Скрипова</a:t>
            </a:r>
            <a:r>
              <a:rPr lang="ru-RU" sz="2200" dirty="0" smtClean="0"/>
              <a:t> Н.Е.) </a:t>
            </a:r>
          </a:p>
          <a:p>
            <a:pPr>
              <a:buClr>
                <a:srgbClr val="000099"/>
              </a:buClr>
              <a:buFont typeface="Wingdings" pitchFamily="2" charset="2"/>
              <a:buChar char="v"/>
            </a:pPr>
            <a:r>
              <a:rPr lang="ru-RU" sz="2200" dirty="0" smtClean="0"/>
              <a:t>«Концептуализация опыта государственно-общественного управления реализацией ФГОС общего образования (на примере научно-методического сопровождения повышения профессиональной компетентности педагогов). (МБОУ «Гимназия № 127»,  руководитель </a:t>
            </a:r>
            <a:r>
              <a:rPr lang="ru-RU" sz="2200" dirty="0" err="1" smtClean="0"/>
              <a:t>Чипышева</a:t>
            </a:r>
            <a:r>
              <a:rPr lang="ru-RU" sz="2200" dirty="0" smtClean="0"/>
              <a:t> Л.Н.);</a:t>
            </a:r>
          </a:p>
          <a:p>
            <a:pPr>
              <a:buClr>
                <a:srgbClr val="000099"/>
              </a:buClr>
              <a:buFont typeface="Wingdings" pitchFamily="2" charset="2"/>
              <a:buChar char="v"/>
            </a:pPr>
            <a:r>
              <a:rPr lang="ru-RU" sz="2200" dirty="0" smtClean="0"/>
              <a:t>«Управленческое содействие педагогам образовательной организации в развитии их готовности к работе с обучающимися, мотивированными к проектной деятельности (МБОУ СОШ № 135, руководитель Маковецкая  Ю.Г.)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86750" y="6572250"/>
            <a:ext cx="8572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7678613" cy="1274762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i="1" kern="1200" dirty="0">
                <a:solidFill>
                  <a:schemeClr val="bg1"/>
                </a:solidFill>
              </a:rPr>
              <a:t>Сетевая модель муниципальной </a:t>
            </a:r>
            <a:br>
              <a:rPr lang="ru-RU" sz="3200" i="1" kern="1200" dirty="0">
                <a:solidFill>
                  <a:schemeClr val="bg1"/>
                </a:solidFill>
              </a:rPr>
            </a:br>
            <a:r>
              <a:rPr lang="ru-RU" sz="3200" i="1" kern="1200" dirty="0">
                <a:solidFill>
                  <a:schemeClr val="bg1"/>
                </a:solidFill>
              </a:rPr>
              <a:t>методической службы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571612"/>
          <a:ext cx="914400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2428875" y="3732213"/>
            <a:ext cx="45005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ru-RU" sz="1600"/>
              <a:t>   </a:t>
            </a:r>
            <a:r>
              <a:rPr lang="ru-RU" sz="1400" b="1"/>
              <a:t>Городские предметные методические объединения педагогов</a:t>
            </a:r>
            <a:endParaRPr lang="ru-RU" sz="1600" b="1"/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2357438" y="3262313"/>
            <a:ext cx="4500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ru-RU" sz="1400" b="1"/>
              <a:t>  Муниципальные консультационные рабочие группы  по ООП НОО  и ООП ООО</a:t>
            </a:r>
            <a:endParaRPr lang="ru-RU" sz="1200" b="1"/>
          </a:p>
        </p:txBody>
      </p:sp>
      <p:sp>
        <p:nvSpPr>
          <p:cNvPr id="9222" name="TextBox 9"/>
          <p:cNvSpPr txBox="1">
            <a:spLocks noChangeArrowheads="1"/>
          </p:cNvSpPr>
          <p:nvPr/>
        </p:nvSpPr>
        <p:spPr bwMode="auto">
          <a:xfrm>
            <a:off x="4818063" y="4721225"/>
            <a:ext cx="15541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/>
              <a:t>стажерские площадки</a:t>
            </a:r>
          </a:p>
        </p:txBody>
      </p:sp>
      <p:sp>
        <p:nvSpPr>
          <p:cNvPr id="9223" name="TextBox 10"/>
          <p:cNvSpPr txBox="1">
            <a:spLocks noChangeArrowheads="1"/>
          </p:cNvSpPr>
          <p:nvPr/>
        </p:nvSpPr>
        <p:spPr bwMode="auto">
          <a:xfrm rot="-208186">
            <a:off x="6238875" y="4122738"/>
            <a:ext cx="15716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/>
              <a:t>временные</a:t>
            </a:r>
          </a:p>
          <a:p>
            <a:pPr algn="ctr"/>
            <a:r>
              <a:rPr lang="ru-RU" sz="1600" b="1"/>
              <a:t>творческие группы</a:t>
            </a:r>
          </a:p>
        </p:txBody>
      </p:sp>
      <p:sp>
        <p:nvSpPr>
          <p:cNvPr id="9224" name="TextBox 11"/>
          <p:cNvSpPr txBox="1">
            <a:spLocks noChangeArrowheads="1"/>
          </p:cNvSpPr>
          <p:nvPr/>
        </p:nvSpPr>
        <p:spPr bwMode="auto">
          <a:xfrm>
            <a:off x="2422525" y="4584700"/>
            <a:ext cx="21177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/>
              <a:t>методические службы образовательных учреждений</a:t>
            </a:r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1000125" y="3929063"/>
            <a:ext cx="17145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/>
              <a:t>предметные</a:t>
            </a:r>
          </a:p>
          <a:p>
            <a:pPr algn="ctr"/>
            <a:r>
              <a:rPr lang="ru-RU" sz="1600" b="1"/>
              <a:t>лаборатории</a:t>
            </a:r>
          </a:p>
        </p:txBody>
      </p:sp>
      <p:sp>
        <p:nvSpPr>
          <p:cNvPr id="9226" name="Прямоугольник 13"/>
          <p:cNvSpPr>
            <a:spLocks noChangeArrowheads="1"/>
          </p:cNvSpPr>
          <p:nvPr/>
        </p:nvSpPr>
        <p:spPr bwMode="auto">
          <a:xfrm rot="3670241">
            <a:off x="-7938" y="3414713"/>
            <a:ext cx="1292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ГБОУ ДПО ЧИППКРО</a:t>
            </a:r>
          </a:p>
        </p:txBody>
      </p:sp>
      <p:sp>
        <p:nvSpPr>
          <p:cNvPr id="9227" name="Прямоугольник 14"/>
          <p:cNvSpPr>
            <a:spLocks noChangeArrowheads="1"/>
          </p:cNvSpPr>
          <p:nvPr/>
        </p:nvSpPr>
        <p:spPr bwMode="auto">
          <a:xfrm rot="402863">
            <a:off x="2782888" y="5764213"/>
            <a:ext cx="2108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Международный славянский институт, г.Москва</a:t>
            </a:r>
          </a:p>
        </p:txBody>
      </p:sp>
      <p:sp>
        <p:nvSpPr>
          <p:cNvPr id="9228" name="Прямоугольник 15"/>
          <p:cNvSpPr>
            <a:spLocks noChangeArrowheads="1"/>
          </p:cNvSpPr>
          <p:nvPr/>
        </p:nvSpPr>
        <p:spPr bwMode="auto">
          <a:xfrm rot="1882056">
            <a:off x="1257300" y="5295900"/>
            <a:ext cx="13985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ФГАОУ АПКППРО г.Москва</a:t>
            </a:r>
          </a:p>
        </p:txBody>
      </p:sp>
      <p:sp>
        <p:nvSpPr>
          <p:cNvPr id="9229" name="Прямоугольник 16"/>
          <p:cNvSpPr>
            <a:spLocks noChangeArrowheads="1"/>
          </p:cNvSpPr>
          <p:nvPr/>
        </p:nvSpPr>
        <p:spPr bwMode="auto">
          <a:xfrm rot="-2281524">
            <a:off x="7348538" y="4640263"/>
            <a:ext cx="1327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ГБОУ ДПО «ИРО»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358188" y="6572250"/>
            <a:ext cx="785812" cy="28575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232" name="TextBox 19"/>
          <p:cNvSpPr txBox="1">
            <a:spLocks noChangeArrowheads="1"/>
          </p:cNvSpPr>
          <p:nvPr/>
        </p:nvSpPr>
        <p:spPr bwMode="auto">
          <a:xfrm rot="686021">
            <a:off x="3224213" y="1873250"/>
            <a:ext cx="920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ММС</a:t>
            </a:r>
          </a:p>
        </p:txBody>
      </p:sp>
      <p:sp>
        <p:nvSpPr>
          <p:cNvPr id="9233" name="TextBox 20"/>
          <p:cNvSpPr txBox="1">
            <a:spLocks noChangeArrowheads="1"/>
          </p:cNvSpPr>
          <p:nvPr/>
        </p:nvSpPr>
        <p:spPr bwMode="auto">
          <a:xfrm rot="-824037">
            <a:off x="4481513" y="1760538"/>
            <a:ext cx="1676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Управление</a:t>
            </a:r>
            <a:r>
              <a:rPr lang="ru-RU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образования</a:t>
            </a:r>
          </a:p>
        </p:txBody>
      </p:sp>
      <p:sp>
        <p:nvSpPr>
          <p:cNvPr id="9234" name="TextBox 21"/>
          <p:cNvSpPr txBox="1">
            <a:spLocks noChangeArrowheads="1"/>
          </p:cNvSpPr>
          <p:nvPr/>
        </p:nvSpPr>
        <p:spPr bwMode="auto">
          <a:xfrm rot="-438620">
            <a:off x="4918075" y="5754688"/>
            <a:ext cx="1619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СФТИ НИЯУ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МИФИ</a:t>
            </a:r>
          </a:p>
        </p:txBody>
      </p:sp>
      <p:sp>
        <p:nvSpPr>
          <p:cNvPr id="9235" name="TextBox 22"/>
          <p:cNvSpPr txBox="1">
            <a:spLocks noChangeArrowheads="1"/>
          </p:cNvSpPr>
          <p:nvPr/>
        </p:nvSpPr>
        <p:spPr bwMode="auto">
          <a:xfrm rot="-1689425">
            <a:off x="6494463" y="5338763"/>
            <a:ext cx="1135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ФГАУ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«ФИРО»</a:t>
            </a:r>
          </a:p>
        </p:txBody>
      </p:sp>
      <p:sp>
        <p:nvSpPr>
          <p:cNvPr id="9236" name="TextBox 21"/>
          <p:cNvSpPr txBox="1">
            <a:spLocks noChangeArrowheads="1"/>
          </p:cNvSpPr>
          <p:nvPr/>
        </p:nvSpPr>
        <p:spPr bwMode="auto">
          <a:xfrm>
            <a:off x="2428875" y="2786063"/>
            <a:ext cx="4500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ru-RU" sz="1400" b="1"/>
              <a:t> Муниципальные    координационные   советы по  ФГОС НОО  и  ФГОС ООО</a:t>
            </a:r>
          </a:p>
        </p:txBody>
      </p:sp>
      <p:sp>
        <p:nvSpPr>
          <p:cNvPr id="9237" name="TextBox 23"/>
          <p:cNvSpPr txBox="1">
            <a:spLocks noChangeArrowheads="1"/>
          </p:cNvSpPr>
          <p:nvPr/>
        </p:nvSpPr>
        <p:spPr bwMode="auto">
          <a:xfrm rot="2806095">
            <a:off x="356394" y="4688681"/>
            <a:ext cx="13589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ГБОУ ВПО ЧГПУ</a:t>
            </a:r>
          </a:p>
        </p:txBody>
      </p:sp>
      <p:sp>
        <p:nvSpPr>
          <p:cNvPr id="9238" name="TextBox 24"/>
          <p:cNvSpPr txBox="1">
            <a:spLocks noChangeArrowheads="1"/>
          </p:cNvSpPr>
          <p:nvPr/>
        </p:nvSpPr>
        <p:spPr bwMode="auto">
          <a:xfrm rot="-2930217">
            <a:off x="7724776" y="3370262"/>
            <a:ext cx="13573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АНО «Эврика», г.Москва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357166"/>
            <a:ext cx="607219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Участие</a:t>
            </a:r>
            <a:r>
              <a:rPr kumimoji="0" lang="ru-RU" sz="2800" i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педагогов в конкурсах профессионального мастерства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i="1" kern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/муниципальные/</a:t>
            </a:r>
            <a:endParaRPr kumimoji="0" lang="ru-RU" sz="28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01024" y="6572272"/>
            <a:ext cx="1142976" cy="285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596" y="2571744"/>
            <a:ext cx="8143932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33CC"/>
              </a:buCl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sz="2000" dirty="0" smtClean="0"/>
              <a:t> </a:t>
            </a:r>
            <a:r>
              <a:rPr lang="ru-RU" sz="2400" b="1" dirty="0" smtClean="0"/>
              <a:t>«Учитель года»</a:t>
            </a:r>
          </a:p>
          <a:p>
            <a:pPr algn="just">
              <a:buClr>
                <a:srgbClr val="0033CC"/>
              </a:buClr>
              <a:buFont typeface="Wingdings" pitchFamily="2" charset="2"/>
              <a:buChar char="v"/>
            </a:pPr>
            <a:endParaRPr lang="ru-RU" sz="900" b="1" dirty="0" smtClean="0"/>
          </a:p>
          <a:p>
            <a:pPr lvl="0" algn="just">
              <a:buClr>
                <a:srgbClr val="0033CC"/>
              </a:buClr>
              <a:buFont typeface="Wingdings" pitchFamily="2" charset="2"/>
              <a:buChar char="v"/>
            </a:pPr>
            <a:r>
              <a:rPr lang="ru-RU" sz="2400" b="1" dirty="0" smtClean="0"/>
              <a:t>«Самый классный </a:t>
            </a:r>
            <a:r>
              <a:rPr lang="ru-RU" sz="2400" b="1" dirty="0" err="1" smtClean="0"/>
              <a:t>классный</a:t>
            </a:r>
            <a:r>
              <a:rPr lang="ru-RU" sz="2400" b="1" dirty="0" smtClean="0"/>
              <a:t>»</a:t>
            </a:r>
          </a:p>
          <a:p>
            <a:pPr lvl="0" algn="just">
              <a:buClr>
                <a:srgbClr val="0033CC"/>
              </a:buClr>
              <a:buFont typeface="Wingdings" pitchFamily="2" charset="2"/>
              <a:buChar char="v"/>
            </a:pPr>
            <a:endParaRPr lang="ru-RU" sz="1000" b="1" dirty="0" smtClean="0"/>
          </a:p>
          <a:p>
            <a:pPr lvl="0" algn="just">
              <a:buClr>
                <a:srgbClr val="0033CC"/>
              </a:buClr>
              <a:buFont typeface="Wingdings" pitchFamily="2" charset="2"/>
              <a:buChar char="v"/>
            </a:pPr>
            <a:r>
              <a:rPr lang="ru-RU" sz="2400" b="1" dirty="0" smtClean="0"/>
              <a:t>«Сердце отдаю детям»</a:t>
            </a:r>
          </a:p>
          <a:p>
            <a:pPr lvl="0" algn="just">
              <a:buClr>
                <a:srgbClr val="0033CC"/>
              </a:buClr>
              <a:buFont typeface="Wingdings" pitchFamily="2" charset="2"/>
              <a:buChar char="v"/>
            </a:pPr>
            <a:endParaRPr lang="ru-RU" sz="1000" b="1" dirty="0" smtClean="0"/>
          </a:p>
          <a:p>
            <a:pPr lvl="0" algn="just">
              <a:buClr>
                <a:srgbClr val="0033CC"/>
              </a:buClr>
              <a:buFont typeface="Wingdings" pitchFamily="2" charset="2"/>
              <a:buChar char="v"/>
            </a:pPr>
            <a:r>
              <a:rPr lang="ru-RU" sz="2400" b="1" dirty="0" smtClean="0"/>
              <a:t>«Новой школе – новые стандарты»</a:t>
            </a:r>
          </a:p>
          <a:p>
            <a:pPr lvl="0" algn="just">
              <a:buClr>
                <a:srgbClr val="0033CC"/>
              </a:buClr>
              <a:buFont typeface="Wingdings" pitchFamily="2" charset="2"/>
              <a:buChar char="v"/>
            </a:pPr>
            <a:endParaRPr lang="ru-RU" sz="1000" b="1" dirty="0" smtClean="0"/>
          </a:p>
          <a:p>
            <a:pPr lvl="0" algn="just">
              <a:buClr>
                <a:srgbClr val="0033CC"/>
              </a:buClr>
              <a:buFont typeface="Wingdings" pitchFamily="2" charset="2"/>
              <a:buChar char="v"/>
            </a:pPr>
            <a:r>
              <a:rPr lang="ru-RU" sz="2400" b="1" dirty="0" smtClean="0"/>
              <a:t>«Современные образовательные технологии»</a:t>
            </a:r>
          </a:p>
          <a:p>
            <a:pPr lvl="0" algn="just">
              <a:buClr>
                <a:srgbClr val="0033CC"/>
              </a:buClr>
              <a:buFont typeface="Wingdings" pitchFamily="2" charset="2"/>
              <a:buChar char="v"/>
            </a:pPr>
            <a:endParaRPr lang="ru-RU" sz="1000" b="1" dirty="0" smtClean="0"/>
          </a:p>
          <a:p>
            <a:pPr lvl="0" algn="just">
              <a:buClr>
                <a:srgbClr val="0033CC"/>
              </a:buClr>
              <a:buFont typeface="Wingdings" pitchFamily="2" charset="2"/>
              <a:buChar char="v"/>
            </a:pPr>
            <a:r>
              <a:rPr lang="ru-RU" sz="2400" b="1" dirty="0" smtClean="0"/>
              <a:t>«Педагогический дебют»</a:t>
            </a:r>
            <a:endParaRPr lang="ru-RU" sz="900" b="1" dirty="0" smtClean="0"/>
          </a:p>
          <a:p>
            <a:pPr lvl="0" algn="just">
              <a:buClr>
                <a:srgbClr val="0033CC"/>
              </a:buClr>
            </a:pPr>
            <a:endParaRPr lang="ru-RU" sz="900" b="1" dirty="0" smtClean="0"/>
          </a:p>
          <a:p>
            <a:pPr lvl="0" algn="just">
              <a:buClr>
                <a:srgbClr val="0033CC"/>
              </a:buClr>
            </a:pPr>
            <a:endParaRPr lang="ru-RU" sz="900" b="1" dirty="0" smtClean="0"/>
          </a:p>
          <a:p>
            <a:pPr lvl="0" algn="just">
              <a:buClr>
                <a:srgbClr val="0033CC"/>
              </a:buClr>
              <a:buFont typeface="Wingdings" pitchFamily="2" charset="2"/>
              <a:buChar char="v"/>
            </a:pPr>
            <a:r>
              <a:rPr lang="ru-RU" sz="2400" b="1" dirty="0" smtClean="0"/>
              <a:t> «Педагог года в дошкольном образовании»</a:t>
            </a:r>
            <a:endParaRPr lang="ru-RU" sz="900" b="1" dirty="0" smtClean="0"/>
          </a:p>
          <a:p>
            <a:pPr lvl="0" algn="just">
              <a:buClr>
                <a:srgbClr val="0033CC"/>
              </a:buClr>
              <a:buFont typeface="Wingdings" pitchFamily="2" charset="2"/>
              <a:buChar char="v"/>
            </a:pPr>
            <a:endParaRPr lang="ru-RU" sz="800" dirty="0" smtClean="0"/>
          </a:p>
          <a:p>
            <a:pPr algn="just">
              <a:buClr>
                <a:srgbClr val="0033CC"/>
              </a:buClr>
            </a:pPr>
            <a:endParaRPr lang="ru-RU" sz="2000" dirty="0"/>
          </a:p>
        </p:txBody>
      </p:sp>
      <p:pic>
        <p:nvPicPr>
          <p:cNvPr id="12291" name="Picture 3" descr="IMG_80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7975" y="-171400"/>
            <a:ext cx="3398521" cy="2699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188640"/>
            <a:ext cx="71642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2400" b="1" i="1" dirty="0">
                <a:solidFill>
                  <a:schemeClr val="bg1"/>
                </a:solidFill>
              </a:rPr>
              <a:t>Наличие положительной динамики участия и результативности  в конкурсах профессионального мастерства </a:t>
            </a:r>
            <a:endParaRPr lang="ru-RU" sz="24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5603" name="Рисунок 2" descr="D:\Мои документы\1 КОВАЛЕВА\Картинки\ммц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44407">
            <a:off x="7826375" y="782638"/>
            <a:ext cx="83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001000" y="6572250"/>
            <a:ext cx="114300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Рисунок 4" descr="img_9224_20121217_199314383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652963"/>
            <a:ext cx="2663825" cy="1754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0" name="Picture 2" descr="P1030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4652963"/>
            <a:ext cx="2303462" cy="1728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IMG_808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4652963"/>
            <a:ext cx="219392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1" name="Содержимое 3"/>
          <p:cNvGraphicFramePr>
            <a:graphicFrameLocks/>
          </p:cNvGraphicFramePr>
          <p:nvPr/>
        </p:nvGraphicFramePr>
        <p:xfrm>
          <a:off x="395288" y="2852738"/>
          <a:ext cx="8229600" cy="194462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участников / победителей и призёров конкурсов</a:t>
                      </a:r>
                      <a:endParaRPr lang="ru-RU" sz="2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Calibri"/>
                        </a:rPr>
                        <a:t>2009</a:t>
                      </a:r>
                      <a:endParaRPr lang="ru-RU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Calibri"/>
                        </a:rPr>
                        <a:t>2010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Calibri"/>
                        </a:rPr>
                        <a:t>2011-2012</a:t>
                      </a:r>
                      <a:endParaRPr lang="ru-RU" sz="18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Calibri"/>
                        </a:rPr>
                        <a:t>2012-2013</a:t>
                      </a:r>
                      <a:endParaRPr lang="ru-RU" sz="18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Calibri"/>
                        </a:rPr>
                        <a:t>2013-2014</a:t>
                      </a:r>
                      <a:endParaRPr lang="ru-RU" sz="18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Calibri"/>
                        </a:rPr>
                        <a:t>2014-2015</a:t>
                      </a:r>
                      <a:endParaRPr lang="ru-RU" sz="1800" dirty="0" smtClean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Calibri"/>
                        </a:rPr>
                        <a:t>10/8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Calibri"/>
                        </a:rPr>
                        <a:t>15/9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Calibri"/>
                        </a:rPr>
                        <a:t>18/16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Calibri"/>
                        </a:rPr>
                        <a:t>20/17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Calibri"/>
                        </a:rPr>
                        <a:t>23/13</a:t>
                      </a:r>
                      <a:endParaRPr lang="ru-RU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24/10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5630" name="Picture 10" descr="http://www.mmc.vega-int.ru/images/stories/fruit/30%2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188913"/>
            <a:ext cx="168116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14290"/>
            <a:ext cx="5935520" cy="1143000"/>
          </a:xfrm>
        </p:spPr>
        <p:txBody>
          <a:bodyPr/>
          <a:lstStyle/>
          <a:p>
            <a:pPr algn="l"/>
            <a:r>
              <a:rPr lang="ru-RU" sz="2400" b="1" i="1" dirty="0" smtClean="0">
                <a:solidFill>
                  <a:schemeClr val="bg1"/>
                </a:solidFill>
              </a:rPr>
              <a:t>Участие в проекте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 «Школа </a:t>
            </a:r>
            <a:r>
              <a:rPr lang="ru-RU" sz="2400" b="1" i="1" dirty="0" err="1" smtClean="0">
                <a:solidFill>
                  <a:schemeClr val="bg1"/>
                </a:solidFill>
              </a:rPr>
              <a:t>Росатома</a:t>
            </a:r>
            <a:r>
              <a:rPr lang="ru-RU" sz="2400" b="1" i="1" dirty="0" smtClean="0">
                <a:solidFill>
                  <a:schemeClr val="bg1"/>
                </a:solidFill>
              </a:rPr>
              <a:t>»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680520"/>
          </a:xfrm>
        </p:spPr>
        <p:txBody>
          <a:bodyPr/>
          <a:lstStyle/>
          <a:p>
            <a:pPr lvl="0">
              <a:buNone/>
            </a:pPr>
            <a:endParaRPr lang="ru-RU" sz="20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Clr>
                <a:srgbClr val="000099"/>
              </a:buClr>
              <a:buFont typeface="Wingdings" pitchFamily="2" charset="2"/>
              <a:buChar char="v"/>
            </a:pPr>
            <a:r>
              <a:rPr lang="ru-RU" sz="2800" dirty="0" smtClean="0"/>
              <a:t>Профессиональные конкурсы;</a:t>
            </a:r>
          </a:p>
          <a:p>
            <a:pPr>
              <a:buClr>
                <a:srgbClr val="000099"/>
              </a:buClr>
              <a:buFont typeface="Wingdings" pitchFamily="2" charset="2"/>
              <a:buChar char="v"/>
            </a:pPr>
            <a:r>
              <a:rPr lang="ru-RU" sz="2800" dirty="0" smtClean="0"/>
              <a:t>Стажировки победителей конкурсов;</a:t>
            </a:r>
          </a:p>
          <a:p>
            <a:pPr>
              <a:buClr>
                <a:srgbClr val="000099"/>
              </a:buClr>
              <a:buFont typeface="Wingdings" pitchFamily="2" charset="2"/>
              <a:buChar char="v"/>
            </a:pPr>
            <a:r>
              <a:rPr lang="ru-RU" sz="2800" dirty="0" smtClean="0"/>
              <a:t>Зарубежные стажировки;</a:t>
            </a:r>
          </a:p>
          <a:p>
            <a:pPr>
              <a:buClr>
                <a:srgbClr val="000099"/>
              </a:buClr>
              <a:buFont typeface="Wingdings" pitchFamily="2" charset="2"/>
              <a:buChar char="v"/>
            </a:pPr>
            <a:r>
              <a:rPr lang="ru-RU" sz="2800" dirty="0" smtClean="0"/>
              <a:t>Курсы повышения квалификации;</a:t>
            </a:r>
          </a:p>
          <a:p>
            <a:pPr>
              <a:buClr>
                <a:srgbClr val="000099"/>
              </a:buClr>
              <a:buFont typeface="Wingdings" pitchFamily="2" charset="2"/>
              <a:buChar char="v"/>
            </a:pPr>
            <a:r>
              <a:rPr lang="ru-RU" sz="2800" dirty="0" err="1" smtClean="0"/>
              <a:t>Метапредметная</a:t>
            </a:r>
            <a:r>
              <a:rPr lang="ru-RU" sz="2800" dirty="0" smtClean="0"/>
              <a:t> олимпиада; </a:t>
            </a:r>
          </a:p>
          <a:p>
            <a:pPr>
              <a:buClr>
                <a:srgbClr val="000099"/>
              </a:buClr>
              <a:buFont typeface="Wingdings" pitchFamily="2" charset="2"/>
              <a:buChar char="v"/>
            </a:pPr>
            <a:r>
              <a:rPr lang="ru-RU" sz="2800" dirty="0" smtClean="0"/>
              <a:t>Мероприятия для талантливых детей</a:t>
            </a:r>
          </a:p>
          <a:p>
            <a:pPr lvl="0">
              <a:buNone/>
            </a:pPr>
            <a:endParaRPr lang="ru-RU" sz="23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58214" y="6572272"/>
            <a:ext cx="785786" cy="28572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&amp;Lcy;&amp;ocy;&amp;gcy;&amp;ocy;&amp;tcy;&amp;icy;&amp;p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1642" y="0"/>
            <a:ext cx="2942358" cy="2143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6143636" cy="1428760"/>
          </a:xfrm>
        </p:spPr>
        <p:txBody>
          <a:bodyPr/>
          <a:lstStyle/>
          <a:p>
            <a:pPr lvl="0" algn="l">
              <a:defRPr/>
            </a:pPr>
            <a:r>
              <a:rPr lang="ru-RU" sz="3000" b="1" i="1" dirty="0" smtClean="0">
                <a:solidFill>
                  <a:schemeClr val="bg1"/>
                </a:solidFill>
              </a:rPr>
              <a:t/>
            </a:r>
            <a:br>
              <a:rPr lang="ru-RU" sz="3000" b="1" i="1" dirty="0" smtClean="0">
                <a:solidFill>
                  <a:schemeClr val="bg1"/>
                </a:solidFill>
              </a:rPr>
            </a:br>
            <a:r>
              <a:rPr lang="ru-RU" sz="2800" i="1" dirty="0" smtClean="0">
                <a:solidFill>
                  <a:schemeClr val="bg1"/>
                </a:solidFill>
              </a:rPr>
              <a:t>Победители в конкурсах </a:t>
            </a:r>
            <a:br>
              <a:rPr lang="ru-RU" sz="2800" i="1" dirty="0" smtClean="0">
                <a:solidFill>
                  <a:schemeClr val="bg1"/>
                </a:solidFill>
              </a:rPr>
            </a:br>
            <a:r>
              <a:rPr lang="ru-RU" sz="2800" i="1" dirty="0" smtClean="0">
                <a:solidFill>
                  <a:schemeClr val="bg1"/>
                </a:solidFill>
              </a:rPr>
              <a:t>профессионального мастерства</a:t>
            </a:r>
            <a:br>
              <a:rPr lang="ru-RU" sz="2800" i="1" dirty="0" smtClean="0">
                <a:solidFill>
                  <a:schemeClr val="bg1"/>
                </a:solidFill>
              </a:rPr>
            </a:br>
            <a:r>
              <a:rPr lang="ru-RU" sz="2800" i="1" dirty="0" smtClean="0">
                <a:solidFill>
                  <a:schemeClr val="bg1"/>
                </a:solidFill>
              </a:rPr>
              <a:t>проекта «Школа Росатома»</a:t>
            </a: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4" name="Рисунок 3" descr="D:\Мои документы\1 КОВАЛЕВА\Картинки\ммц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54293" y="854458"/>
            <a:ext cx="837738" cy="52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286776" y="6572272"/>
            <a:ext cx="857224" cy="285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&amp;Lcy;&amp;ocy;&amp;gcy;&amp;ocy;&amp;tcy;&amp;icy;&amp;p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0"/>
            <a:ext cx="3000364" cy="2185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7504" y="1772816"/>
          <a:ext cx="8856984" cy="482195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888432"/>
                <a:gridCol w="2448272"/>
                <a:gridCol w="2520280"/>
              </a:tblGrid>
              <a:tr h="496110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Участник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Конкурс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Место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Миловидова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Ирина Вячеславовна</a:t>
                      </a:r>
                      <a:endParaRPr lang="ru-RU" sz="24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(директор МБОУ СОШ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№</a:t>
                      </a:r>
                      <a:r>
                        <a:rPr lang="ru-RU" sz="1600" dirty="0"/>
                        <a:t>135) </a:t>
                      </a:r>
                      <a:endParaRPr lang="ru-RU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руководящих работников</a:t>
                      </a:r>
                      <a:endParaRPr lang="ru-RU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победитель, 2011</a:t>
                      </a:r>
                      <a:endParaRPr lang="ru-RU" sz="16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Маслакова </a:t>
                      </a:r>
                      <a:r>
                        <a:rPr lang="ru-RU" sz="1600" dirty="0" smtClean="0"/>
                        <a:t>Вера </a:t>
                      </a:r>
                      <a:r>
                        <a:rPr lang="ru-RU" sz="1600" dirty="0"/>
                        <a:t>Николаевна </a:t>
                      </a:r>
                      <a:endParaRPr lang="ru-RU" sz="1600" dirty="0" smtClean="0"/>
                    </a:p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(директор </a:t>
                      </a:r>
                      <a:r>
                        <a:rPr lang="ru-RU" sz="1600" dirty="0"/>
                        <a:t>МБОУ «</a:t>
                      </a:r>
                      <a:r>
                        <a:rPr lang="ru-RU" sz="1600" dirty="0" smtClean="0"/>
                        <a:t>Гимназия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№</a:t>
                      </a:r>
                      <a:r>
                        <a:rPr lang="ru-RU" sz="1600" dirty="0"/>
                        <a:t>127»)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руководящих работников</a:t>
                      </a:r>
                      <a:endParaRPr lang="ru-RU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победитель, 2013  </a:t>
                      </a:r>
                      <a:endParaRPr lang="ru-RU" sz="16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Емельянова </a:t>
                      </a:r>
                      <a:r>
                        <a:rPr lang="ru-RU" sz="1600" dirty="0" smtClean="0"/>
                        <a:t>Людмила </a:t>
                      </a:r>
                      <a:r>
                        <a:rPr lang="ru-RU" sz="1600" dirty="0"/>
                        <a:t>Ивановна </a:t>
                      </a:r>
                      <a:endParaRPr lang="ru-RU" sz="24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(учитель биологии МБОУ </a:t>
                      </a:r>
                      <a:r>
                        <a:rPr lang="ru-RU" sz="1600" dirty="0" smtClean="0"/>
                        <a:t>СОШ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№</a:t>
                      </a:r>
                      <a:r>
                        <a:rPr lang="ru-RU" sz="1600" dirty="0"/>
                        <a:t>135) </a:t>
                      </a:r>
                      <a:endParaRPr lang="ru-RU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учителей биологии </a:t>
                      </a:r>
                      <a:endParaRPr lang="ru-RU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победитель, 2013</a:t>
                      </a:r>
                      <a:endParaRPr lang="ru-RU" sz="16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n-lt"/>
                          <a:ea typeface="Times New Roman"/>
                        </a:rPr>
                        <a:t>Борисова Оксана Феликсовна (заведующий  МБДОУ №14)</a:t>
                      </a:r>
                      <a:endParaRPr lang="ru-RU" sz="1600" b="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эффективных систем оценки качества образования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+mn-lt"/>
                          <a:ea typeface="Times New Roman"/>
                          <a:cs typeface="Times New Roman"/>
                        </a:rPr>
                        <a:t>победитель, 2014</a:t>
                      </a:r>
                      <a:endParaRPr lang="ru-RU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2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МБОУ ДОД «Дворец творчества детей и молодёжи имени В.М.Комарова» </a:t>
                      </a:r>
                      <a:endParaRPr lang="ru-RU" sz="24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(директор М.В. </a:t>
                      </a:r>
                      <a:r>
                        <a:rPr lang="ru-RU" sz="1600" dirty="0" err="1"/>
                        <a:t>Потёмина</a:t>
                      </a:r>
                      <a:r>
                        <a:rPr lang="ru-RU" sz="1600" dirty="0"/>
                        <a:t>)</a:t>
                      </a:r>
                      <a:endParaRPr lang="ru-RU" sz="2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муниципальных </a:t>
                      </a:r>
                      <a:r>
                        <a:rPr lang="ru-RU" sz="1400" dirty="0"/>
                        <a:t>систем образования, реализующих эффективные системы мероприятий по выявлению и конкурсной поддержке талантливых </a:t>
                      </a:r>
                      <a:r>
                        <a:rPr lang="ru-RU" sz="1400" dirty="0" smtClean="0"/>
                        <a:t>детей</a:t>
                      </a:r>
                      <a:endParaRPr lang="ru-RU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п</a:t>
                      </a:r>
                      <a:r>
                        <a:rPr lang="ru-RU" sz="1600" dirty="0" smtClean="0"/>
                        <a:t>обедители: 2012, 2013</a:t>
                      </a:r>
                      <a:endParaRPr lang="ru-RU" sz="1600" dirty="0"/>
                    </a:p>
                    <a:p>
                      <a:pPr marL="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/>
                        <a:t>«Научно-инженерная выставка молодых исследователей»;</a:t>
                      </a:r>
                    </a:p>
                    <a:p>
                      <a:pPr marL="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/>
                        <a:t>«Турнир знатоков»</a:t>
                      </a:r>
                      <a:endParaRPr lang="ru-RU" sz="16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0"/>
            <a:ext cx="3214678" cy="2411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6115032" cy="1143000"/>
          </a:xfrm>
        </p:spPr>
        <p:txBody>
          <a:bodyPr/>
          <a:lstStyle/>
          <a:p>
            <a:pPr algn="l"/>
            <a:r>
              <a:rPr lang="ru-RU" sz="2400" b="1" i="1" dirty="0" smtClean="0">
                <a:solidFill>
                  <a:schemeClr val="bg1"/>
                </a:solidFill>
              </a:rPr>
              <a:t>Обучающие семинары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для педагогов ОУ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 в 2014-2015 учебном году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964488" cy="4680520"/>
          </a:xfrm>
        </p:spPr>
        <p:txBody>
          <a:bodyPr/>
          <a:lstStyle/>
          <a:p>
            <a:pPr lvl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Семинары обучающие:</a:t>
            </a:r>
          </a:p>
          <a:p>
            <a:pPr lvl="0">
              <a:buNone/>
            </a:pPr>
            <a:endParaRPr lang="ru-RU" sz="20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v"/>
            </a:pPr>
            <a:r>
              <a:rPr lang="ru-RU" sz="2300" dirty="0" smtClean="0"/>
              <a:t>«Разработка программ по предмету «Математика», «Русский язык» - 5 класс;</a:t>
            </a:r>
          </a:p>
          <a:p>
            <a:pPr>
              <a:buFont typeface="Wingdings" pitchFamily="2" charset="2"/>
              <a:buChar char="v"/>
            </a:pPr>
            <a:r>
              <a:rPr lang="ru-RU" sz="2300" dirty="0" smtClean="0"/>
              <a:t>«Особенности разработки программы по предмету «Английский язык» в основной школе (5-9 классы)»;</a:t>
            </a:r>
          </a:p>
          <a:p>
            <a:pPr>
              <a:buFont typeface="Wingdings" pitchFamily="2" charset="2"/>
              <a:buChar char="v"/>
            </a:pPr>
            <a:r>
              <a:rPr lang="ru-RU" sz="2300" dirty="0" smtClean="0"/>
              <a:t>«Деятельность учителей общественных дисциплин в условиях введения ФГОС и историко-культурного стандарта»; </a:t>
            </a:r>
          </a:p>
          <a:p>
            <a:pPr>
              <a:buFont typeface="Wingdings" pitchFamily="2" charset="2"/>
              <a:buChar char="v"/>
            </a:pPr>
            <a:r>
              <a:rPr lang="ru-RU" sz="2300" dirty="0" smtClean="0"/>
              <a:t>«Формирование универсальных учебных действий при изучении курса математики в условиях подготовки к внедрению ФГОС ОО»;</a:t>
            </a:r>
          </a:p>
          <a:p>
            <a:pPr lvl="0">
              <a:buNone/>
            </a:pPr>
            <a:endParaRPr lang="ru-RU" sz="23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58214" y="6572272"/>
            <a:ext cx="785786" cy="28572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0"/>
            <a:ext cx="3214678" cy="2411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6115032" cy="1143000"/>
          </a:xfrm>
        </p:spPr>
        <p:txBody>
          <a:bodyPr/>
          <a:lstStyle/>
          <a:p>
            <a:pPr algn="l"/>
            <a:r>
              <a:rPr lang="ru-RU" sz="24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Обобщение 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 распространение </a:t>
            </a:r>
            <a:r>
              <a:rPr lang="ru-RU" sz="24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эффективного педагогического и управленческого 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опыта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00808"/>
            <a:ext cx="8964488" cy="4752528"/>
          </a:xfrm>
        </p:spPr>
        <p:txBody>
          <a:bodyPr/>
          <a:lstStyle/>
          <a:p>
            <a:pPr lvl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Семинары из опыта работы:</a:t>
            </a:r>
          </a:p>
          <a:p>
            <a:pPr lvl="0">
              <a:buNone/>
            </a:pPr>
            <a:endParaRPr lang="ru-RU" sz="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v"/>
            </a:pPr>
            <a:r>
              <a:rPr lang="ru-RU" sz="2300" dirty="0" smtClean="0"/>
              <a:t>«Учёт национальных, региональных и этнокультурных особенностей в урочной и внеурочной работе с младшими школьниками в условиях реализации ФГОС НОО»;</a:t>
            </a:r>
          </a:p>
          <a:p>
            <a:pPr>
              <a:buFont typeface="Wingdings" pitchFamily="2" charset="2"/>
              <a:buChar char="v"/>
            </a:pPr>
            <a:r>
              <a:rPr lang="ru-RU" sz="2300" dirty="0" smtClean="0"/>
              <a:t>«Организация внеурочной деятельности младших школьников в условиях реализации ФГОС НОО»;</a:t>
            </a:r>
          </a:p>
          <a:p>
            <a:pPr>
              <a:buFont typeface="Wingdings" pitchFamily="2" charset="2"/>
              <a:buChar char="v"/>
            </a:pPr>
            <a:r>
              <a:rPr lang="ru-RU" sz="2300" dirty="0" smtClean="0"/>
              <a:t>«Формирование универсальных учебных действий младших школьников на уроках окружающего мира»;</a:t>
            </a:r>
          </a:p>
          <a:p>
            <a:pPr>
              <a:buFont typeface="Wingdings" pitchFamily="2" charset="2"/>
              <a:buChar char="v"/>
            </a:pPr>
            <a:r>
              <a:rPr lang="ru-RU" sz="2300" dirty="0" smtClean="0"/>
              <a:t>«Формирование адекватной самооценки  младшего школьника»;</a:t>
            </a:r>
          </a:p>
          <a:p>
            <a:pPr>
              <a:buFont typeface="Wingdings" pitchFamily="2" charset="2"/>
              <a:buChar char="v"/>
            </a:pPr>
            <a:r>
              <a:rPr lang="ru-RU" sz="2300" dirty="0" smtClean="0"/>
              <a:t>«Организация проектной деятельности младших школьников во внеурочной работе по русскому языку» </a:t>
            </a:r>
            <a:endParaRPr lang="ru-RU" sz="23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58214" y="6572272"/>
            <a:ext cx="785786" cy="28572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358188" y="6572250"/>
            <a:ext cx="785812" cy="28575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07504" y="116632"/>
            <a:ext cx="753630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2400" b="1" i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Обобщение и распространение эффективного педагогического и управленческого опыта</a:t>
            </a:r>
            <a:endParaRPr lang="ru-RU" sz="2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71438" y="2549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 algn="just"/>
            <a:r>
              <a:rPr lang="ru-RU" sz="1300">
                <a:cs typeface="Times New Roman" pitchFamily="18" charset="0"/>
              </a:rPr>
              <a:t>        </a:t>
            </a:r>
            <a:endParaRPr 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71438" y="4454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 algn="just"/>
            <a:r>
              <a:rPr lang="ru-RU" sz="1300">
                <a:cs typeface="Times New Roman" pitchFamily="18" charset="0"/>
              </a:rPr>
              <a:t>             </a:t>
            </a:r>
            <a:endParaRPr lang="ru-RU"/>
          </a:p>
        </p:txBody>
      </p:sp>
      <p:sp>
        <p:nvSpPr>
          <p:cNvPr id="225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53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53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53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5" name="Рисунок 14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9988" y="2349500"/>
            <a:ext cx="2786062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3863" y="2349500"/>
            <a:ext cx="2752725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2025" y="2349500"/>
            <a:ext cx="2771775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2349500"/>
            <a:ext cx="2770188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116632"/>
            <a:ext cx="7572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2400" b="1" i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Обобщение и распространение эффективного педагогического и управленческого опыта</a:t>
            </a:r>
            <a:endParaRPr lang="ru-RU" sz="24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 algn="just"/>
            <a:r>
              <a:rPr lang="ru-RU" sz="1300">
                <a:cs typeface="Times New Roman" pitchFamily="18" charset="0"/>
              </a:rPr>
              <a:t>        </a:t>
            </a:r>
            <a:endParaRPr lang="ru-RU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0" y="2457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 algn="ctr"/>
            <a:r>
              <a:rPr lang="ru-RU" sz="1300">
                <a:cs typeface="Times New Roman" pitchFamily="18" charset="0"/>
              </a:rPr>
              <a:t>       </a:t>
            </a:r>
            <a:endParaRPr lang="ru-RU"/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0" y="444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 algn="ctr"/>
            <a:r>
              <a:rPr lang="ru-RU" sz="1300">
                <a:cs typeface="Times New Roman" pitchFamily="18" charset="0"/>
              </a:rPr>
              <a:t>        </a:t>
            </a: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286750" y="6572250"/>
            <a:ext cx="8572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3561" name="Рисунок 14" descr="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2349500"/>
            <a:ext cx="218757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Рисунок 16" descr="C:\Users\Патракеева ЛН\Desktop\анализы ШМС 2013-2014\Сборники статей педагогов 135\Региональные модели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7363" y="2349500"/>
            <a:ext cx="20224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Рисунок 18" descr="C:\Users\Патракеева ЛН\Desktop\анализы ШМС 2013-2014\Анализ работы ШМС 125\книги\книга 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6338" y="2349500"/>
            <a:ext cx="20081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Рисунок 15" descr="C:\Users\Патракеева ЛН\Desktop\анализы ШМС 2013-2014\Сборники статей педагогов 135\Талантливый учител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6413" y="2349500"/>
            <a:ext cx="20097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Рисунок 17" descr="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7250" y="2349500"/>
            <a:ext cx="1901825" cy="28797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6839</TotalTime>
  <Words>966</Words>
  <Application>Microsoft Office PowerPoint</Application>
  <PresentationFormat>Экран (4:3)</PresentationFormat>
  <Paragraphs>153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Diseño predeterminado</vt:lpstr>
      <vt:lpstr>Свалова  Алена Александровна, директор МБУ «ЦОДОУ» </vt:lpstr>
      <vt:lpstr>Презентация PowerPoint</vt:lpstr>
      <vt:lpstr>Презентация PowerPoint</vt:lpstr>
      <vt:lpstr>Участие в проекте  «Школа Росатома» </vt:lpstr>
      <vt:lpstr> Победители в конкурсах  профессионального мастерства проекта «Школа Росатома» </vt:lpstr>
      <vt:lpstr>Обучающие семинары для педагогов ОУ  в 2014-2015 учебном году</vt:lpstr>
      <vt:lpstr>Обобщение и распространение эффективного педагогического и управленческого опыта</vt:lpstr>
      <vt:lpstr>Презентация PowerPoint</vt:lpstr>
      <vt:lpstr>Презентация PowerPoint</vt:lpstr>
      <vt:lpstr>Обучающие семинары для руководителей ОУ  в 2014-2015 учебном году</vt:lpstr>
      <vt:lpstr>Сайт муниципальной методической службы     www.mmc.vega-int.ru</vt:lpstr>
      <vt:lpstr>Сайт ГМО школьных библиотекарей gmolibsnz.jimdo.com</vt:lpstr>
      <vt:lpstr>Инновационная деятельность МОУ</vt:lpstr>
      <vt:lpstr>Презентация PowerPoint</vt:lpstr>
      <vt:lpstr>Презентация PowerPoint</vt:lpstr>
      <vt:lpstr>Научно-прикладные проекты,  реализуемые совместно с ГБОУ ДПО ЧИППКРО </vt:lpstr>
      <vt:lpstr>Научно-прикладные проекты,  реализуемые совместно с ГБОУ ДПО ЧИППКРО</vt:lpstr>
      <vt:lpstr>Сетевая модель муниципальной  методической службы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Serebrennikova_gv</cp:lastModifiedBy>
  <cp:revision>822</cp:revision>
  <dcterms:created xsi:type="dcterms:W3CDTF">2010-05-23T14:28:12Z</dcterms:created>
  <dcterms:modified xsi:type="dcterms:W3CDTF">2015-08-20T09:46:19Z</dcterms:modified>
</cp:coreProperties>
</file>