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88" r:id="rId2"/>
    <p:sldId id="273" r:id="rId3"/>
    <p:sldId id="257" r:id="rId4"/>
    <p:sldId id="282" r:id="rId5"/>
    <p:sldId id="285" r:id="rId6"/>
    <p:sldId id="287" r:id="rId7"/>
    <p:sldId id="290" r:id="rId8"/>
    <p:sldId id="297" r:id="rId9"/>
    <p:sldId id="295" r:id="rId10"/>
    <p:sldId id="291" r:id="rId11"/>
    <p:sldId id="296" r:id="rId12"/>
    <p:sldId id="294" r:id="rId13"/>
    <p:sldId id="293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39" autoAdjust="0"/>
  </p:normalViewPr>
  <p:slideViewPr>
    <p:cSldViewPr>
      <p:cViewPr varScale="1">
        <p:scale>
          <a:sx n="74" d="100"/>
          <a:sy n="74" d="100"/>
        </p:scale>
        <p:origin x="-13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08.08.2018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B5B42C-C343-43A7-9D27-3FA57BE66A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766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08.08.2018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1.docx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sz="1600" dirty="0" smtClean="0"/>
              <a:t>                                          </a:t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 </a:t>
            </a:r>
            <a:r>
              <a:rPr lang="ru-RU" sz="1600" dirty="0" smtClean="0"/>
              <a:t>                                       Государственное бюджетное учреждение </a:t>
            </a:r>
            <a:br>
              <a:rPr lang="ru-RU" sz="1600" dirty="0" smtClean="0"/>
            </a:br>
            <a:r>
              <a:rPr lang="ru-RU" sz="1600" dirty="0" smtClean="0"/>
              <a:t>                                  дополнительного профессионального образования </a:t>
            </a:r>
            <a:br>
              <a:rPr lang="ru-RU" sz="1600" dirty="0" smtClean="0"/>
            </a:br>
            <a:r>
              <a:rPr lang="ru-RU" sz="1600" dirty="0"/>
              <a:t> </a:t>
            </a:r>
            <a:r>
              <a:rPr lang="ru-RU" sz="1600" dirty="0" smtClean="0"/>
              <a:t>              </a:t>
            </a:r>
            <a:r>
              <a:rPr lang="en-US" sz="1600" dirty="0" smtClean="0"/>
              <a:t>“</a:t>
            </a:r>
            <a:r>
              <a:rPr lang="ru-RU" sz="1600" dirty="0" smtClean="0"/>
              <a:t>Челябинский институт переподготовки и повышения квалификации работников </a:t>
            </a:r>
            <a:br>
              <a:rPr lang="ru-RU" sz="1600" dirty="0" smtClean="0"/>
            </a:br>
            <a:r>
              <a:rPr lang="ru-RU" sz="1600" dirty="0"/>
              <a:t> </a:t>
            </a:r>
            <a:r>
              <a:rPr lang="ru-RU" sz="1600" dirty="0" smtClean="0"/>
              <a:t>                                                        образования</a:t>
            </a:r>
            <a:r>
              <a:rPr lang="en-US" sz="1600" dirty="0" smtClean="0"/>
              <a:t>”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                                          Кафедра начального образования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                                             </a:t>
            </a:r>
            <a:br>
              <a:rPr lang="ru-RU" sz="1600" dirty="0" smtClean="0"/>
            </a:br>
            <a:r>
              <a:rPr lang="ru-RU" sz="1600" dirty="0"/>
              <a:t> </a:t>
            </a:r>
            <a:r>
              <a:rPr lang="ru-RU" sz="1600" dirty="0" smtClean="0"/>
              <a:t>                                               Маслова Лариса Ивановна </a:t>
            </a:r>
            <a:br>
              <a:rPr lang="ru-RU" sz="1600" dirty="0" smtClean="0"/>
            </a:br>
            <a:r>
              <a:rPr lang="ru-RU" sz="2000" dirty="0" smtClean="0"/>
              <a:t>                                        </a:t>
            </a:r>
            <a:br>
              <a:rPr lang="ru-RU" sz="2000" dirty="0" smtClean="0"/>
            </a:br>
            <a:r>
              <a:rPr lang="ru-RU" sz="2000" b="1" dirty="0"/>
              <a:t> </a:t>
            </a:r>
            <a:r>
              <a:rPr lang="ru-RU" sz="2000" b="1" dirty="0" smtClean="0"/>
              <a:t>                  </a:t>
            </a:r>
            <a:r>
              <a:rPr lang="ru-RU" sz="2200" b="1" dirty="0" smtClean="0"/>
              <a:t>Формирование познавательных универсальных </a:t>
            </a:r>
            <a:br>
              <a:rPr lang="ru-RU" sz="2200" b="1" dirty="0" smtClean="0"/>
            </a:br>
            <a:r>
              <a:rPr lang="ru-RU" sz="2200" b="1" dirty="0" smtClean="0"/>
              <a:t>                              учебных  действий у младших</a:t>
            </a:r>
            <a:br>
              <a:rPr lang="ru-RU" sz="2200" b="1" dirty="0" smtClean="0"/>
            </a:br>
            <a:r>
              <a:rPr lang="ru-RU" sz="2200" b="1" dirty="0"/>
              <a:t> </a:t>
            </a:r>
            <a:r>
              <a:rPr lang="ru-RU" sz="2200" b="1" dirty="0" smtClean="0"/>
              <a:t>                         школьников в условиях реализации</a:t>
            </a:r>
            <a:br>
              <a:rPr lang="ru-RU" sz="2200" b="1" dirty="0" smtClean="0"/>
            </a:br>
            <a:r>
              <a:rPr lang="ru-RU" sz="2200" b="1" dirty="0" smtClean="0"/>
              <a:t>                            Федерального государственного</a:t>
            </a:r>
            <a:br>
              <a:rPr lang="ru-RU" sz="2200" b="1" dirty="0" smtClean="0"/>
            </a:br>
            <a:r>
              <a:rPr lang="ru-RU" sz="2200" b="1" dirty="0" smtClean="0"/>
              <a:t>                               образовательного стандарта </a:t>
            </a:r>
            <a:br>
              <a:rPr lang="ru-RU" sz="2200" b="1" dirty="0" smtClean="0"/>
            </a:br>
            <a:r>
              <a:rPr lang="ru-RU" sz="2200" b="1" dirty="0"/>
              <a:t> </a:t>
            </a:r>
            <a:r>
              <a:rPr lang="ru-RU" sz="2200" b="1" dirty="0" smtClean="0"/>
              <a:t>                          начального общего образования</a:t>
            </a:r>
            <a:br>
              <a:rPr lang="ru-RU" sz="2200" b="1" dirty="0" smtClean="0"/>
            </a:br>
            <a:r>
              <a:rPr lang="ru-RU" sz="1600" dirty="0" smtClean="0"/>
              <a:t>                                         </a:t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                                                 Научный руководитель</a:t>
            </a:r>
            <a:r>
              <a:rPr lang="en-US" sz="1600" dirty="0" smtClean="0"/>
              <a:t>: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                                                заведующий кафедрой начального образования, </a:t>
            </a:r>
            <a:r>
              <a:rPr lang="ru-RU" sz="1600" dirty="0" err="1" smtClean="0"/>
              <a:t>к.п.н</a:t>
            </a:r>
            <a:r>
              <a:rPr lang="ru-RU" sz="1600" dirty="0" smtClean="0"/>
              <a:t>., доцент </a:t>
            </a:r>
            <a:br>
              <a:rPr lang="ru-RU" sz="1600" dirty="0" smtClean="0"/>
            </a:br>
            <a:r>
              <a:rPr lang="ru-RU" sz="1600" dirty="0"/>
              <a:t> </a:t>
            </a:r>
            <a:r>
              <a:rPr lang="ru-RU" sz="1600" dirty="0" smtClean="0"/>
              <a:t>                                                Скрипова Надежда Евгеньевна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612560" y="501317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 </a:t>
            </a:r>
            <a:br>
              <a:rPr lang="ru-RU" dirty="0"/>
            </a:br>
            <a:r>
              <a:rPr lang="ru-RU" dirty="0"/>
              <a:t>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884136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Типовые задачи по формированию познавательных универсальных учебных действий у младших школьников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7131512"/>
              </p:ext>
            </p:extLst>
          </p:nvPr>
        </p:nvGraphicFramePr>
        <p:xfrm>
          <a:off x="1403648" y="1412776"/>
          <a:ext cx="6823075" cy="5307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Документ" r:id="rId4" imgW="6823654" imgH="4759940" progId="Word.Document.12">
                  <p:embed/>
                </p:oleObj>
              </mc:Choice>
              <mc:Fallback>
                <p:oleObj name="Документ" r:id="rId4" imgW="6823654" imgH="475994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03648" y="1412776"/>
                        <a:ext cx="6823075" cy="53074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9577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4294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УУД в конкретных учебных предметах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1161981"/>
              </p:ext>
            </p:extLst>
          </p:nvPr>
        </p:nvGraphicFramePr>
        <p:xfrm>
          <a:off x="457200" y="1714488"/>
          <a:ext cx="8229600" cy="5097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98355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предметные области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познавательные</a:t>
                      </a:r>
                    </a:p>
                    <a:p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Обще учебные действия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998355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Русский</a:t>
                      </a:r>
                    </a:p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язык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моделирование (перевод устной речи в письменную)</a:t>
                      </a:r>
                      <a:endParaRPr lang="ru-RU" dirty="0"/>
                    </a:p>
                  </a:txBody>
                  <a:tcPr/>
                </a:tc>
              </a:tr>
              <a:tr h="998355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Литературное</a:t>
                      </a:r>
                      <a:r>
                        <a:rPr kumimoji="0" lang="ru-RU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чтение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смысловое чтение, произвольные и осознанные устные и письменные высказывания</a:t>
                      </a:r>
                      <a:endParaRPr lang="ru-RU" dirty="0"/>
                    </a:p>
                  </a:txBody>
                  <a:tcPr/>
                </a:tc>
              </a:tr>
              <a:tr h="998355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математика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выбор наиболее эффективных способов решения задач</a:t>
                      </a:r>
                      <a:endParaRPr lang="ru-RU" dirty="0"/>
                    </a:p>
                  </a:txBody>
                  <a:tcPr/>
                </a:tc>
              </a:tr>
              <a:tr h="698849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окружающий мир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широкий спектр источников информации</a:t>
                      </a:r>
                      <a:endParaRPr lang="ru-RU" dirty="0"/>
                    </a:p>
                  </a:txBody>
                  <a:tcPr/>
                </a:tc>
              </a:tr>
              <a:tr h="40488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816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87828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Урок «открытия» новых учебных знаний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1. </a:t>
            </a:r>
            <a:r>
              <a:rPr lang="ru-RU" sz="1800" dirty="0" smtClean="0"/>
              <a:t>Мотивация к учебной деятельности</a:t>
            </a:r>
            <a:br>
              <a:rPr lang="ru-RU" sz="1800" dirty="0" smtClean="0"/>
            </a:br>
            <a:r>
              <a:rPr lang="ru-RU" sz="1800" dirty="0" smtClean="0"/>
              <a:t>2. Актуализация и фиксирование затруднения в пробном учебном действии.</a:t>
            </a:r>
            <a:br>
              <a:rPr lang="ru-RU" sz="1800" dirty="0" smtClean="0"/>
            </a:br>
            <a:r>
              <a:rPr lang="ru-RU" sz="1800" dirty="0" smtClean="0"/>
              <a:t>3. Выявление места и причины затруднения.</a:t>
            </a:r>
            <a:br>
              <a:rPr lang="ru-RU" sz="1800" dirty="0" smtClean="0"/>
            </a:br>
            <a:r>
              <a:rPr lang="ru-RU" sz="1800" dirty="0" smtClean="0"/>
              <a:t>4. Построение проекта выхода из затруднения (цель, план, способ, средства).</a:t>
            </a:r>
            <a:br>
              <a:rPr lang="ru-RU" sz="1800" dirty="0" smtClean="0"/>
            </a:br>
            <a:r>
              <a:rPr lang="ru-RU" sz="1800" dirty="0" smtClean="0"/>
              <a:t>5. Реализация построенного проекта.</a:t>
            </a:r>
            <a:br>
              <a:rPr lang="ru-RU" sz="1800" dirty="0" smtClean="0"/>
            </a:br>
            <a:r>
              <a:rPr lang="ru-RU" sz="1800" dirty="0" smtClean="0"/>
              <a:t>6. Первичное закрепление с проговариванием во внешней речи.</a:t>
            </a:r>
            <a:br>
              <a:rPr lang="ru-RU" sz="1800" dirty="0" smtClean="0"/>
            </a:br>
            <a:r>
              <a:rPr lang="ru-RU" sz="1800" dirty="0" smtClean="0"/>
              <a:t>7.Самостоятельная работа с самопроверкой по эталону.</a:t>
            </a:r>
            <a:br>
              <a:rPr lang="ru-RU" sz="1800" dirty="0" smtClean="0"/>
            </a:br>
            <a:r>
              <a:rPr lang="ru-RU" sz="1800" dirty="0" smtClean="0"/>
              <a:t>8. Включение в систему знаний и повторение.</a:t>
            </a:r>
            <a:br>
              <a:rPr lang="ru-RU" sz="1800" dirty="0" smtClean="0"/>
            </a:br>
            <a:r>
              <a:rPr lang="ru-RU" sz="1800" dirty="0" smtClean="0"/>
              <a:t>9.Рефлексия учебной деятельности на уроке ( итог урока)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74240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sz="1600" dirty="0" smtClean="0"/>
              <a:t>                                          </a:t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 </a:t>
            </a:r>
            <a:r>
              <a:rPr lang="ru-RU" sz="1600" dirty="0" smtClean="0"/>
              <a:t>                                       Государственное бюджетное учреждение </a:t>
            </a:r>
            <a:br>
              <a:rPr lang="ru-RU" sz="1600" dirty="0" smtClean="0"/>
            </a:br>
            <a:r>
              <a:rPr lang="ru-RU" sz="1600" dirty="0" smtClean="0"/>
              <a:t>                                  дополнительного профессионального образования </a:t>
            </a:r>
            <a:br>
              <a:rPr lang="ru-RU" sz="1600" dirty="0" smtClean="0"/>
            </a:br>
            <a:r>
              <a:rPr lang="ru-RU" sz="1600" dirty="0"/>
              <a:t> </a:t>
            </a:r>
            <a:r>
              <a:rPr lang="ru-RU" sz="1600" dirty="0" smtClean="0"/>
              <a:t>              </a:t>
            </a:r>
            <a:r>
              <a:rPr lang="en-US" sz="1600" dirty="0" smtClean="0"/>
              <a:t>“</a:t>
            </a:r>
            <a:r>
              <a:rPr lang="ru-RU" sz="1600" dirty="0" smtClean="0"/>
              <a:t>Челябинский институт переподготовки и повышения квалификации работников </a:t>
            </a:r>
            <a:br>
              <a:rPr lang="ru-RU" sz="1600" dirty="0" smtClean="0"/>
            </a:br>
            <a:r>
              <a:rPr lang="ru-RU" sz="1600" dirty="0"/>
              <a:t> </a:t>
            </a:r>
            <a:r>
              <a:rPr lang="ru-RU" sz="1600" dirty="0" smtClean="0"/>
              <a:t>                                                        образования</a:t>
            </a:r>
            <a:r>
              <a:rPr lang="en-US" sz="1600" dirty="0" smtClean="0"/>
              <a:t>”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                                          Кафедра начального образования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                                             </a:t>
            </a:r>
            <a:br>
              <a:rPr lang="ru-RU" sz="1600" dirty="0" smtClean="0"/>
            </a:br>
            <a:r>
              <a:rPr lang="ru-RU" sz="1600" dirty="0"/>
              <a:t> </a:t>
            </a:r>
            <a:r>
              <a:rPr lang="ru-RU" sz="1600" dirty="0" smtClean="0"/>
              <a:t>                                               Маслова Лариса Ивановна </a:t>
            </a:r>
            <a:br>
              <a:rPr lang="ru-RU" sz="1600" dirty="0" smtClean="0"/>
            </a:br>
            <a:r>
              <a:rPr lang="ru-RU" sz="2000" dirty="0" smtClean="0"/>
              <a:t>                                        </a:t>
            </a:r>
            <a:br>
              <a:rPr lang="ru-RU" sz="2000" dirty="0" smtClean="0"/>
            </a:br>
            <a:r>
              <a:rPr lang="ru-RU" sz="2000" b="1" dirty="0"/>
              <a:t> </a:t>
            </a:r>
            <a:r>
              <a:rPr lang="ru-RU" sz="2000" b="1" dirty="0" smtClean="0"/>
              <a:t>                  </a:t>
            </a:r>
            <a:r>
              <a:rPr lang="ru-RU" sz="2200" b="1" dirty="0" smtClean="0"/>
              <a:t>Формирование познавательных универсальных </a:t>
            </a:r>
            <a:br>
              <a:rPr lang="ru-RU" sz="2200" b="1" dirty="0" smtClean="0"/>
            </a:br>
            <a:r>
              <a:rPr lang="ru-RU" sz="2200" b="1" dirty="0" smtClean="0"/>
              <a:t>                              учебных  действий у младших</a:t>
            </a:r>
            <a:br>
              <a:rPr lang="ru-RU" sz="2200" b="1" dirty="0" smtClean="0"/>
            </a:br>
            <a:r>
              <a:rPr lang="ru-RU" sz="2200" b="1" dirty="0"/>
              <a:t> </a:t>
            </a:r>
            <a:r>
              <a:rPr lang="ru-RU" sz="2200" b="1" dirty="0" smtClean="0"/>
              <a:t>                         школьников в условиях реализации</a:t>
            </a:r>
            <a:br>
              <a:rPr lang="ru-RU" sz="2200" b="1" dirty="0" smtClean="0"/>
            </a:br>
            <a:r>
              <a:rPr lang="ru-RU" sz="2200" b="1" dirty="0" smtClean="0"/>
              <a:t>                            Федерального государственного</a:t>
            </a:r>
            <a:br>
              <a:rPr lang="ru-RU" sz="2200" b="1" dirty="0" smtClean="0"/>
            </a:br>
            <a:r>
              <a:rPr lang="ru-RU" sz="2200" b="1" dirty="0" smtClean="0"/>
              <a:t>                               образовательного стандарта </a:t>
            </a:r>
            <a:br>
              <a:rPr lang="ru-RU" sz="2200" b="1" dirty="0" smtClean="0"/>
            </a:br>
            <a:r>
              <a:rPr lang="ru-RU" sz="2200" b="1" dirty="0"/>
              <a:t> </a:t>
            </a:r>
            <a:r>
              <a:rPr lang="ru-RU" sz="2200" b="1" dirty="0" smtClean="0"/>
              <a:t>                          начального общего образования</a:t>
            </a:r>
            <a:br>
              <a:rPr lang="ru-RU" sz="2200" b="1" dirty="0" smtClean="0"/>
            </a:br>
            <a:r>
              <a:rPr lang="ru-RU" sz="1600" dirty="0" smtClean="0"/>
              <a:t>                                         </a:t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                                                 Научный руководитель</a:t>
            </a:r>
            <a:r>
              <a:rPr lang="en-US" sz="1600" dirty="0" smtClean="0"/>
              <a:t>: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                                                заведующий кафедрой начального образования, </a:t>
            </a:r>
            <a:r>
              <a:rPr lang="ru-RU" sz="1600" dirty="0" err="1" smtClean="0"/>
              <a:t>к.п.н</a:t>
            </a:r>
            <a:r>
              <a:rPr lang="ru-RU" sz="1600" dirty="0" smtClean="0"/>
              <a:t>. </a:t>
            </a:r>
            <a:br>
              <a:rPr lang="ru-RU" sz="1600" dirty="0" smtClean="0"/>
            </a:br>
            <a:r>
              <a:rPr lang="ru-RU" sz="1600" dirty="0"/>
              <a:t> </a:t>
            </a:r>
            <a:r>
              <a:rPr lang="ru-RU" sz="1600" dirty="0" smtClean="0"/>
              <a:t>                                                </a:t>
            </a:r>
            <a:r>
              <a:rPr lang="ru-RU" sz="1600" dirty="0" err="1" smtClean="0"/>
              <a:t>Скрипова</a:t>
            </a:r>
            <a:r>
              <a:rPr lang="ru-RU" sz="1600" dirty="0" smtClean="0"/>
              <a:t> Надежда Евгеньевна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612560" y="501317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 </a:t>
            </a:r>
            <a:br>
              <a:rPr lang="ru-RU" dirty="0"/>
            </a:br>
            <a:r>
              <a:rPr lang="ru-RU" dirty="0"/>
              <a:t>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667251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628800"/>
            <a:ext cx="8363272" cy="1368152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2000" b="1" dirty="0" smtClean="0"/>
              <a:t>Актуальность исследования: </a:t>
            </a:r>
            <a:r>
              <a:rPr lang="ru-RU" sz="1800" dirty="0" smtClean="0">
                <a:latin typeface="Georgia" panose="02040502050405020303" pitchFamily="18" charset="0"/>
              </a:rPr>
              <a:t>важнейшей задачей современной системы образования является формирование совокупности УУД «универсальных учебных действий», которые обеспечивают возможность каждому ученику самостоятельно осуществлять деятельность учения, ставить учебные цели, искать и использовать необходимые средства и способы их достижения, уметь контролировать и оценивать учебную деятельность и ее результаты. Они создают условия развития личности и ее самореализации. Формированию УУД посвящены работы А. Г. </a:t>
            </a:r>
            <a:r>
              <a:rPr lang="ru-RU" sz="1800" dirty="0" err="1" smtClean="0">
                <a:latin typeface="Georgia" panose="02040502050405020303" pitchFamily="18" charset="0"/>
              </a:rPr>
              <a:t>Асмолова</a:t>
            </a:r>
            <a:r>
              <a:rPr lang="ru-RU" sz="1800" dirty="0" smtClean="0">
                <a:latin typeface="Georgia" panose="02040502050405020303" pitchFamily="18" charset="0"/>
              </a:rPr>
              <a:t>, Г. В. </a:t>
            </a:r>
            <a:r>
              <a:rPr lang="ru-RU" sz="1800" dirty="0" err="1" smtClean="0">
                <a:latin typeface="Georgia" panose="02040502050405020303" pitchFamily="18" charset="0"/>
              </a:rPr>
              <a:t>Бурменской</a:t>
            </a:r>
            <a:r>
              <a:rPr lang="ru-RU" sz="1800" dirty="0" smtClean="0">
                <a:latin typeface="Georgia" panose="02040502050405020303" pitchFamily="18" charset="0"/>
              </a:rPr>
              <a:t>, И. А. Володарской, О. А. </a:t>
            </a:r>
            <a:r>
              <a:rPr lang="ru-RU" sz="1800" dirty="0" err="1" smtClean="0">
                <a:latin typeface="Georgia" panose="02040502050405020303" pitchFamily="18" charset="0"/>
              </a:rPr>
              <a:t>Карабановой</a:t>
            </a:r>
            <a:r>
              <a:rPr lang="ru-RU" sz="1800" dirty="0" smtClean="0">
                <a:latin typeface="Georgia" panose="02040502050405020303" pitchFamily="18" charset="0"/>
              </a:rPr>
              <a:t> и др. Проблемы самостоятельного эффективного выполнения различных видов учебной деятельности интересовал многих психологов и педагогов( Ю.К. </a:t>
            </a:r>
            <a:r>
              <a:rPr lang="ru-RU" sz="1800" dirty="0" err="1" smtClean="0">
                <a:latin typeface="Georgia" panose="02040502050405020303" pitchFamily="18" charset="0"/>
              </a:rPr>
              <a:t>Бабанского</a:t>
            </a:r>
            <a:r>
              <a:rPr lang="ru-RU" sz="1800" dirty="0" smtClean="0">
                <a:latin typeface="Georgia" panose="02040502050405020303" pitchFamily="18" charset="0"/>
              </a:rPr>
              <a:t>, В. В. </a:t>
            </a:r>
            <a:r>
              <a:rPr lang="ru-RU" sz="1800" dirty="0" err="1" smtClean="0">
                <a:latin typeface="Georgia" panose="02040502050405020303" pitchFamily="18" charset="0"/>
              </a:rPr>
              <a:t>Давыдова,А</a:t>
            </a:r>
            <a:r>
              <a:rPr lang="ru-RU" sz="1800" dirty="0" smtClean="0">
                <a:latin typeface="Georgia" panose="02040502050405020303" pitchFamily="18" charset="0"/>
              </a:rPr>
              <a:t>. Н. </a:t>
            </a:r>
            <a:r>
              <a:rPr lang="ru-RU" sz="1800" dirty="0" err="1" smtClean="0">
                <a:latin typeface="Georgia" panose="02040502050405020303" pitchFamily="18" charset="0"/>
              </a:rPr>
              <a:t>Леонтьева,Н</a:t>
            </a:r>
            <a:r>
              <a:rPr lang="ru-RU" sz="1800" dirty="0" smtClean="0">
                <a:latin typeface="Georgia" panose="02040502050405020303" pitchFamily="18" charset="0"/>
              </a:rPr>
              <a:t>. Ф. Талызину, Д. Б. </a:t>
            </a:r>
            <a:r>
              <a:rPr lang="ru-RU" sz="1800" dirty="0" err="1" smtClean="0">
                <a:latin typeface="Georgia" panose="02040502050405020303" pitchFamily="18" charset="0"/>
              </a:rPr>
              <a:t>Эльконина</a:t>
            </a:r>
            <a:r>
              <a:rPr lang="ru-RU" sz="1800" dirty="0" smtClean="0">
                <a:latin typeface="Georgia" panose="02040502050405020303" pitchFamily="18" charset="0"/>
              </a:rPr>
              <a:t> и др.)</a:t>
            </a:r>
            <a:endParaRPr lang="ru-RU" sz="1800" dirty="0">
              <a:latin typeface="Georgia" panose="02040502050405020303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797152"/>
            <a:ext cx="8229600" cy="177738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6478"/>
          </a:xfrm>
        </p:spPr>
        <p:txBody>
          <a:bodyPr>
            <a:normAutofit fontScale="70000" lnSpcReduction="20000"/>
          </a:bodyPr>
          <a:lstStyle/>
          <a:p>
            <a:endParaRPr lang="ru-RU" sz="2400" dirty="0" smtClean="0"/>
          </a:p>
          <a:p>
            <a:pPr algn="just">
              <a:lnSpc>
                <a:spcPct val="120000"/>
              </a:lnSpc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исследования: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определить наиболее эффективные подходы к решению проблемы формирования познавательных универсальных учебных действий младших школьников в начальном общем образовании. </a:t>
            </a:r>
          </a:p>
          <a:p>
            <a:pPr marL="109728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1.  Рассмотреть содержание и структуру познавательных универсальных учебных действий младших школьников</a:t>
            </a:r>
          </a:p>
          <a:p>
            <a:pPr lvl="0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Обосновать возможности формирования познавательных универсальных учебных действий в процессе занятий с использованием ИКТ технологий.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Провести опытно-экспериментальное исследование с целью формирования познавательных универсальных учебных действий средствами ИКТ у младших школьников.</a:t>
            </a:r>
          </a:p>
          <a:p>
            <a:pPr marL="109728" indent="0"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Объект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образовательный процесс в начальном общем образовании.</a:t>
            </a:r>
          </a:p>
          <a:p>
            <a:pPr marL="109728" indent="0"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Предмет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процесс формирования познавательных учебных действий младших школьников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0" algn="just">
              <a:buNone/>
            </a:pPr>
            <a:r>
              <a:rPr lang="ru-RU" alt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Теоретическая значимость </a:t>
            </a:r>
            <a:r>
              <a:rPr lang="ru-RU" alt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r>
              <a:rPr lang="ru-RU" altLang="ru-RU" sz="2600" b="1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358775" algn="just">
              <a:buFont typeface="Wingdings" pitchFamily="2" charset="2"/>
              <a:buChar char="Ø"/>
            </a:pPr>
            <a:r>
              <a:rPr lang="ru-RU" altLang="ru-RU" sz="2600" dirty="0">
                <a:latin typeface="Times New Roman" pitchFamily="18" charset="0"/>
                <a:cs typeface="Times New Roman" pitchFamily="18" charset="0"/>
              </a:rPr>
              <a:t>рассмотрены сущностные характеристики, </a:t>
            </a:r>
            <a:r>
              <a:rPr lang="ru-RU" altLang="ru-RU" sz="2600" dirty="0" smtClean="0">
                <a:latin typeface="Times New Roman" pitchFamily="18" charset="0"/>
                <a:cs typeface="Times New Roman" pitchFamily="18" charset="0"/>
              </a:rPr>
              <a:t>состав </a:t>
            </a:r>
            <a:r>
              <a:rPr lang="ru-RU" altLang="ru-RU" sz="2600" dirty="0">
                <a:latin typeface="Times New Roman" pitchFamily="18" charset="0"/>
                <a:cs typeface="Times New Roman" pitchFamily="18" charset="0"/>
              </a:rPr>
              <a:t>познавательных универсальных учебных действий; </a:t>
            </a:r>
          </a:p>
          <a:p>
            <a:pPr indent="0" algn="just">
              <a:buNone/>
            </a:pPr>
            <a:r>
              <a:rPr lang="ru-RU" alt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значимость исследования:</a:t>
            </a:r>
            <a:endParaRPr lang="ru-RU" alt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8775" algn="just">
              <a:buFont typeface="Wingdings" pitchFamily="2" charset="2"/>
              <a:buChar char="Ø"/>
            </a:pPr>
            <a:r>
              <a:rPr lang="ru-RU" altLang="ru-RU" sz="2600" dirty="0">
                <a:latin typeface="Times New Roman" pitchFamily="18" charset="0"/>
                <a:cs typeface="Times New Roman" pitchFamily="18" charset="0"/>
              </a:rPr>
              <a:t>выявлены особенности формирования познавательных универсальных учебных действий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147248" cy="50405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1.1. Проблема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познавательных  УУД у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младшего школьного возраста в психолого-педагогических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исследованиях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 fontScale="92500"/>
          </a:bodyPr>
          <a:lstStyle/>
          <a:p>
            <a:pPr marL="109728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 деятельность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свою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структуру,  выделяется несколько взаимосвязанных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компонентов:</a:t>
            </a:r>
          </a:p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должен усвоить ученик, подлежащий усвоению способ действия;</a:t>
            </a:r>
          </a:p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ученик должен делать, чтобы сформировать образец усваиваемого действия и воспроизводить этот образец;</a:t>
            </a:r>
          </a:p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 контроля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сопоставление воспроизведенного действия с образцом;</a:t>
            </a:r>
          </a:p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 оценки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определение того, насколько ученик достиг результата, степени изменений, которые произошли в самом ребенке.</a:t>
            </a:r>
          </a:p>
        </p:txBody>
      </p:sp>
    </p:spTree>
    <p:extLst>
      <p:ext uri="{BB962C8B-B14F-4D97-AF65-F5344CB8AC3E}">
        <p14:creationId xmlns:p14="http://schemas.microsoft.com/office/powerpoint/2010/main" val="1092399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2"/>
          <p:cNvSpPr>
            <a:spLocks noGrp="1"/>
          </p:cNvSpPr>
          <p:nvPr>
            <p:ph type="title"/>
          </p:nvPr>
        </p:nvSpPr>
        <p:spPr>
          <a:xfrm>
            <a:off x="395536" y="1700807"/>
            <a:ext cx="8257423" cy="457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1.2. Взаимосвязь между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возрастными 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особенностями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детей и формированием  познавательных универсальных</a:t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учебных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                      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endParaRPr lang="ru-RU" altLang="ru-RU" dirty="0" smtClean="0">
              <a:solidFill>
                <a:schemeClr val="accent1"/>
              </a:solidFill>
            </a:endParaRPr>
          </a:p>
        </p:txBody>
      </p:sp>
      <p:grpSp>
        <p:nvGrpSpPr>
          <p:cNvPr id="2" name="Organization Chart 2"/>
          <p:cNvGrpSpPr>
            <a:grpSpLocks/>
          </p:cNvGrpSpPr>
          <p:nvPr/>
        </p:nvGrpSpPr>
        <p:grpSpPr bwMode="auto">
          <a:xfrm>
            <a:off x="367341" y="1724274"/>
            <a:ext cx="7835900" cy="3826768"/>
            <a:chOff x="744" y="1169"/>
            <a:chExt cx="5155" cy="959"/>
          </a:xfrm>
          <a:solidFill>
            <a:schemeClr val="accent2">
              <a:lumMod val="60000"/>
              <a:lumOff val="40000"/>
            </a:schemeClr>
          </a:solidFill>
        </p:grpSpPr>
        <p:cxnSp>
          <p:nvCxnSpPr>
            <p:cNvPr id="1028" name="_s1028"/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3925" y="1013"/>
              <a:ext cx="160" cy="1366"/>
            </a:xfrm>
            <a:prstGeom prst="bentConnector3">
              <a:avLst>
                <a:gd name="adj1" fmla="val 1663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1029" name="_s1029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3243" y="1695"/>
              <a:ext cx="160" cy="1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xtLst/>
          </p:spPr>
        </p:cxnSp>
        <p:cxnSp>
          <p:nvCxnSpPr>
            <p:cNvPr id="1030" name="_s1030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2559" y="1012"/>
              <a:ext cx="160" cy="1367"/>
            </a:xfrm>
            <a:prstGeom prst="bentConnector3">
              <a:avLst>
                <a:gd name="adj1" fmla="val 1663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sp>
          <p:nvSpPr>
            <p:cNvPr id="3" name="_s1031"/>
            <p:cNvSpPr>
              <a:spLocks noChangeArrowheads="1" noTextEdit="1"/>
            </p:cNvSpPr>
            <p:nvPr/>
          </p:nvSpPr>
          <p:spPr bwMode="auto">
            <a:xfrm>
              <a:off x="2842" y="1328"/>
              <a:ext cx="959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anose="020B0A04020102020204" pitchFamily="34" charset="0"/>
                </a:rPr>
                <a:t>Познава-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anose="020B0A04020102020204" pitchFamily="34" charset="0"/>
                </a:rPr>
                <a:t>тельные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anose="020B0A04020102020204" pitchFamily="34" charset="0"/>
                </a:rPr>
                <a:t>действия</a:t>
              </a:r>
            </a:p>
          </p:txBody>
        </p:sp>
        <p:sp>
          <p:nvSpPr>
            <p:cNvPr id="4" name="_s1032"/>
            <p:cNvSpPr>
              <a:spLocks noChangeArrowheads="1" noTextEdit="1"/>
            </p:cNvSpPr>
            <p:nvPr/>
          </p:nvSpPr>
          <p:spPr bwMode="auto">
            <a:xfrm>
              <a:off x="1352" y="1776"/>
              <a:ext cx="1206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anose="020B0A04020102020204" pitchFamily="34" charset="0"/>
                </a:rPr>
                <a:t>Обще-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anose="020B0A04020102020204" pitchFamily="34" charset="0"/>
                </a:rPr>
                <a:t>учебные</a:t>
              </a:r>
              <a:r>
                <a:rPr kumimoji="0" lang="ru-RU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anose="020B0A04020102020204" pitchFamily="34" charset="0"/>
                </a:rPr>
                <a:t> </a:t>
              </a:r>
            </a:p>
          </p:txBody>
        </p:sp>
        <p:sp>
          <p:nvSpPr>
            <p:cNvPr id="5" name="_s1033"/>
            <p:cNvSpPr>
              <a:spLocks noChangeArrowheads="1" noTextEdit="1"/>
            </p:cNvSpPr>
            <p:nvPr/>
          </p:nvSpPr>
          <p:spPr bwMode="auto">
            <a:xfrm>
              <a:off x="2718" y="1776"/>
              <a:ext cx="1206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anose="020B0A04020102020204" pitchFamily="34" charset="0"/>
                </a:rPr>
                <a:t>Логические</a:t>
              </a:r>
            </a:p>
          </p:txBody>
        </p:sp>
        <p:sp>
          <p:nvSpPr>
            <p:cNvPr id="6" name="_s1034"/>
            <p:cNvSpPr>
              <a:spLocks noChangeArrowheads="1" noTextEdit="1"/>
            </p:cNvSpPr>
            <p:nvPr/>
          </p:nvSpPr>
          <p:spPr bwMode="auto">
            <a:xfrm>
              <a:off x="4084" y="1776"/>
              <a:ext cx="1206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anose="020B0A04020102020204" pitchFamily="34" charset="0"/>
                </a:rPr>
                <a:t>Постановка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anose="020B0A04020102020204" pitchFamily="34" charset="0"/>
                </a:rPr>
                <a:t> и решение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lack" panose="020B0A04020102020204" pitchFamily="34" charset="0"/>
                </a:rPr>
                <a:t> проблем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268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300595" cy="648072"/>
          </a:xfrm>
        </p:spPr>
        <p:txBody>
          <a:bodyPr>
            <a:no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 Взаимосвязь между возрастными  особенностями развития детей и формированием  познавательных универсальных</a:t>
            </a: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учебных действий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0202524"/>
              </p:ext>
            </p:extLst>
          </p:nvPr>
        </p:nvGraphicFramePr>
        <p:xfrm>
          <a:off x="395536" y="1412776"/>
          <a:ext cx="8291264" cy="47548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3920"/>
                <a:gridCol w="6757344"/>
              </a:tblGrid>
              <a:tr h="137160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восприятие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Развитие организованного восприятия, контроля за правильностью и полнотой целенаправленного восприятия.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Развитие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детализированности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восприятия, но еще недостаточная его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дифференцированность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Доминирование эмоционально значимых сторон объекта.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Неточность в восприятии сходных объектов.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Придание сходным предметам одинакового значения.</a:t>
                      </a:r>
                      <a:endParaRPr lang="ru-RU" sz="1200" dirty="0"/>
                    </a:p>
                  </a:txBody>
                  <a:tcPr/>
                </a:tc>
              </a:tr>
              <a:tr h="155448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Мышление и речь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Овладение навыками логического рассуждения, усвоение элементарных научных обобщений.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Развитие мыслительных операций: сравнения, обобщения, классификации.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Переход от единичных суждений к частным и общим.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Значительная конкретно-образная ограниченность мышления.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Возможно образование понятий по несущественным признакам.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Мышление репродуктивно, подвержено инертности.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Интенсивно развивается монологическая речь, значительно расширяется словарный запас.</a:t>
                      </a:r>
                      <a:endParaRPr lang="ru-RU" sz="12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воображение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Воображение более реалистично. Интенсивно формируется воссоздающее воображение.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Возможно свободное фантазирование.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Подверженность внушению.</a:t>
                      </a:r>
                      <a:endParaRPr lang="ru-RU" sz="1200" dirty="0"/>
                    </a:p>
                  </a:txBody>
                  <a:tcPr/>
                </a:tc>
              </a:tr>
              <a:tr h="118872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память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Развитие произвольной памяти.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Обобщенность представлений.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Повышение роли логической памяти.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Лучше запоминание сходного, чем различного.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Недостаточное развитие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дифференцировочной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деятельности. Запоминание деталей.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Возможно сложное узнавание.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973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04056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2. ЭКСПЕРИМЕНТАЛЬНАЯ РАБОТА ПО ФОРМИРОВАНИЮ ПОЗНАВАТЕЛЬНЫХ  УНИВЕРСАЛЬНЫХ  УЧЕБНЫХ  ДЕЙСТВИЙ  У ДЕТЕЙ МЛАДШЕГО  ШКОЛЬНОГО  ВОЗРАСТА</a:t>
            </a: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Организация и методы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 диагностических  заданий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Цели: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Проверяет умения определять, какая информация нужна  для решения задачи;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Проверяет умения отбирать источник информации, необходимый для решения задачи;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Проверяет умение извлекать информацию из текстов, таблиц, схем, иллюстраций;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Проверяет умение сравнивать, группировать факты и явления;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Проверяет умение находить  сходство и различия фактов и явлений;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Проверяет умение определять причины явлений и событий;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Проверяет умение делать выводы на основе обобщения знаний;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Проверяет умение представлять информацию в виде таблиц, схем, диаграмм.    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326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500034" y="714356"/>
            <a:ext cx="8143932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6147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60180"/>
          </a:xfrm>
        </p:spPr>
        <p:txBody>
          <a:bodyPr/>
          <a:lstStyle/>
          <a:p>
            <a:pPr algn="ctr"/>
            <a:r>
              <a:rPr lang="ru-RU" dirty="0" smtClean="0"/>
              <a:t>Уровни сформированности познавательных УУД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5" name="Рисунок 4" descr="диаграммаp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988840"/>
            <a:ext cx="7289377" cy="371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06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703</TotalTime>
  <Words>448</Words>
  <Application>Microsoft Office PowerPoint</Application>
  <PresentationFormat>Экран (4:3)</PresentationFormat>
  <Paragraphs>78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Городская</vt:lpstr>
      <vt:lpstr>Документ</vt:lpstr>
      <vt:lpstr>                                                                                     Государственное бюджетное учреждение                                    дополнительного профессионального образования                 “Челябинский институт переподготовки и повышения квалификации работников                                                           образования”                                            Кафедра начального образования                                                                                                  Маслова Лариса Ивановна                                                              Формирование познавательных универсальных                                учебных  действий у младших                           школьников в условиях реализации                             Федерального государственного                                образовательного стандарта                             начального общего образования                                                                                               Научный руководитель:                                                  заведующий кафедрой начального образования, к.п.н., доцент                                                   Скрипова Надежда Евгеньевна</vt:lpstr>
      <vt:lpstr>     Актуальность исследования: важнейшей задачей современной системы образования является формирование совокупности УУД «универсальных учебных действий», которые обеспечивают возможность каждому ученику самостоятельно осуществлять деятельность учения, ставить учебные цели, искать и использовать необходимые средства и способы их достижения, уметь контролировать и оценивать учебную деятельность и ее результаты. Они создают условия развития личности и ее самореализации. Формированию УУД посвящены работы А. Г. Асмолова, Г. В. Бурменской, И. А. Володарской, О. А. Карабановой и др. Проблемы самостоятельного эффективного выполнения различных видов учебной деятельности интересовал многих психологов и педагогов( Ю.К. Бабанского, В. В. Давыдова,А. Н. Леонтьева,Н. Ф. Талызину, Д. Б. Эльконина и др.)</vt:lpstr>
      <vt:lpstr>Презентация PowerPoint</vt:lpstr>
      <vt:lpstr>1.1. Проблема формирования познавательных  УУД у  детей младшего школьного возраста в психолого-педагогических                 исследованиях </vt:lpstr>
      <vt:lpstr>1.2. Взаимосвязь между возрастными  особенностями развития детей и формированием  познавательных универсальных  учебных действий                          </vt:lpstr>
      <vt:lpstr>1.2. Взаимосвязь между возрастными  особенностями развития детей и формированием  познавательных универсальных  учебных действий</vt:lpstr>
      <vt:lpstr> ГЛАВА 2. ЭКСПЕРИМЕНТАЛЬНАЯ РАБОТА ПО ФОРМИРОВАНИЮ ПОЗНАВАТЕЛЬНЫХ  УНИВЕРСАЛЬНЫХ  УЧЕБНЫХ  ДЕЙСТВИЙ  У ДЕТЕЙ МЛАДШЕГО  ШКОЛЬНОГО  ВОЗРАСТА 2.1. Организация и методы исследования   Характеристика  диагностических  заданий Цели: 1. Проверяет умения определять, какая информация нужна  для решения задачи; 2. Проверяет умения отбирать источник информации, необходимый для решения задачи; 3. Проверяет умение извлекать информацию из текстов, таблиц, схем, иллюстраций; 4. Проверяет умение сравнивать, группировать факты и явления; 5. Проверяет умение находить  сходство и различия фактов и явлений; 6. Проверяет умение определять причины явлений и событий; 7. Проверяет умение делать выводы на основе обобщения знаний; 8. Проверяет умение представлять информацию в виде таблиц, схем, диаграмм.     </vt:lpstr>
      <vt:lpstr>Презентация PowerPoint</vt:lpstr>
      <vt:lpstr>Презентация PowerPoint</vt:lpstr>
      <vt:lpstr>2.2. Типовые задачи по формированию познавательных универсальных учебных действий у младших школьников</vt:lpstr>
      <vt:lpstr>Формирование УУД в конкретных учебных предметах</vt:lpstr>
      <vt:lpstr>Урок «открытия» новых учебных знаний  1. Мотивация к учебной деятельности 2. Актуализация и фиксирование затруднения в пробном учебном действии. 3. Выявление места и причины затруднения. 4. Построение проекта выхода из затруднения (цель, план, способ, средства). 5. Реализация построенного проекта. 6. Первичное закрепление с проговариванием во внешней речи. 7.Самостоятельная работа с самопроверкой по эталону. 8. Включение в систему знаний и повторение. 9.Рефлексия учебной деятельности на уроке ( итог урока)  </vt:lpstr>
      <vt:lpstr>                                                                                     Государственное бюджетное учреждение                                    дополнительного профессионального образования                 “Челябинский институт переподготовки и повышения квалификации работников                                                           образования”                                            Кафедра начального образования                                                                                                  Маслова Лариса Ивановна                                                              Формирование познавательных универсальных                                учебных  действий у младших                           школьников в условиях реализации                             Федерального государственного                                образовательного стандарта                             начального общего образования                                                                                               Научный руководитель:                                                  заведующий кафедрой начального образования, к.п.н.                                                   Скрипова Надежда Евгеньевна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«ФОРМИРОВАНИЕ ПОЗНАВАТЕЛЬНЫХ УНИВЕРСАЛЬНЫХ УЧЕБНЫХ ДЕЙСТВИЙ У ДЕТЕЙ МЛАДШЕГО ШКОЛЬНОГО ВОЗРАСТА СРЕДСТВАМИ   ИНФОРМАЦИОННО-КОММУНИКАЦИОННЫХ ТЕХНОГИЙ»</dc:title>
  <dc:creator>Елена</dc:creator>
  <cp:lastModifiedBy>Павел А.Сафронов</cp:lastModifiedBy>
  <cp:revision>96</cp:revision>
  <cp:lastPrinted>2018-05-28T18:39:30Z</cp:lastPrinted>
  <dcterms:created xsi:type="dcterms:W3CDTF">2016-10-16T14:11:18Z</dcterms:created>
  <dcterms:modified xsi:type="dcterms:W3CDTF">2018-08-08T03:28:37Z</dcterms:modified>
</cp:coreProperties>
</file>