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915" r:id="rId2"/>
  </p:sldMasterIdLst>
  <p:sldIdLst>
    <p:sldId id="256" r:id="rId3"/>
    <p:sldId id="257" r:id="rId4"/>
    <p:sldId id="258" r:id="rId5"/>
    <p:sldId id="267" r:id="rId6"/>
    <p:sldId id="266" r:id="rId7"/>
    <p:sldId id="259" r:id="rId8"/>
    <p:sldId id="260" r:id="rId9"/>
    <p:sldId id="268" r:id="rId10"/>
    <p:sldId id="269" r:id="rId11"/>
    <p:sldId id="26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23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8791E0-3398-4B85-A9C7-602399E51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E368C-B16B-4563-8914-674A75254E64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90A395-E574-46C3-A2CA-DAE63AE43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430E48-AA8F-407A-9F48-EFA41864B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DBAEF-49F2-4173-A8F8-0BA5C77F19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5907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8791E0-3398-4B85-A9C7-602399E51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099FA-E1A4-44A7-A7AF-C5124AACAB43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90A395-E574-46C3-A2CA-DAE63AE43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430E48-AA8F-407A-9F48-EFA41864B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F4348-859A-4EC6-835F-50671C831C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1415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8791E0-3398-4B85-A9C7-602399E51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EFDCA-ED5F-4B23-940F-697C9FEA5099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90A395-E574-46C3-A2CA-DAE63AE43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430E48-AA8F-407A-9F48-EFA41864B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1A4FF-BB1E-47B0-B919-E0EC733D5B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3755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641350" y="0"/>
              <a:ext cx="1365250" cy="3971926"/>
            </a:xfrm>
            <a:custGeom>
              <a:avLst/>
              <a:gdLst>
                <a:gd name="T0" fmla="*/ 0 w 860"/>
                <a:gd name="T1" fmla="*/ 2445 h 2502"/>
                <a:gd name="T2" fmla="*/ 228 w 860"/>
                <a:gd name="T3" fmla="*/ 2502 h 2502"/>
                <a:gd name="T4" fmla="*/ 860 w 860"/>
                <a:gd name="T5" fmla="*/ 0 h 2502"/>
                <a:gd name="T6" fmla="*/ 620 w 860"/>
                <a:gd name="T7" fmla="*/ 0 h 2502"/>
                <a:gd name="T8" fmla="*/ 0 w 860"/>
                <a:gd name="T9" fmla="*/ 2445 h 2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xmlns="" id="{A758B3BF-F5C4-4A7A-9E08-6C57D6FC1686}"/>
                </a:ext>
              </a:extLst>
            </p:cNvPr>
            <p:cNvSpPr/>
            <p:nvPr/>
          </p:nvSpPr>
          <p:spPr bwMode="auto"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xmlns="" id="{49D614F6-767A-494A-BFAB-2BA7575E493C}"/>
                </a:ext>
              </a:extLst>
            </p:cNvPr>
            <p:cNvSpPr/>
            <p:nvPr/>
          </p:nvSpPr>
          <p:spPr bwMode="auto"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xmlns="" id="{7D1C4F86-3872-4F5C-A525-F16048EEA616}"/>
                </a:ext>
              </a:extLst>
            </p:cNvPr>
            <p:cNvSpPr/>
            <p:nvPr/>
          </p:nvSpPr>
          <p:spPr bwMode="auto"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xmlns="" id="{5BE10A1A-9F1C-4532-A2AC-5D15AC231BAE}"/>
                </a:ext>
              </a:extLst>
            </p:cNvPr>
            <p:cNvSpPr/>
            <p:nvPr/>
          </p:nvSpPr>
          <p:spPr bwMode="auto"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xmlns="" id="{75D90A63-92AD-4EBC-9ACA-94DA75A99997}"/>
                </a:ext>
              </a:extLst>
            </p:cNvPr>
            <p:cNvSpPr/>
            <p:nvPr/>
          </p:nvSpPr>
          <p:spPr bwMode="auto"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1" name="Freeform 12"/>
          <p:cNvSpPr>
            <a:spLocks/>
          </p:cNvSpPr>
          <p:nvPr/>
        </p:nvSpPr>
        <p:spPr bwMode="auto">
          <a:xfrm>
            <a:off x="203200" y="3771900"/>
            <a:ext cx="361950" cy="90488"/>
          </a:xfrm>
          <a:custGeom>
            <a:avLst/>
            <a:gdLst>
              <a:gd name="T0" fmla="*/ 228 w 228"/>
              <a:gd name="T1" fmla="*/ 57 h 57"/>
              <a:gd name="T2" fmla="*/ 0 w 228"/>
              <a:gd name="T3" fmla="*/ 0 h 57"/>
              <a:gd name="T4" fmla="*/ 222 w 228"/>
              <a:gd name="T5" fmla="*/ 54 h 57"/>
              <a:gd name="T6" fmla="*/ 228 w 228"/>
              <a:gd name="T7" fmla="*/ 57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560388" y="3867150"/>
            <a:ext cx="61912" cy="80963"/>
          </a:xfrm>
          <a:custGeom>
            <a:avLst/>
            <a:gdLst>
              <a:gd name="T0" fmla="*/ 0 w 39"/>
              <a:gd name="T1" fmla="*/ 0 h 51"/>
              <a:gd name="T2" fmla="*/ 39 w 39"/>
              <a:gd name="T3" fmla="*/ 51 h 51"/>
              <a:gd name="T4" fmla="*/ 3 w 39"/>
              <a:gd name="T5" fmla="*/ 0 h 51"/>
              <a:gd name="T6" fmla="*/ 0 w 39"/>
              <a:gd name="T7" fmla="*/ 0 h 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xmlns="" id="{96F34B56-0CD4-49A7-AB13-201205804E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6313" y="6116638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F858C-925C-46E0-B0E5-8064181CE84A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329AD9AC-7C21-4776-8758-77891787F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4263" y="6116638"/>
            <a:ext cx="360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xmlns="" id="{D9EDEC17-1CAB-41F9-9C8A-676740C2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638" y="6116638"/>
            <a:ext cx="411162" cy="365125"/>
          </a:xfrm>
        </p:spPr>
        <p:txBody>
          <a:bodyPr/>
          <a:lstStyle>
            <a:lvl1pPr>
              <a:defRPr/>
            </a:lvl1pPr>
          </a:lstStyle>
          <a:p>
            <a:fld id="{402E9F08-7EF0-414E-8F99-F7196C156A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4716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1FFE68-6AC6-4489-A069-03B6398166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43775" y="6108700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0449E-748F-4CCD-9851-7288B2F4C79D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9DC952-8D67-4733-AFF1-C0F6655DE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73263" y="6108700"/>
            <a:ext cx="5313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087309-A7B1-4ABE-93B7-FBCCB8737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8175" y="6108700"/>
            <a:ext cx="428625" cy="365125"/>
          </a:xfrm>
        </p:spPr>
        <p:txBody>
          <a:bodyPr/>
          <a:lstStyle>
            <a:lvl1pPr>
              <a:defRPr/>
            </a:lvl1pPr>
          </a:lstStyle>
          <a:p>
            <a:fld id="{CAFE6AD6-AF37-4516-ABA9-E2ACB94D65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516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2F620D-AA3D-4143-932A-7B8727F5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E096E-11C8-4CA0-A4FE-7ED55DAD44A4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D6B498-5B83-4C29-AA28-266456EF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882870-2A94-4ECA-94BB-34906A562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41B2C-8462-47C9-802F-77AAA8565D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1512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72F620D-AA3D-4143-932A-7B8727F5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5F011-C251-4EB3-B7DF-C96C3717F504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3D6B498-5B83-4C29-AA28-266456EF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8882870-2A94-4ECA-94BB-34906A562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DBC7C-1846-4C87-AF70-848C964FE7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2418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172F620D-AA3D-4143-932A-7B8727F5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A3183-7E69-4372-9971-AEC5698EC351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3D6B498-5B83-4C29-AA28-266456EF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C8882870-2A94-4ECA-94BB-34906A562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5CD38-B025-4FD9-82C4-DB5DC2805D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9877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172F620D-AA3D-4143-932A-7B8727F5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B3806-4AC9-44B7-9102-A70E5005CDAA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D3D6B498-5B83-4C29-AA28-266456EF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C8882870-2A94-4ECA-94BB-34906A562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DC01D-861B-48D9-ABAC-D51E9356AC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7776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172F620D-AA3D-4143-932A-7B8727F5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9A4EA-7559-4FA5-88F3-7D89EECBEA08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D3D6B498-5B83-4C29-AA28-266456EF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C8882870-2A94-4ECA-94BB-34906A562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FCA62-FD67-4145-AD4A-F219D1BF1C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3330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72F620D-AA3D-4143-932A-7B8727F5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7C047-C36F-49AE-BCA7-A800BFA4BCEC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3D6B498-5B83-4C29-AA28-266456EF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8882870-2A94-4ECA-94BB-34906A562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F9487-A976-4F50-938D-1A96F76C99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0311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8791E0-3398-4B85-A9C7-602399E51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4D51B-E83E-4403-A8EA-C24014167E5A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90A395-E574-46C3-A2CA-DAE63AE43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430E48-AA8F-407A-9F48-EFA41864B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40D9A-8A8A-46BB-BD4E-C0A9294DEB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6023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72F620D-AA3D-4143-932A-7B8727F5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DE32A-A2D7-4199-9BB4-68908F1C441A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3D6B498-5B83-4C29-AA28-266456EF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8882870-2A94-4ECA-94BB-34906A562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84984-3564-4DFB-8A6A-46BC6F3D7A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6744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72F620D-AA3D-4143-932A-7B8727F5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16EF5-8CF1-4D2A-8909-E47CC95353F7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3D6B498-5B83-4C29-AA28-266456EF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8882870-2A94-4ECA-94BB-34906A562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E6915-C3DD-4490-9F3B-08C0CBC4D9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7122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2F620D-AA3D-4143-932A-7B8727F5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9B340-D777-4661-B002-44FEEE58277A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D6B498-5B83-4C29-AA28-266456EF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882870-2A94-4ECA-94BB-34906A562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5784F-BD61-43FA-B37E-1DF4570846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47100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92D8B92-0A35-437E-8CB7-C9A56FB50263}"/>
              </a:ext>
            </a:extLst>
          </p:cNvPr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E425576-E396-4E5C-96F6-A8752C667B9C}"/>
              </a:ext>
            </a:extLst>
          </p:cNvPr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1FF0F070-3D16-4926-A6F0-EBE137F09FD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9B5FC-5CD6-4D5E-9512-B1C643313983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438FAD87-A92C-4306-AE29-F2653DA9AD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7A85247F-0EDE-48E2-B4BC-F54CE029D8A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79841B3-C7ED-4D77-925D-F0AFFE545B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96644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2F620D-AA3D-4143-932A-7B8727F5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B901-6FC4-4346-8E20-B606A2AD1DAB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D6B498-5B83-4C29-AA28-266456EF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882870-2A94-4ECA-94BB-34906A562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A4512-8A91-438A-802A-56B34B5E11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64744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AECE418-F2CE-4225-96C2-62DC72F71E63}"/>
              </a:ext>
            </a:extLst>
          </p:cNvPr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687975D-3BE1-4F02-8106-818683B2A26B}"/>
              </a:ext>
            </a:extLst>
          </p:cNvPr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595AD14A-AD5B-470B-8F14-DBE350CE333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71800-A121-48F5-8680-54AA38AA4D9E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24CBB89C-B56A-45B2-A488-F6FA4A4059B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813F87A5-98B3-4D4C-9E58-2719EA7F412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6C2E936-A54F-42BA-AE2C-EE1AD69CB4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2532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172F620D-AA3D-4143-932A-7B8727F53D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BDD33-2733-4429-B525-746FEDDF07AC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3D6B498-5B83-4C29-AA28-266456EF2B5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C8882870-2A94-4ECA-94BB-34906A562D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B38AD4C0-445C-471B-98A4-8FAC6D06E1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6876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2F620D-AA3D-4143-932A-7B8727F5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D0BD0-E31B-4171-91E8-F9058271E2E9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D6B498-5B83-4C29-AA28-266456EF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882870-2A94-4ECA-94BB-34906A562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D3F1C-49F7-4F53-B303-BCEF3858A5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36297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2F620D-AA3D-4143-932A-7B8727F53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4EAC5-8443-4BDD-AB51-6A3329890310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D6B498-5B83-4C29-AA28-266456EF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882870-2A94-4ECA-94BB-34906A562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58947-EDBD-4A26-9780-5A9AD7D250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792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8791E0-3398-4B85-A9C7-602399E51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0263E-35E5-4E2E-895C-03D4EBDAB0DD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90A395-E574-46C3-A2CA-DAE63AE43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430E48-AA8F-407A-9F48-EFA41864B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09D54-B46C-43E1-9DEE-85C04A81E3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015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28791E0-3398-4B85-A9C7-602399E51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5621A-0797-48A4-865F-972ADDEF8551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C90A395-E574-46C3-A2CA-DAE63AE43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A5430E48-AA8F-407A-9F48-EFA41864B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7A701-F1B2-423D-BD7D-E8CC98D20D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159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528791E0-3398-4B85-A9C7-602399E51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B32C5-5458-4711-A33E-7A8535CCF698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CC90A395-E574-46C3-A2CA-DAE63AE43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A5430E48-AA8F-407A-9F48-EFA41864B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7748F-FB29-4CBF-B623-03B3EF7B9B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788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528791E0-3398-4B85-A9C7-602399E51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BDA1B-7541-47B4-880D-80634107465D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CC90A395-E574-46C3-A2CA-DAE63AE43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A5430E48-AA8F-407A-9F48-EFA41864B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A5881-9351-48DC-84F7-FD0AD1EE4B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679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528791E0-3398-4B85-A9C7-602399E51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1A947-6AB0-4CD2-9A0F-7BEB0921D0ED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CC90A395-E574-46C3-A2CA-DAE63AE43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A5430E48-AA8F-407A-9F48-EFA41864B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0D5E6-1267-43B1-95AB-C2F03FA9D9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064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28791E0-3398-4B85-A9C7-602399E51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6D1C1-3691-45FF-A813-A5B4E7165701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C90A395-E574-46C3-A2CA-DAE63AE43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A5430E48-AA8F-407A-9F48-EFA41864B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CC53E-A075-4980-8EC5-B5A4FD263D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461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28791E0-3398-4B85-A9C7-602399E51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51F91-22D0-4D71-874C-66C13367C432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C90A395-E574-46C3-A2CA-DAE63AE43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A5430E48-AA8F-407A-9F48-EFA41864B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0CCBB-3BE6-4F73-8CD6-A451C91FCD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161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3413" y="1828800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8791E0-3398-4B85-A9C7-602399E516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D9E35A-B505-4B36-9E6E-6388D3D3AF2F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C90A395-E574-46C3-A2CA-DAE63AE43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2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430E48-AA8F-407A-9F48-EFA41864B0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</a:defRPr>
            </a:lvl1pPr>
          </a:lstStyle>
          <a:p>
            <a:fld id="{306DEAE2-0599-48E2-9B51-E8D4DA66EF1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7" r:id="rId1"/>
    <p:sldLayoutId id="2147484258" r:id="rId2"/>
    <p:sldLayoutId id="2147484259" r:id="rId3"/>
    <p:sldLayoutId id="2147484260" r:id="rId4"/>
    <p:sldLayoutId id="2147484261" r:id="rId5"/>
    <p:sldLayoutId id="2147484262" r:id="rId6"/>
    <p:sldLayoutId id="2147484263" r:id="rId7"/>
    <p:sldLayoutId id="2147484264" r:id="rId8"/>
    <p:sldLayoutId id="2147484265" r:id="rId9"/>
    <p:sldLayoutId id="2147484266" r:id="rId10"/>
    <p:sldLayoutId id="2147484267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3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2056" name="Freeform 6"/>
            <p:cNvSpPr>
              <a:spLocks/>
            </p:cNvSpPr>
            <p:nvPr/>
          </p:nvSpPr>
          <p:spPr bwMode="auto">
            <a:xfrm>
              <a:off x="0" y="0"/>
              <a:ext cx="1073150" cy="5291139"/>
            </a:xfrm>
            <a:custGeom>
              <a:avLst/>
              <a:gdLst>
                <a:gd name="T0" fmla="*/ 0 w 676"/>
                <a:gd name="T1" fmla="*/ 3132 h 3333"/>
                <a:gd name="T2" fmla="*/ 0 w 676"/>
                <a:gd name="T3" fmla="*/ 3312 h 3333"/>
                <a:gd name="T4" fmla="*/ 126 w 676"/>
                <a:gd name="T5" fmla="*/ 3333 h 3333"/>
                <a:gd name="T6" fmla="*/ 676 w 676"/>
                <a:gd name="T7" fmla="*/ 0 h 3333"/>
                <a:gd name="T8" fmla="*/ 514 w 676"/>
                <a:gd name="T9" fmla="*/ 0 h 3333"/>
                <a:gd name="T10" fmla="*/ 0 w 676"/>
                <a:gd name="T11" fmla="*/ 3132 h 3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xmlns="" id="{82686566-837A-4442-AE9F-73FF69684A4C}"/>
                </a:ext>
              </a:extLst>
            </p:cNvPr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xmlns="" id="{F46C85D3-1B32-4AC6-A523-EAE97401C9F5}"/>
                </a:ext>
              </a:extLst>
            </p:cNvPr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xmlns="" id="{D972B0EA-6042-462B-ABC2-DEF32DC92AA9}"/>
                </a:ext>
              </a:extLst>
            </p:cNvPr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xmlns="" id="{95519ABD-0092-4C6F-B26C-4E5F575B2438}"/>
                </a:ext>
              </a:extLst>
            </p:cNvPr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xmlns="" id="{11026699-D414-4721-8772-4FD2267CCDDB}"/>
                </a:ext>
              </a:extLst>
            </p:cNvPr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051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2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2663" y="2667000"/>
            <a:ext cx="770413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2F620D-AA3D-4143-932A-7B8727F53D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13A28DB1-7A16-45DF-8A00-129CFFF6268C}" type="datetimeFigureOut">
              <a:rPr lang="ru-RU"/>
              <a:pPr>
                <a:defRPr/>
              </a:pPr>
              <a:t>13.03.2018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D6B498-5B83-4C29-AA28-266456EF2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882870-2A94-4ECA-94BB-34906A562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Corbel" pitchFamily="34" charset="0"/>
              </a:defRPr>
            </a:lvl1pPr>
          </a:lstStyle>
          <a:p>
            <a:fld id="{93600711-CFF9-4DF4-A832-CD1786F49A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68" r:id="rId3"/>
    <p:sldLayoutId id="2147484269" r:id="rId4"/>
    <p:sldLayoutId id="2147484270" r:id="rId5"/>
    <p:sldLayoutId id="2147484271" r:id="rId6"/>
    <p:sldLayoutId id="2147484272" r:id="rId7"/>
    <p:sldLayoutId id="2147484273" r:id="rId8"/>
    <p:sldLayoutId id="2147484274" r:id="rId9"/>
    <p:sldLayoutId id="2147484275" r:id="rId10"/>
    <p:sldLayoutId id="2147484276" r:id="rId11"/>
    <p:sldLayoutId id="2147484283" r:id="rId12"/>
    <p:sldLayoutId id="2147484277" r:id="rId13"/>
    <p:sldLayoutId id="2147484284" r:id="rId14"/>
    <p:sldLayoutId id="2147484278" r:id="rId15"/>
    <p:sldLayoutId id="2147484279" r:id="rId16"/>
    <p:sldLayoutId id="2147484280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7C240B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7C240B"/>
        </a:buClr>
        <a:buSzPct val="14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7C240B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7C240B"/>
        </a:buClr>
        <a:buSzPct val="14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7C240B"/>
        </a:buClr>
        <a:buSzPct val="145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1" descr="https://7emirate.com/oc-content/uploads/111/1538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9100" y="3629025"/>
            <a:ext cx="3024188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Заголовок 1"/>
          <p:cNvSpPr>
            <a:spLocks noGrp="1" noChangeArrowheads="1"/>
          </p:cNvSpPr>
          <p:nvPr>
            <p:ph type="ctrTitle"/>
          </p:nvPr>
        </p:nvSpPr>
        <p:spPr>
          <a:xfrm>
            <a:off x="827088" y="2351088"/>
            <a:ext cx="7772400" cy="1071562"/>
          </a:xfrm>
        </p:spPr>
        <p:txBody>
          <a:bodyPr/>
          <a:lstStyle/>
          <a:p>
            <a:pPr eaLnBrk="1" hangingPunct="1"/>
            <a:r>
              <a:rPr lang="ru-RU" altLang="ru-RU" smtClean="0">
                <a:ln>
                  <a:noFill/>
                </a:ln>
              </a:rPr>
              <a:t>«Инженер и К»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864FEE9-351E-4CEF-8021-CE120A0BC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59338" y="4076700"/>
            <a:ext cx="3960812" cy="1852613"/>
          </a:xfrm>
        </p:spPr>
        <p:txBody>
          <a:bodyPr rtlCol="0">
            <a:normAutofit fontScale="92500" lnSpcReduction="10000"/>
          </a:bodyPr>
          <a:lstStyle/>
          <a:p>
            <a:pPr algn="l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Разработчики :</a:t>
            </a:r>
          </a:p>
          <a:p>
            <a:pPr algn="l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Управление образования КМР</a:t>
            </a:r>
          </a:p>
          <a:p>
            <a:pPr algn="l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Вишневогорская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СОШ №37»</a:t>
            </a:r>
          </a:p>
          <a:p>
            <a:pPr algn="l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МДОУ Детский сад № 3 «Вишенка»</a:t>
            </a:r>
          </a:p>
          <a:p>
            <a:pPr algn="l"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МУДОД «Центр детского творчества»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3" name="Picture 7" descr="https://i.ytimg.com/vi/sCvORzrX-HY/maxresdefaul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0950" y="2005013"/>
            <a:ext cx="238125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9" descr="https://static.smartafisha.ru/photo/training/15/89/158926/photo_1153596_5588e8ae86d3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6100" y="342900"/>
            <a:ext cx="3009900" cy="200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9" descr="https://thumb1.shutterstock.com/display_pic_with_logo/317854/113155870/stock-photo-little-engineer-plays-with-cubes-11315587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0188" y="0"/>
            <a:ext cx="2592387" cy="254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/>
          <a:lstStyle/>
          <a:p>
            <a:pPr eaLnBrk="1" hangingPunct="1"/>
            <a:endParaRPr lang="ru-RU" altLang="ru-RU" smtClean="0">
              <a:ln>
                <a:noFill/>
              </a:ln>
            </a:endParaRPr>
          </a:p>
        </p:txBody>
      </p:sp>
      <p:sp>
        <p:nvSpPr>
          <p:cNvPr id="16387" name="Содержимое 2"/>
          <p:cNvSpPr>
            <a:spLocks noGrp="1" noChangeArrowheads="1"/>
          </p:cNvSpPr>
          <p:nvPr>
            <p:ph idx="1"/>
          </p:nvPr>
        </p:nvSpPr>
        <p:spPr>
          <a:xfrm>
            <a:off x="982663" y="2667000"/>
            <a:ext cx="7704137" cy="33321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smtClean="0"/>
              <a:t> </a:t>
            </a:r>
            <a:r>
              <a:rPr lang="ru-RU" altLang="ru-RU" sz="540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-612775" y="1636713"/>
            <a:ext cx="7704138" cy="1247775"/>
          </a:xfrm>
        </p:spPr>
        <p:txBody>
          <a:bodyPr/>
          <a:lstStyle/>
          <a:p>
            <a:pPr eaLnBrk="1" hangingPunct="1"/>
            <a:r>
              <a:rPr lang="ru-RU" altLang="ru-RU" smtClean="0">
                <a:ln>
                  <a:noFill/>
                </a:ln>
              </a:rPr>
              <a:t>Цель проекта:</a:t>
            </a:r>
          </a:p>
        </p:txBody>
      </p:sp>
      <p:sp>
        <p:nvSpPr>
          <p:cNvPr id="8195" name="Содержимое 2"/>
          <p:cNvSpPr>
            <a:spLocks noGrp="1" noChangeArrowheads="1"/>
          </p:cNvSpPr>
          <p:nvPr>
            <p:ph idx="1"/>
          </p:nvPr>
        </p:nvSpPr>
        <p:spPr>
          <a:xfrm>
            <a:off x="982663" y="2276475"/>
            <a:ext cx="7704137" cy="33321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altLang="ru-RU" smtClean="0"/>
              <a:t>    создание проектно- продуктивной среды для включения обучающихся поселка Вишневогорск в инженерно-техническую деятельность в сфере информационных технологий, робототехники и технического инжинеринга.</a:t>
            </a:r>
          </a:p>
        </p:txBody>
      </p:sp>
      <p:pic>
        <p:nvPicPr>
          <p:cNvPr id="8196" name="Picture 5" descr="https://ivbg.ru/wp-content/uploads/2017/01/BOkh-EBG2Q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7275" y="66675"/>
            <a:ext cx="416242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-128588" y="715963"/>
            <a:ext cx="7704138" cy="1981200"/>
          </a:xfrm>
        </p:spPr>
        <p:txBody>
          <a:bodyPr/>
          <a:lstStyle/>
          <a:p>
            <a:pPr eaLnBrk="1" hangingPunct="1"/>
            <a:r>
              <a:rPr lang="ru-RU" altLang="ru-RU" smtClean="0">
                <a:ln>
                  <a:noFill/>
                </a:ln>
              </a:rPr>
              <a:t>Задачи проекта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xmlns="" id="{88F62E6A-638B-4225-AF16-7BEC8DAC1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663" y="1928813"/>
            <a:ext cx="7704137" cy="4070350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создание в поселке Центра развития начального инженерно-технического творчества для удовлетворения индивидуальных интеллектуальных и личностных потребностей воспитанников в овладении технологиями</a:t>
            </a: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наращивание информационного, кадрового, материально-технического обеспечения деятельности обучающихся посредством сетевого взаимодействия образовательных организаций, общественных организаций района, способствующего развитию инженерно-технического творчества.</a:t>
            </a: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приобщение обучающихся к конструкторской, опытной и проектной деятельности в сфере информационных технологий, технического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инжинеринга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повышение профессиональных компетенций педагогов образовательных организаций поселка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Вишневогорск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области инженерно-технического творчества детей</a:t>
            </a:r>
          </a:p>
          <a:p>
            <a:pPr algn="just"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разработка и апробация образовательных программ инженерно- технической направленности, нацеленных на развитие опытной, конструкторской и проектной деятельности обучающихся.</a:t>
            </a:r>
          </a:p>
        </p:txBody>
      </p:sp>
      <p:pic>
        <p:nvPicPr>
          <p:cNvPr id="9220" name="Picture 9" descr="http://kidsburo22.ru/d/665040/d/robo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888" y="0"/>
            <a:ext cx="29813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1" descr="http://school-doverie.ru/wp-content/uploads/2017/01/YXN4-0Xfpy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69988" y="0"/>
            <a:ext cx="1855787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-12700" y="207963"/>
            <a:ext cx="7704138" cy="971550"/>
          </a:xfrm>
        </p:spPr>
        <p:txBody>
          <a:bodyPr/>
          <a:lstStyle/>
          <a:p>
            <a:r>
              <a:rPr lang="ru-RU" altLang="ru-RU" smtClean="0">
                <a:ln>
                  <a:noFill/>
                </a:ln>
              </a:rPr>
              <a:t>Направления работы</a:t>
            </a:r>
          </a:p>
        </p:txBody>
      </p:sp>
      <p:sp>
        <p:nvSpPr>
          <p:cNvPr id="10243" name="Содержимое 2"/>
          <p:cNvSpPr>
            <a:spLocks noGrp="1" noChangeArrowheads="1"/>
          </p:cNvSpPr>
          <p:nvPr>
            <p:ph idx="1"/>
          </p:nvPr>
        </p:nvSpPr>
        <p:spPr>
          <a:xfrm>
            <a:off x="719138" y="1489075"/>
            <a:ext cx="7704137" cy="49291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z="2000" b="1" smtClean="0"/>
              <a:t>МДОУ «Вишенка»: </a:t>
            </a:r>
          </a:p>
          <a:p>
            <a:pPr>
              <a:buFontTx/>
              <a:buChar char="-"/>
            </a:pPr>
            <a:r>
              <a:rPr lang="ru-RU" altLang="ru-RU" sz="2000" smtClean="0"/>
              <a:t>Лего-конструирование</a:t>
            </a:r>
          </a:p>
          <a:p>
            <a:pPr>
              <a:buFont typeface="Arial" charset="0"/>
              <a:buNone/>
            </a:pPr>
            <a:r>
              <a:rPr lang="ru-RU" altLang="ru-RU" sz="2000" smtClean="0"/>
              <a:t> - Экоопыт </a:t>
            </a:r>
          </a:p>
          <a:p>
            <a:pPr>
              <a:buFont typeface="Arial" charset="0"/>
              <a:buNone/>
            </a:pPr>
            <a:r>
              <a:rPr lang="ru-RU" altLang="ru-RU" sz="2000" smtClean="0"/>
              <a:t> </a:t>
            </a:r>
            <a:r>
              <a:rPr lang="ru-RU" altLang="ru-RU" sz="2000" b="1" smtClean="0"/>
              <a:t>ЦДТ п. Вишневогорск</a:t>
            </a:r>
          </a:p>
          <a:p>
            <a:pPr>
              <a:buFont typeface="Arial" charset="0"/>
              <a:buNone/>
            </a:pPr>
            <a:r>
              <a:rPr lang="ru-RU" altLang="ru-RU" sz="2000" smtClean="0"/>
              <a:t>- Начальное техническое авиамоделирование</a:t>
            </a:r>
          </a:p>
          <a:p>
            <a:pPr>
              <a:buFont typeface="Arial" charset="0"/>
              <a:buNone/>
            </a:pPr>
            <a:r>
              <a:rPr lang="ru-RU" altLang="ru-RU" sz="2000" smtClean="0"/>
              <a:t>- Мультистудия «Волшебники»</a:t>
            </a:r>
          </a:p>
          <a:p>
            <a:pPr>
              <a:buFont typeface="Arial" charset="0"/>
              <a:buNone/>
            </a:pPr>
            <a:r>
              <a:rPr lang="ru-RU" altLang="ru-RU" sz="2000" b="1" smtClean="0"/>
              <a:t>МОУ «Вишневогорская СОШ №37»</a:t>
            </a:r>
          </a:p>
          <a:p>
            <a:pPr>
              <a:buFontTx/>
              <a:buChar char="-"/>
            </a:pPr>
            <a:r>
              <a:rPr lang="ru-RU" altLang="ru-RU" sz="2000" smtClean="0"/>
              <a:t>Мир естествознания (Юный химик и Юный физик)</a:t>
            </a:r>
          </a:p>
          <a:p>
            <a:pPr>
              <a:buFontTx/>
              <a:buChar char="-"/>
            </a:pPr>
            <a:r>
              <a:rPr lang="ru-RU" altLang="ru-RU" sz="2000" smtClean="0"/>
              <a:t>«Мой Выбор»</a:t>
            </a:r>
          </a:p>
          <a:p>
            <a:pPr>
              <a:buFontTx/>
              <a:buChar char="-"/>
            </a:pPr>
            <a:r>
              <a:rPr lang="ru-RU" altLang="ru-RU" sz="2000" smtClean="0"/>
              <a:t>Клуб «Лего»</a:t>
            </a:r>
          </a:p>
          <a:p>
            <a:pPr>
              <a:buFontTx/>
              <a:buChar char="-"/>
            </a:pPr>
            <a:r>
              <a:rPr lang="ru-RU" altLang="ru-RU" sz="2000" smtClean="0"/>
              <a:t> Журналина ( печатное и интернет-издание)</a:t>
            </a:r>
          </a:p>
          <a:p>
            <a:pPr>
              <a:buFontTx/>
              <a:buChar char="-"/>
            </a:pPr>
            <a:r>
              <a:rPr lang="ru-RU" altLang="ru-RU" sz="2000" smtClean="0"/>
              <a:t>- ПРИЗМА (математика)</a:t>
            </a:r>
          </a:p>
          <a:p>
            <a:pPr>
              <a:buFont typeface="Arial" charset="0"/>
              <a:buNone/>
            </a:pPr>
            <a:endParaRPr lang="ru-RU" altLang="ru-RU" smtClean="0"/>
          </a:p>
        </p:txBody>
      </p:sp>
      <p:pic>
        <p:nvPicPr>
          <p:cNvPr id="10244" name="Picture 4" descr="F:\презентация ЧИППКРО\фотографии Технопарк\DSC_011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92950" y="84138"/>
            <a:ext cx="18335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Рисунок 2" descr="Изображение выглядит как стол, внутренний, человек, ребенок&#10;&#10;Описание создано с очень высокой степенью достоверности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788" y="1320800"/>
            <a:ext cx="19685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Рисунок 4" descr="Изображение выглядит как человек, стол, внутренний, стена&#10;&#10;Описание создано с очень высокой степенью достоверности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5250" y="4929188"/>
            <a:ext cx="19780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Рисунок 6" descr="Изображение выглядит как человек, сидит, ребенок, стол&#10;&#10;Описание создано с очень высокой степенью достоверности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21450" y="2935288"/>
            <a:ext cx="2622550" cy="189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7"/>
          <p:cNvSpPr>
            <a:spLocks noGrp="1" noChangeArrowheads="1"/>
          </p:cNvSpPr>
          <p:nvPr>
            <p:ph type="title"/>
          </p:nvPr>
        </p:nvSpPr>
        <p:spPr>
          <a:xfrm>
            <a:off x="2124075" y="274638"/>
            <a:ext cx="6562725" cy="633412"/>
          </a:xfrm>
        </p:spPr>
        <p:txBody>
          <a:bodyPr/>
          <a:lstStyle/>
          <a:p>
            <a:r>
              <a:rPr lang="ru-RU" altLang="ru-RU" sz="2400" b="1" smtClean="0">
                <a:ln>
                  <a:noFill/>
                </a:ln>
                <a:latin typeface="Times New Roman" pitchFamily="18" charset="0"/>
                <a:cs typeface="Times New Roman" pitchFamily="18" charset="0"/>
              </a:rPr>
              <a:t>Социальные партнёры</a:t>
            </a:r>
          </a:p>
        </p:txBody>
      </p:sp>
      <p:sp>
        <p:nvSpPr>
          <p:cNvPr id="11267" name="Содержимое 4"/>
          <p:cNvSpPr>
            <a:spLocks noGrp="1" noChangeArrowheads="1"/>
          </p:cNvSpPr>
          <p:nvPr>
            <p:ph idx="1"/>
          </p:nvPr>
        </p:nvSpPr>
        <p:spPr>
          <a:xfrm>
            <a:off x="250825" y="1412875"/>
            <a:ext cx="8569325" cy="5040313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0DD44E8-F15C-4F9A-AA58-494B1ABD7D46}"/>
              </a:ext>
            </a:extLst>
          </p:cNvPr>
          <p:cNvSpPr/>
          <p:nvPr/>
        </p:nvSpPr>
        <p:spPr>
          <a:xfrm>
            <a:off x="395288" y="1412875"/>
            <a:ext cx="3889375" cy="1655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Методические службы:</a:t>
            </a:r>
          </a:p>
          <a:p>
            <a:pPr algn="just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-ГБУ ДПО ЧИППКРО;</a:t>
            </a:r>
          </a:p>
          <a:p>
            <a:pPr algn="just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-Информационно-методический отдел Управления образования администрации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Каслинского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муниципального района.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1EA01FF4-E28E-4A6E-A8F8-6E7384D3EA56}"/>
              </a:ext>
            </a:extLst>
          </p:cNvPr>
          <p:cNvSpPr/>
          <p:nvPr/>
        </p:nvSpPr>
        <p:spPr>
          <a:xfrm>
            <a:off x="5076825" y="1412875"/>
            <a:ext cx="3743325" cy="1655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Общественные организации:</a:t>
            </a:r>
          </a:p>
          <a:p>
            <a:pPr algn="just"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Комитет по делам молодежи</a:t>
            </a:r>
          </a:p>
          <a:p>
            <a:pPr algn="just"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Совет депутатов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Вишневогорска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Касли-ТВ</a:t>
            </a:r>
          </a:p>
          <a:p>
            <a:pPr algn="just"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«Красное Знамя»</a:t>
            </a:r>
          </a:p>
          <a:p>
            <a:pPr algn="just">
              <a:defRPr/>
            </a:pP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DF827ED-D4E2-4922-926D-909EE8C781C6}"/>
              </a:ext>
            </a:extLst>
          </p:cNvPr>
          <p:cNvSpPr/>
          <p:nvPr/>
        </p:nvSpPr>
        <p:spPr>
          <a:xfrm>
            <a:off x="3348038" y="3573463"/>
            <a:ext cx="2376487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«Инженер и К»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09D8F335-66E1-4DB7-B8F3-2F85D9764AF8}"/>
              </a:ext>
            </a:extLst>
          </p:cNvPr>
          <p:cNvSpPr/>
          <p:nvPr/>
        </p:nvSpPr>
        <p:spPr>
          <a:xfrm>
            <a:off x="323850" y="4868863"/>
            <a:ext cx="3600450" cy="1512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Предприятия:</a:t>
            </a:r>
          </a:p>
          <a:p>
            <a:pPr algn="just"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-ОАО «Радий»;</a:t>
            </a:r>
          </a:p>
          <a:p>
            <a:pPr algn="just">
              <a:buFontTx/>
              <a:buChar char="-"/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АО «ВГОК»</a:t>
            </a:r>
          </a:p>
          <a:p>
            <a:pPr algn="just">
              <a:buFontTx/>
              <a:buChar char="-"/>
              <a:defRPr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ВишневогорскПолимер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>
              <a:defRPr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7F11918A-DAF5-401F-BB23-4854FF7EE59F}"/>
              </a:ext>
            </a:extLst>
          </p:cNvPr>
          <p:cNvSpPr/>
          <p:nvPr/>
        </p:nvSpPr>
        <p:spPr>
          <a:xfrm>
            <a:off x="5292725" y="4941888"/>
            <a:ext cx="3527425" cy="1439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Родители (законные представители) обучающихся.</a:t>
            </a:r>
          </a:p>
        </p:txBody>
      </p:sp>
      <p:sp>
        <p:nvSpPr>
          <p:cNvPr id="14" name="Двойная стрелка вверх/вниз 13">
            <a:extLst>
              <a:ext uri="{FF2B5EF4-FFF2-40B4-BE49-F238E27FC236}">
                <a16:creationId xmlns:a16="http://schemas.microsoft.com/office/drawing/2014/main" xmlns="" id="{B3897712-8E03-4108-A8C9-2D1A4B6262C6}"/>
              </a:ext>
            </a:extLst>
          </p:cNvPr>
          <p:cNvSpPr/>
          <p:nvPr/>
        </p:nvSpPr>
        <p:spPr>
          <a:xfrm>
            <a:off x="5508625" y="3141663"/>
            <a:ext cx="44450" cy="35877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Двойная стрелка вверх/вниз 14">
            <a:extLst>
              <a:ext uri="{FF2B5EF4-FFF2-40B4-BE49-F238E27FC236}">
                <a16:creationId xmlns:a16="http://schemas.microsoft.com/office/drawing/2014/main" xmlns="" id="{D0706D1F-7160-431C-AA26-BA555300179F}"/>
              </a:ext>
            </a:extLst>
          </p:cNvPr>
          <p:cNvSpPr/>
          <p:nvPr/>
        </p:nvSpPr>
        <p:spPr>
          <a:xfrm>
            <a:off x="3563938" y="3141663"/>
            <a:ext cx="71437" cy="35877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Двойная стрелка вверх/вниз 15">
            <a:extLst>
              <a:ext uri="{FF2B5EF4-FFF2-40B4-BE49-F238E27FC236}">
                <a16:creationId xmlns:a16="http://schemas.microsoft.com/office/drawing/2014/main" xmlns="" id="{8F245668-D312-4726-9A7A-EAFF64E5546F}"/>
              </a:ext>
            </a:extLst>
          </p:cNvPr>
          <p:cNvSpPr/>
          <p:nvPr/>
        </p:nvSpPr>
        <p:spPr>
          <a:xfrm>
            <a:off x="3563938" y="4508500"/>
            <a:ext cx="46037" cy="2889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Двойная стрелка вверх/вниз 16">
            <a:extLst>
              <a:ext uri="{FF2B5EF4-FFF2-40B4-BE49-F238E27FC236}">
                <a16:creationId xmlns:a16="http://schemas.microsoft.com/office/drawing/2014/main" xmlns="" id="{97E4D020-A87C-4028-982C-91D1482C0501}"/>
              </a:ext>
            </a:extLst>
          </p:cNvPr>
          <p:cNvSpPr/>
          <p:nvPr/>
        </p:nvSpPr>
        <p:spPr>
          <a:xfrm>
            <a:off x="5580063" y="4508500"/>
            <a:ext cx="46037" cy="2889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Двойная стрелка влево/вправо 19">
            <a:extLst>
              <a:ext uri="{FF2B5EF4-FFF2-40B4-BE49-F238E27FC236}">
                <a16:creationId xmlns:a16="http://schemas.microsoft.com/office/drawing/2014/main" xmlns="" id="{4B0C0087-828B-4516-9218-DDE2B0BCEB73}"/>
              </a:ext>
            </a:extLst>
          </p:cNvPr>
          <p:cNvSpPr/>
          <p:nvPr/>
        </p:nvSpPr>
        <p:spPr>
          <a:xfrm>
            <a:off x="4356100" y="2276475"/>
            <a:ext cx="576263" cy="460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Двойная стрелка влево/вправо 20">
            <a:extLst>
              <a:ext uri="{FF2B5EF4-FFF2-40B4-BE49-F238E27FC236}">
                <a16:creationId xmlns:a16="http://schemas.microsoft.com/office/drawing/2014/main" xmlns="" id="{C75C7102-4C0F-46B1-B30D-18FF54458973}"/>
              </a:ext>
            </a:extLst>
          </p:cNvPr>
          <p:cNvSpPr/>
          <p:nvPr/>
        </p:nvSpPr>
        <p:spPr>
          <a:xfrm>
            <a:off x="4067175" y="5516563"/>
            <a:ext cx="1081088" cy="7302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-407988" y="887413"/>
            <a:ext cx="7704138" cy="1981200"/>
          </a:xfrm>
        </p:spPr>
        <p:txBody>
          <a:bodyPr/>
          <a:lstStyle/>
          <a:p>
            <a:pPr eaLnBrk="1" hangingPunct="1"/>
            <a:r>
              <a:rPr lang="ru-RU" altLang="ru-RU" smtClean="0">
                <a:ln>
                  <a:noFill/>
                </a:ln>
              </a:rPr>
              <a:t>Ожидаемые результаты</a:t>
            </a:r>
          </a:p>
        </p:txBody>
      </p:sp>
      <p:sp>
        <p:nvSpPr>
          <p:cNvPr id="3" name="Содержимое 2">
            <a:extLst>
              <a:ext uri="{FF2B5EF4-FFF2-40B4-BE49-F238E27FC236}">
                <a16:creationId xmlns:a16="http://schemas.microsoft.com/office/drawing/2014/main" xmlns="" id="{2E6F8FB4-C9AF-4DC1-97FD-DE41FC947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38" y="2093913"/>
            <a:ext cx="7704137" cy="3332162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dirty="0"/>
              <a:t> формирование сетевой модели взаимодействия образовательных учреждений поселка с промышленными предприятиями и бизнес- сообществом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dirty="0"/>
              <a:t> повышение привлекательности специальностей в области технического творчества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dirty="0"/>
              <a:t> повышение привлекательности поселка для проживания и обучения детей</a:t>
            </a:r>
          </a:p>
          <a:p>
            <a:pPr eaLnBrk="1" fontAlgn="auto" hangingPunct="1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ru-RU" dirty="0"/>
              <a:t> вовлечение обучающихся в конструкторскую, опытную и проектную деятельность.</a:t>
            </a:r>
          </a:p>
        </p:txBody>
      </p:sp>
      <p:pic>
        <p:nvPicPr>
          <p:cNvPr id="12292" name="Picture 5" descr="http://pochel.ru/media/photologue/photos/965/96553a8b-14c2-4c2f-894d-ddf6b299484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7825" y="5300663"/>
            <a:ext cx="287337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7" descr="http://itpoznanie.ru/media/editor/photo/1168_b60fc7c027450038502f6d0fed572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67438" y="92075"/>
            <a:ext cx="2873375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9" descr="https://sun9-2.userapi.com/c637531/v637531563/195aa/zKYit8WV92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5338" y="5426075"/>
            <a:ext cx="4568825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1" descr="http://static.vl.ru/catalog/1461715348875_big_vlru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4438" y="4763"/>
            <a:ext cx="2698750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-115888" y="1995488"/>
            <a:ext cx="7704138" cy="1981200"/>
          </a:xfrm>
        </p:spPr>
        <p:txBody>
          <a:bodyPr/>
          <a:lstStyle/>
          <a:p>
            <a:pPr eaLnBrk="1" hangingPunct="1"/>
            <a:r>
              <a:rPr lang="ru-RU" altLang="ru-RU" smtClean="0">
                <a:ln>
                  <a:noFill/>
                </a:ln>
              </a:rPr>
              <a:t>Внутренние эффекты проекта</a:t>
            </a:r>
          </a:p>
        </p:txBody>
      </p:sp>
      <p:sp>
        <p:nvSpPr>
          <p:cNvPr id="13315" name="Содержимое 2"/>
          <p:cNvSpPr>
            <a:spLocks noGrp="1" noChangeArrowheads="1"/>
          </p:cNvSpPr>
          <p:nvPr>
            <p:ph idx="1"/>
          </p:nvPr>
        </p:nvSpPr>
        <p:spPr>
          <a:xfrm>
            <a:off x="1260475" y="3209925"/>
            <a:ext cx="7704138" cy="3332163"/>
          </a:xfrm>
        </p:spPr>
        <p:txBody>
          <a:bodyPr/>
          <a:lstStyle/>
          <a:p>
            <a:pPr eaLnBrk="1" hangingPunct="1"/>
            <a:r>
              <a:rPr lang="ru-RU" altLang="ru-RU" smtClean="0"/>
              <a:t> обновление материально-технической базы</a:t>
            </a:r>
          </a:p>
          <a:p>
            <a:pPr eaLnBrk="1" hangingPunct="1"/>
            <a:r>
              <a:rPr lang="ru-RU" altLang="ru-RU" smtClean="0"/>
              <a:t> сетевое взаимодействие образовательных организаций поселка</a:t>
            </a:r>
          </a:p>
          <a:p>
            <a:pPr eaLnBrk="1" hangingPunct="1"/>
            <a:r>
              <a:rPr lang="ru-RU" altLang="ru-RU" smtClean="0"/>
              <a:t> социальное партнерство с предприятиями поселка и информационным сообществом</a:t>
            </a:r>
          </a:p>
          <a:p>
            <a:pPr eaLnBrk="1" hangingPunct="1"/>
            <a:r>
              <a:rPr lang="ru-RU" altLang="ru-RU" smtClean="0"/>
              <a:t> повышение профессиональной компетенции преподавателей</a:t>
            </a:r>
          </a:p>
        </p:txBody>
      </p:sp>
      <p:pic>
        <p:nvPicPr>
          <p:cNvPr id="13316" name="Picture 5" descr="http://uslide.ru/images/21/27631/960/img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37263" y="0"/>
            <a:ext cx="3106737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7" descr="http://phdru.com/wp-content/uploads/2016/10/kurslogo600170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2363" y="376238"/>
            <a:ext cx="20891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/>
          <a:lstStyle/>
          <a:p>
            <a:r>
              <a:rPr lang="ru-RU" altLang="ru-RU" smtClean="0">
                <a:ln>
                  <a:noFill/>
                </a:ln>
              </a:rPr>
              <a:t>Мероприятия </a:t>
            </a:r>
            <a:br>
              <a:rPr lang="ru-RU" altLang="ru-RU" smtClean="0">
                <a:ln>
                  <a:noFill/>
                </a:ln>
              </a:rPr>
            </a:br>
            <a:r>
              <a:rPr lang="ru-RU" altLang="ru-RU" smtClean="0">
                <a:ln>
                  <a:noFill/>
                </a:ln>
              </a:rPr>
              <a:t>2017г</a:t>
            </a:r>
          </a:p>
        </p:txBody>
      </p:sp>
      <p:pic>
        <p:nvPicPr>
          <p:cNvPr id="14340" name="Picture 3" descr="C:\Users\Директор\Desktop\DSC_013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2071688"/>
            <a:ext cx="2000250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4" descr="C:\Users\Директор\Desktop\DSC_018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35638" y="2071688"/>
            <a:ext cx="2786062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5" descr="C:\Users\Директор\Desktop\DSC_022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0238" y="4140200"/>
            <a:ext cx="29591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6" descr="C:\Users\Директор\Desktop\DSC_023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29338" y="4151313"/>
            <a:ext cx="3000375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Объект 3" descr="Изображение выглядит как человек, внутренний, группа, пол&#10;&#10;Описание создано с очень высокой степенью достоверности"/>
          <p:cNvPicPr>
            <a:picLocks noGrp="1" noChangeAspect="1" noChangeArrowheads="1"/>
          </p:cNvPicPr>
          <p:nvPr>
            <p:ph idx="1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3575" y="2105025"/>
            <a:ext cx="2836863" cy="1885950"/>
          </a:xfrm>
        </p:spPr>
      </p:pic>
      <p:pic>
        <p:nvPicPr>
          <p:cNvPr id="14344" name="Рисунок 7" descr="Изображение выглядит как стол, внутренний, человек, ребенок&#10;&#10;Описание создано с очень высокой степенью достоверности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088" y="4140200"/>
            <a:ext cx="2838450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/>
          <a:lstStyle/>
          <a:p>
            <a:r>
              <a:rPr lang="ru-RU" altLang="ru-RU" smtClean="0">
                <a:ln>
                  <a:noFill/>
                </a:ln>
              </a:rPr>
              <a:t>Планы на 2018 год:</a:t>
            </a:r>
          </a:p>
        </p:txBody>
      </p:sp>
      <p:sp>
        <p:nvSpPr>
          <p:cNvPr id="15363" name="Содержимое 2"/>
          <p:cNvSpPr>
            <a:spLocks noGrp="1" noChangeArrowheads="1"/>
          </p:cNvSpPr>
          <p:nvPr>
            <p:ph idx="1"/>
          </p:nvPr>
        </p:nvSpPr>
        <p:spPr>
          <a:xfrm>
            <a:off x="982663" y="2667000"/>
            <a:ext cx="7189787" cy="2633663"/>
          </a:xfrm>
        </p:spPr>
        <p:txBody>
          <a:bodyPr/>
          <a:lstStyle/>
          <a:p>
            <a:r>
              <a:rPr lang="ru-RU" altLang="ru-RU" smtClean="0"/>
              <a:t>привлечение внебюджетных средств</a:t>
            </a:r>
          </a:p>
          <a:p>
            <a:r>
              <a:rPr lang="ru-RU" altLang="ru-RU" smtClean="0"/>
              <a:t>обновление материально-технической базы</a:t>
            </a:r>
          </a:p>
          <a:p>
            <a:r>
              <a:rPr lang="ru-RU" altLang="ru-RU" smtClean="0"/>
              <a:t> прохождение специализированной курсовой подготовки</a:t>
            </a:r>
          </a:p>
          <a:p>
            <a:pPr>
              <a:buFont typeface="Arial" charset="0"/>
              <a:buNone/>
            </a:pPr>
            <a:endParaRPr lang="ru-RU" altLang="ru-RU" smtClean="0"/>
          </a:p>
          <a:p>
            <a:pPr>
              <a:buFont typeface="Arial" charset="0"/>
              <a:buNone/>
            </a:pPr>
            <a:endParaRPr lang="ru-RU" altLang="ru-RU" smtClean="0"/>
          </a:p>
          <a:p>
            <a:pPr>
              <a:buFont typeface="Arial" charset="0"/>
              <a:buNone/>
            </a:pPr>
            <a:r>
              <a:rPr lang="ru-RU" altLang="ru-RU" smtClean="0"/>
              <a:t>   </a:t>
            </a:r>
          </a:p>
        </p:txBody>
      </p:sp>
      <p:pic>
        <p:nvPicPr>
          <p:cNvPr id="15364" name="Рисунок 2" descr="Изображение выглядит как человек, ноутбук, внутренний, сидит&#10;&#10;Описание создано с очень высокой степенью достоверности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64263" y="4876800"/>
            <a:ext cx="29797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http://daypic.ru/wp-content/uploads/2011/04/2614-800x53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8538" y="4814888"/>
            <a:ext cx="3160712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раллакс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TM02900771[[fn=Сектор]]</Template>
  <TotalTime>588</TotalTime>
  <Words>372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Calibri</vt:lpstr>
      <vt:lpstr>Arial</vt:lpstr>
      <vt:lpstr>Calibri Light</vt:lpstr>
      <vt:lpstr>Wingdings 2</vt:lpstr>
      <vt:lpstr>Corbel</vt:lpstr>
      <vt:lpstr>Times New Roman</vt:lpstr>
      <vt:lpstr>HDOfficeLightV0</vt:lpstr>
      <vt:lpstr>Параллакс</vt:lpstr>
      <vt:lpstr>«Инженер и К»</vt:lpstr>
      <vt:lpstr>Цель проекта:</vt:lpstr>
      <vt:lpstr>Задачи проекта</vt:lpstr>
      <vt:lpstr>Направления работы</vt:lpstr>
      <vt:lpstr>Социальные партнёры</vt:lpstr>
      <vt:lpstr>Ожидаемые результаты</vt:lpstr>
      <vt:lpstr>Внутренние эффекты проекта</vt:lpstr>
      <vt:lpstr>Мероприятия  2017г</vt:lpstr>
      <vt:lpstr>Планы на 2018 год: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«Инженер и К»</dc:title>
  <dc:creator>Директор</dc:creator>
  <cp:lastModifiedBy>Павел А.Сафронов</cp:lastModifiedBy>
  <cp:revision>66</cp:revision>
  <dcterms:created xsi:type="dcterms:W3CDTF">2017-09-11T07:11:50Z</dcterms:created>
  <dcterms:modified xsi:type="dcterms:W3CDTF">2018-03-13T03:17:43Z</dcterms:modified>
</cp:coreProperties>
</file>