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</p:sldMasterIdLst>
  <p:notesMasterIdLst>
    <p:notesMasterId r:id="rId24"/>
  </p:notesMasterIdLst>
  <p:handoutMasterIdLst>
    <p:handoutMasterId r:id="rId25"/>
  </p:handoutMasterIdLst>
  <p:sldIdLst>
    <p:sldId id="346" r:id="rId4"/>
    <p:sldId id="406" r:id="rId5"/>
    <p:sldId id="423" r:id="rId6"/>
    <p:sldId id="395" r:id="rId7"/>
    <p:sldId id="396" r:id="rId8"/>
    <p:sldId id="429" r:id="rId9"/>
    <p:sldId id="397" r:id="rId10"/>
    <p:sldId id="430" r:id="rId11"/>
    <p:sldId id="448" r:id="rId12"/>
    <p:sldId id="431" r:id="rId13"/>
    <p:sldId id="434" r:id="rId14"/>
    <p:sldId id="435" r:id="rId15"/>
    <p:sldId id="443" r:id="rId16"/>
    <p:sldId id="444" r:id="rId17"/>
    <p:sldId id="450" r:id="rId18"/>
    <p:sldId id="451" r:id="rId19"/>
    <p:sldId id="452" r:id="rId20"/>
    <p:sldId id="453" r:id="rId21"/>
    <p:sldId id="454" r:id="rId22"/>
    <p:sldId id="455" r:id="rId23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93A5C3"/>
    <a:srgbClr val="6884CA"/>
    <a:srgbClr val="CCECFF"/>
    <a:srgbClr val="FBC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792" y="6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D736-C213-45D7-A8AE-D4575907D3A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2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2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8021-C259-4FD5-A7FE-0D6EFE2DC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2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747713"/>
            <a:ext cx="6621463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850" y="747713"/>
            <a:ext cx="6621463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4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850" y="747713"/>
            <a:ext cx="6621463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49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850" y="747713"/>
            <a:ext cx="6621463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850" y="747713"/>
            <a:ext cx="6621463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3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850" y="747713"/>
            <a:ext cx="6621463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42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850" y="747713"/>
            <a:ext cx="6621463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66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850" y="747713"/>
            <a:ext cx="6621463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05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11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11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1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E3C7A-EA64-4D82-8E9B-71BC66EBCC37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4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59F0B-0320-4BDB-B84D-68D4D1FF0A6E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21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47975-CD96-48F8-A146-1CD48B4FD327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F8A6B-F14F-4AD4-BAB9-2D44B9DD36A4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0494-46FE-4CF2-AC27-6A391D3F1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8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1140-1227-4B91-BCE1-A99DE7D93C12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2D95-EB0B-4C85-9289-57FF337C5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5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26F1-B7BD-4024-A3D0-96E3446E4BA9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2EA7-D462-499E-BDE2-DA1C07CB6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5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C814A-6033-401F-86E2-8A621D75B3A3}" type="datetime1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711C-E928-458C-AFAE-49F3FF5AF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4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1215-9616-4186-A94A-195A1BE39E3E}" type="datetime1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7890F-D0C3-4CD3-BD70-30070E0DE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74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88C4-7152-446D-B49A-800C1A8115C7}" type="datetime1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5083-28F5-4B9E-AA74-B05AC2AB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61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01EE-53D5-4E9D-A911-D72D379E9068}" type="datetime1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A29D-1D69-4EF2-B5F9-E18E749D1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37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B24A-F6AC-4CF9-9723-EF25924767ED}" type="datetime1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B4C3-EFDD-4F1F-9DA4-07488D583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E2BEBA-260C-48B4-A3A5-FE10F0272E8F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54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0723-FB25-43ED-849C-AA383CE56A67}" type="datetime1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7B68-E06E-4440-B272-5A00FE668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65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FA8E-F6FF-4752-B502-0D78D148BB88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2FF6-FF8C-44A4-9E86-F154F69F8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25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4065-6EEC-4A1A-A8E4-75AFCCD75985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B629-D737-4588-BEAE-6020D33C7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8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6161-6444-4CB5-9638-5741DA10B9B7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BE01-3F62-4C7A-9793-5F1AC7C7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21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A94B-4618-4D5B-841B-E6A6E0C7DD78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73039-F135-43BB-9DAB-06182EF1B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73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591B-CB40-4A8C-A727-7CCD43939B27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7F59-650F-474D-8D0A-940355743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5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F6CE-6306-4650-8B68-F5311A4F6AE6}" type="datetime1">
              <a:rPr lang="ru-RU" smtClean="0"/>
              <a:t>28.04.2020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3518-7432-41CF-B7DE-EAFDC4A53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1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D229-1873-42BB-8A4C-4BD97A3247BD}" type="datetime1">
              <a:rPr lang="ru-RU" smtClean="0"/>
              <a:t>28.04.2020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C784-2789-41C1-9C8D-D9508D410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66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0520-4F3F-40B7-8AD0-201BEB062D15}" type="datetime1">
              <a:rPr lang="ru-RU" smtClean="0"/>
              <a:t>28.04.2020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4202-99A5-4DC9-9132-B45598CB3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62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1C8BB-8AA9-4191-BFD2-F012F7F1C6AE}" type="datetime1">
              <a:rPr lang="ru-RU" smtClean="0"/>
              <a:t>28.04.2020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D3CA-0AD7-4C2D-BCD6-69AECDD68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26D2C-E39C-4DF2-875B-758A53118E69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910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4FD4-6E38-4975-B6DC-40AF5BE08690}" type="datetime1">
              <a:rPr lang="ru-RU" smtClean="0"/>
              <a:t>28.04.2020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6E0D-3667-4812-A52B-E6292A10B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85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01AD-43CD-4E4E-8A3F-C122014D4A2E}" type="datetime1">
              <a:rPr lang="ru-RU" smtClean="0"/>
              <a:t>28.04.2020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D771-09BD-4408-959C-43DC12FA6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57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930D1-E13F-4DDB-BB87-C9B54D2BFCF1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3CCE-0A31-47A7-966D-0FF356391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9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768D-BDDC-417E-AEFF-DE3C4C158C85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7784-63B5-4790-BCAD-66364F1E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6CC87-566B-41EC-915A-F954240B02BD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7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7AC45-3033-49C5-A2D0-73F87C1F74A3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8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BB929-5AFB-4A98-8867-BB6491147D0B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8A707-334F-4E64-8E90-2A0E142B741A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744C7-0CDB-47CD-A976-3357D0A1F08E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72A49-D14E-40D2-9AD0-339B168FE778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75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E444-E358-400B-BCA8-01895BDE96C2}" type="datetime1">
              <a:rPr lang="ru-RU" smtClean="0"/>
              <a:t>28.04.2020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293240-8C06-41A1-9192-04ACE0D24B57}" type="datetime1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04C845-B79B-4429-B854-415648AE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24AD632-0D76-45C5-AD18-9B6803A19D56}" type="datetime1">
              <a:rPr lang="ru-RU" smtClean="0"/>
              <a:t>28.04.2020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0FD53C-A1A4-4C8F-B74E-62F855434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pk74.ru/projects/set-soob-ped/" TargetMode="External"/><Relationship Id="rId2" Type="http://schemas.openxmlformats.org/officeDocument/2006/relationships/hyperlink" Target="https://mail.rambler.ru/m/redirect?url=http%3A//ipk74.ru/set-npp&amp;hash=dbe2f1e1602843dd72a0c0bb5fdf2e8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pk74.ru/set-np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7632" y="101593"/>
            <a:ext cx="7482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Государственное </a:t>
            </a: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бюджетное </a:t>
            </a:r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учреждение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дополнительного </a:t>
            </a: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профессионального образования </a:t>
            </a:r>
            <a:endParaRPr lang="ru-RU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Челябинский институт переподготовки и повышения квалификации </a:t>
            </a:r>
            <a:endParaRPr lang="ru-RU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работников </a:t>
            </a:r>
            <a:r>
              <a:rPr lang="ru-R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r>
              <a:rPr lang="ru-RU" sz="1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485800" y="1665101"/>
            <a:ext cx="8334673" cy="160511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dirty="0">
                <a:solidFill>
                  <a:srgbClr val="0070C0"/>
                </a:solidFill>
              </a:rPr>
              <a:t>Адресные программы поддержки школ с низкими результатами обучения. Особенности проектирования адресных программ поддержки в 2020 году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Picture 1031" descr="чиппкро  знак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5"/>
          <a:stretch>
            <a:fillRect/>
          </a:stretch>
        </p:blipFill>
        <p:spPr bwMode="auto">
          <a:xfrm>
            <a:off x="0" y="37548"/>
            <a:ext cx="971600" cy="84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>
          <a:xfrm>
            <a:off x="1619673" y="4038295"/>
            <a:ext cx="7471963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Машуков А.В., заведующий учебно-методическим центром проектирования инноваций</a:t>
            </a:r>
            <a:endParaRPr lang="ru-RU" sz="20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49547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Инвариантная часть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55526"/>
            <a:ext cx="8640960" cy="4039097"/>
          </a:xfrm>
        </p:spPr>
        <p:txBody>
          <a:bodyPr/>
          <a:lstStyle/>
          <a:p>
            <a:pPr marL="0" indent="87313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7. Участие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в работе межрегионального семинара по распространению и внедрению в субъектах РФ моделей и механизмов финансовой и методической поддержки школ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Эффективные региональные практики повышения качества образования в школах с низкими результатами обучения и школах, функционирующих в неблагоприятных социальных условиях. Опыт, проблемы, перспективы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».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8. </a:t>
            </a:r>
            <a:r>
              <a:rPr lang="ru-RU" sz="1800" dirty="0">
                <a:solidFill>
                  <a:srgbClr val="002060"/>
                </a:solidFill>
              </a:rPr>
              <a:t>Включение педагогов школ в работу созданных методических объединений школ, вошедших в региональную программу в 2020 году, для совершенствования технологий обучения с использованием ресурсов интерактивной площадки </a:t>
            </a:r>
            <a:r>
              <a:rPr lang="ru-RU" sz="1800" dirty="0">
                <a:solidFill>
                  <a:srgbClr val="002060"/>
                </a:solidFill>
                <a:hlinkClick r:id="rId2"/>
              </a:rPr>
              <a:t>http://ipk74.ru/set-npp</a:t>
            </a:r>
            <a:r>
              <a:rPr lang="ru-RU" sz="1800" dirty="0">
                <a:solidFill>
                  <a:srgbClr val="002060"/>
                </a:solidFill>
              </a:rPr>
              <a:t> и площадки сетевых сообществ педагогов-предметников </a:t>
            </a:r>
            <a:r>
              <a:rPr lang="ru-RU" sz="1800" dirty="0">
                <a:solidFill>
                  <a:srgbClr val="002060"/>
                </a:solidFill>
                <a:hlinkClick r:id="rId3"/>
              </a:rPr>
              <a:t>https://ipk74.ru/projects/set-soob-ped/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9.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Информирование общественности о ходе и результатах проекта, в том числе с использованием ресурса официального сайта школы и органа управления образованием, а также в средствах массовой информации (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Федеральный проект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Реализации мероприятий, направленных на достижение качества образования в общеобразовательных организациях путем реализации региональных проектов и распространение их результатов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»).</a:t>
            </a:r>
          </a:p>
          <a:p>
            <a:pPr marL="0" indent="0" algn="just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endParaRPr lang="ru-RU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40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Инвариантно-вариативная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часть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в инициативном порядке)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15566"/>
            <a:ext cx="8712968" cy="367905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рамках проекта «Реализация мероприятий, направленных на повышение качества образования в общеобразовательных организациях с низкими результатами обучения и в общеобразовательных организациях, функционирующих в неблагоприятных социальных условиях, путем реализации региональных проектов и распространение их результатов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1. Обучение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на курсах повышения квалификации для учителей математики,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учителей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русского языка и литературы, учителей физики, учителей биологии, учителей географии, учителей обществознания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учителей начальных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классов, обучающиеся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которых показали низкие результаты обучения по итогам 2018 –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2019/2019-2020  учебных годов.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0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Инвариантно-вариативная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часть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в инициативном порядке)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15566"/>
            <a:ext cx="8712968" cy="367905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1. Мероприятия 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рамках проекта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Проведение научно-методической работы по реализации совместных с региональными инновационными площадками научно-прикладных проектов, обеспечивающих отработку новых технологий и содержания обучения и воспитания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2. Мероприятия в рамках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проекта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«Модернизации технологий и содержания обучения в соответствии с федеральными государственными образовательными стандартами общего образования посредством разработки концепций преподавания учебных предметов (предметных областей), поддержки региональных программ развития образования и поддержки сетевых методических объединений»</a:t>
            </a:r>
          </a:p>
          <a:p>
            <a:pPr marL="0" indent="0" algn="just">
              <a:buNone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8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Вариативная часть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15566"/>
            <a:ext cx="8712968" cy="367905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1. Для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управленческой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команды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1.1.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Консультирование и </a:t>
            </a:r>
            <a:r>
              <a:rPr lang="ru-RU" sz="2200" dirty="0" err="1">
                <a:solidFill>
                  <a:schemeClr val="tx2">
                    <a:lumMod val="75000"/>
                  </a:schemeClr>
                </a:solidFill>
              </a:rPr>
              <a:t>тьюторское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сопровождение управленческой команды, в том числе с использованием интерактивной площадки </a:t>
            </a:r>
            <a:r>
              <a:rPr lang="ru-RU" sz="2200" u="sng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http://</a:t>
            </a:r>
            <a:r>
              <a:rPr lang="ru-RU" sz="2200" u="sng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ipk74.ru/set-npp</a:t>
            </a:r>
            <a:endParaRPr lang="ru-RU" sz="22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Для педагогических работников 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2.1.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Консультирование и </a:t>
            </a:r>
            <a:r>
              <a:rPr lang="ru-RU" sz="2200" dirty="0" err="1">
                <a:solidFill>
                  <a:schemeClr val="tx2">
                    <a:lumMod val="75000"/>
                  </a:schemeClr>
                </a:solidFill>
              </a:rPr>
              <a:t>тьюторское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сопровождение педагогов, в том числе с использованием интерактивной площадки </a:t>
            </a:r>
            <a:r>
              <a:rPr lang="ru-RU" sz="2200" u="sng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http://</a:t>
            </a:r>
            <a:r>
              <a:rPr lang="ru-RU" sz="2200" u="sng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ipk74.ru/set-npp</a:t>
            </a:r>
            <a:endParaRPr lang="ru-RU" sz="22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3. Для обучающихся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4. Для родителей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Выбор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стратегий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адресной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поддержки школ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00151"/>
            <a:ext cx="8363272" cy="339447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Управленческие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стратегии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предполагают выделение полномочий участников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адресной поддержки 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соответствии с действующим законодательством, их нормативное закрепление соответствующими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актами,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а также отбор наиболее действенных управленческих механизмов и необходимых ресурсов.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Методические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стратегии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будут отражать особенности совершенствования методической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работы,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направленной на достижение результатов, связанных с профессиональным развитием педагогов.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Педагогические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стратегии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будут ориентированы на отбор и использование психолого-педагогических технологий при организации образовательного процесса со сложным контингентом обучающихся.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3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324022"/>
            <a:ext cx="8892480" cy="850008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ru-RU" sz="1600" b="1" dirty="0" smtClean="0">
                <a:solidFill>
                  <a:srgbClr val="C00000"/>
                </a:solidFill>
              </a:rPr>
              <a:t/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Школы -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лидеры - общеобразовательные организации Челябинской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области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, получившие статус федеральных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 и региональных инновационных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площадок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по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тематике повышения качества общего образования,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школы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– победители региональных конкурсов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Новой школе – новые стандарты»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«Современные образовательные технологии»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546" y="1342459"/>
            <a:ext cx="9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МОУ «Средняя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общеобразовательная школа № 5 с углубленным изучением математики» города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Магнитогорска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53» города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Магнитогорска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МАОУ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«Средняя общеобразовательная школа №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56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с углубленным изучением математики» города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Магнитогорска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МАОУ «Лицей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6» Миасского городского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округа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МБОУ «Средняя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общеобразовательная школа № 125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углубленным изучением математики»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Снежинского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городского округа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МБОУ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127» </a:t>
            </a:r>
            <a:r>
              <a:rPr lang="ru-RU" sz="1600" dirty="0" err="1">
                <a:solidFill>
                  <a:srgbClr val="003366"/>
                </a:solidFill>
                <a:latin typeface="Book Antiqua" panose="02040602050305030304" pitchFamily="18" charset="0"/>
              </a:rPr>
              <a:t>Снежинского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 городского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округа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МБОУ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10 г.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Челябинска»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26 г.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Челябинска»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МАОУ «Гимназия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№ 76 г.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Челябинска»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МАОУ </a:t>
            </a:r>
            <a:r>
              <a:rPr lang="ru-RU" sz="1600" dirty="0">
                <a:solidFill>
                  <a:srgbClr val="003366"/>
                </a:solidFill>
                <a:latin typeface="Book Antiqua" panose="02040602050305030304" pitchFamily="18" charset="0"/>
              </a:rPr>
              <a:t>«Средняя общеобразовательная школа № 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7» </a:t>
            </a:r>
            <a:r>
              <a:rPr lang="ru-RU" sz="1600" dirty="0" err="1" smtClean="0">
                <a:solidFill>
                  <a:srgbClr val="003366"/>
                </a:solidFill>
                <a:latin typeface="Book Antiqua" panose="02040602050305030304" pitchFamily="18" charset="0"/>
              </a:rPr>
              <a:t>Южноуральского</a:t>
            </a:r>
            <a:r>
              <a:rPr lang="ru-RU" sz="1600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 городского округа</a:t>
            </a:r>
            <a:endParaRPr lang="ru-RU" sz="1600" dirty="0">
              <a:solidFill>
                <a:srgbClr val="003366"/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6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05979"/>
            <a:ext cx="7715200" cy="85725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Организация консультирования </a:t>
            </a:r>
            <a:r>
              <a:rPr lang="ru-RU" sz="3200" b="1" dirty="0">
                <a:solidFill>
                  <a:srgbClr val="002060"/>
                </a:solidFill>
              </a:rPr>
              <a:t>и </a:t>
            </a:r>
            <a:r>
              <a:rPr lang="ru-RU" sz="3200" b="1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sz="3200" b="1" dirty="0" smtClean="0">
                <a:solidFill>
                  <a:srgbClr val="002060"/>
                </a:solidFill>
              </a:rPr>
              <a:t> сопровождения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34829"/>
              </p:ext>
            </p:extLst>
          </p:nvPr>
        </p:nvGraphicFramePr>
        <p:xfrm>
          <a:off x="250825" y="1200150"/>
          <a:ext cx="878522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7079">
                  <a:extLst>
                    <a:ext uri="{9D8B030D-6E8A-4147-A177-3AD203B41FA5}">
                      <a16:colId xmlns:a16="http://schemas.microsoft.com/office/drawing/2014/main" val="11742633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083943027"/>
                    </a:ext>
                  </a:extLst>
                </a:gridCol>
                <a:gridCol w="2519833">
                  <a:extLst>
                    <a:ext uri="{9D8B030D-6E8A-4147-A177-3AD203B41FA5}">
                      <a16:colId xmlns:a16="http://schemas.microsoft.com/office/drawing/2014/main" val="1349050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Общеобразовательные организации, которым  оказывается поддержка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Общеобразовательные организации</a:t>
                      </a:r>
                      <a:r>
                        <a:rPr lang="ru-RU" baseline="0" dirty="0" smtClean="0"/>
                        <a:t> – школы-лидеры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Специалисты</a:t>
                      </a:r>
                      <a:r>
                        <a:rPr lang="ru-RU" baseline="0" dirty="0" smtClean="0"/>
                        <a:t> ГБУ ДПО ЧИППКРО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805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МАОУ «СОШ № 13» г. Златоуста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МБОУ «Гимназия № 10 г. Челябинска»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А.Г. </a:t>
                      </a:r>
                      <a:r>
                        <a:rPr lang="ru-RU" sz="180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Обоскалов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, проректор по организационно-методической работе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80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МАОУ «СОШ № 37» г. Златоуста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41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МАОУ «СОШ № 45» г. Златоуста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60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МКОУ «СОШ № 2» г. Карабаша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МАОУ «Гимназия № 76 г. Челябинска»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А.В.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Коптелов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заведующий кафедрой управления, экономики и права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26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МКОУ «СОШ № 4» г. Карабаша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09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МКОУ «СОШ № 6» г. Карабаша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515473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71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05979"/>
            <a:ext cx="7715200" cy="56557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Организация консультирования </a:t>
            </a:r>
            <a:r>
              <a:rPr lang="ru-RU" sz="3200" b="1" dirty="0">
                <a:solidFill>
                  <a:srgbClr val="002060"/>
                </a:solidFill>
              </a:rPr>
              <a:t>и </a:t>
            </a:r>
            <a:r>
              <a:rPr lang="ru-RU" sz="3200" b="1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sz="3200" b="1" dirty="0" smtClean="0">
                <a:solidFill>
                  <a:srgbClr val="002060"/>
                </a:solidFill>
              </a:rPr>
              <a:t> сопровождения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315581"/>
              </p:ext>
            </p:extLst>
          </p:nvPr>
        </p:nvGraphicFramePr>
        <p:xfrm>
          <a:off x="107505" y="915567"/>
          <a:ext cx="8928544" cy="419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7">
                  <a:extLst>
                    <a:ext uri="{9D8B030D-6E8A-4147-A177-3AD203B41FA5}">
                      <a16:colId xmlns:a16="http://schemas.microsoft.com/office/drawing/2014/main" val="117426335"/>
                    </a:ext>
                  </a:extLst>
                </a:gridCol>
                <a:gridCol w="2695196">
                  <a:extLst>
                    <a:ext uri="{9D8B030D-6E8A-4147-A177-3AD203B41FA5}">
                      <a16:colId xmlns:a16="http://schemas.microsoft.com/office/drawing/2014/main" val="1083943027"/>
                    </a:ext>
                  </a:extLst>
                </a:gridCol>
                <a:gridCol w="2560941">
                  <a:extLst>
                    <a:ext uri="{9D8B030D-6E8A-4147-A177-3AD203B41FA5}">
                      <a16:colId xmlns:a16="http://schemas.microsoft.com/office/drawing/2014/main" val="1349050729"/>
                    </a:ext>
                  </a:extLst>
                </a:gridCol>
              </a:tblGrid>
              <a:tr h="7855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Общеобразовательные организации, которым  оказывается поддержка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Общеобразовательные организации</a:t>
                      </a:r>
                      <a:r>
                        <a:rPr lang="ru-RU" sz="1600" baseline="0" dirty="0" smtClean="0">
                          <a:latin typeface="+mn-lt"/>
                        </a:rPr>
                        <a:t> – школы-лидеры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Специалисты</a:t>
                      </a:r>
                      <a:r>
                        <a:rPr lang="ru-RU" sz="1600" baseline="0" dirty="0" smtClean="0">
                          <a:latin typeface="+mn-lt"/>
                        </a:rPr>
                        <a:t> ГБУ ДПО ЧИППКРО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805807"/>
                  </a:ext>
                </a:extLst>
              </a:tr>
              <a:tr h="320059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«СОШ № 45» г. Карталы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МОУ «Гимназия № 53» города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Магнитогорска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А.В. Машуков,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заведующий Учебно-методическим центром проектирования инноваций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80588"/>
                  </a:ext>
                </a:extLst>
              </a:tr>
              <a:tr h="552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«Анненская СОШ»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Карталинского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419015"/>
                  </a:ext>
                </a:extLst>
              </a:tr>
              <a:tr h="552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«Полтавская СОШ»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Карталинского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60052"/>
                  </a:ext>
                </a:extLst>
              </a:tr>
              <a:tr h="552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МОУ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Багарякская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СОШ»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Каслинского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МБОУ «Гимназия № 127» г.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Снежинска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А.В. Ильина,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заведующий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Центром непрерывного повышения профессионального мастерства педагогических работников 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260166"/>
                  </a:ext>
                </a:extLst>
              </a:tr>
              <a:tr h="552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МОУ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Вишневогорская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СОШ № 37»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Каслинского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09645"/>
                  </a:ext>
                </a:extLst>
              </a:tr>
              <a:tr h="7154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МОУ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Тюбукская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СОШ № 3»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Каслинского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515473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1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565571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</a:rPr>
              <a:t>Организация консультирования и </a:t>
            </a:r>
            <a:r>
              <a:rPr lang="ru-RU" sz="3200" b="1" dirty="0" err="1">
                <a:solidFill>
                  <a:srgbClr val="002060"/>
                </a:solidFill>
              </a:rPr>
              <a:t>тьюторского</a:t>
            </a:r>
            <a:r>
              <a:rPr lang="ru-RU" sz="3200" b="1" dirty="0">
                <a:solidFill>
                  <a:srgbClr val="002060"/>
                </a:solidFill>
              </a:rPr>
              <a:t> сопровождения 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23064"/>
              </p:ext>
            </p:extLst>
          </p:nvPr>
        </p:nvGraphicFramePr>
        <p:xfrm>
          <a:off x="179510" y="987574"/>
          <a:ext cx="8964489" cy="4079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815">
                  <a:extLst>
                    <a:ext uri="{9D8B030D-6E8A-4147-A177-3AD203B41FA5}">
                      <a16:colId xmlns:a16="http://schemas.microsoft.com/office/drawing/2014/main" val="1489797046"/>
                    </a:ext>
                  </a:extLst>
                </a:gridCol>
                <a:gridCol w="2570748">
                  <a:extLst>
                    <a:ext uri="{9D8B030D-6E8A-4147-A177-3AD203B41FA5}">
                      <a16:colId xmlns:a16="http://schemas.microsoft.com/office/drawing/2014/main" val="1272557968"/>
                    </a:ext>
                  </a:extLst>
                </a:gridCol>
                <a:gridCol w="3133926">
                  <a:extLst>
                    <a:ext uri="{9D8B030D-6E8A-4147-A177-3AD203B41FA5}">
                      <a16:colId xmlns:a16="http://schemas.microsoft.com/office/drawing/2014/main" val="3088695608"/>
                    </a:ext>
                  </a:extLst>
                </a:gridCol>
              </a:tblGrid>
              <a:tr h="891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Общеобразовательные организации, которым  оказывается поддержка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Общеобразовательные организации</a:t>
                      </a:r>
                      <a:r>
                        <a:rPr lang="ru-RU" baseline="0" dirty="0" smtClean="0"/>
                        <a:t> – школы-лидеры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Специалисты</a:t>
                      </a:r>
                      <a:r>
                        <a:rPr lang="ru-RU" baseline="0" dirty="0" smtClean="0"/>
                        <a:t> ГБУ ДПО ЧИППКРО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732341"/>
                  </a:ext>
                </a:extLst>
              </a:tr>
              <a:tr h="3616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МОУ «СОШ № 13» г. Копейска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МАОУ «Гимназия № 26 г. Челябинска»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А.В.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Коптелов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заведующий кафедрой управления, экономики и права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909800"/>
                  </a:ext>
                </a:extLst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МОУ «СОШ № 21» г. Копейска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248655"/>
                  </a:ext>
                </a:extLst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МОУ «СОШ № 47» г. Копейска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78521"/>
                  </a:ext>
                </a:extLst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МОУ «СОШ № 49» г. Копейска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701643"/>
                  </a:ext>
                </a:extLst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МБОУ «СОШ № 22» г. Миасса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МАОУ «Лицей № 6» г. Миасса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А.Г.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Обоскалов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, проректор по организационно-методической работе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409888"/>
                  </a:ext>
                </a:extLst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МКОУ «СОШ № 3» г. Миасса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82767"/>
                  </a:ext>
                </a:extLst>
              </a:tr>
              <a:tr h="9709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МКОУ «СОШ № 31» г. Миасса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739819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69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05979"/>
            <a:ext cx="7715200" cy="56557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Организация консультирования </a:t>
            </a:r>
            <a:r>
              <a:rPr lang="ru-RU" sz="3200" b="1" dirty="0">
                <a:solidFill>
                  <a:srgbClr val="002060"/>
                </a:solidFill>
              </a:rPr>
              <a:t>и </a:t>
            </a:r>
            <a:r>
              <a:rPr lang="ru-RU" sz="3200" b="1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sz="3200" b="1" dirty="0" smtClean="0">
                <a:solidFill>
                  <a:srgbClr val="002060"/>
                </a:solidFill>
              </a:rPr>
              <a:t> сопровождения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267699"/>
              </p:ext>
            </p:extLst>
          </p:nvPr>
        </p:nvGraphicFramePr>
        <p:xfrm>
          <a:off x="179512" y="915567"/>
          <a:ext cx="8856537" cy="4176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17426335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083943027"/>
                    </a:ext>
                  </a:extLst>
                </a:gridCol>
                <a:gridCol w="2663849">
                  <a:extLst>
                    <a:ext uri="{9D8B030D-6E8A-4147-A177-3AD203B41FA5}">
                      <a16:colId xmlns:a16="http://schemas.microsoft.com/office/drawing/2014/main" val="1349050729"/>
                    </a:ext>
                  </a:extLst>
                </a:gridCol>
              </a:tblGrid>
              <a:tr h="9263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Общеобразовательные организации, которым  оказывается поддержка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Общеобразовательные организации</a:t>
                      </a:r>
                      <a:r>
                        <a:rPr lang="ru-RU" sz="1600" baseline="0" dirty="0" smtClean="0"/>
                        <a:t> – школы-лидеры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Специалисты</a:t>
                      </a:r>
                      <a:r>
                        <a:rPr lang="ru-RU" sz="1600" baseline="0" dirty="0" smtClean="0"/>
                        <a:t> ГБУ ДПО ЧИППКРО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805807"/>
                  </a:ext>
                </a:extLst>
              </a:tr>
              <a:tr h="36980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МКОУ «СОШ № 2» г. Нязепетровска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МБОУ «СОШ № 125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с углубленным изучением математики»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г.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Снежинска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А.В. Ильина,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заведующий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Центром непрерывного повышения профессионального мастерства педагогических работников 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80588"/>
                  </a:ext>
                </a:extLst>
              </a:tr>
              <a:tr h="43982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МКОУ «СОШ № 3» г. Нязепетровска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419015"/>
                  </a:ext>
                </a:extLst>
              </a:tr>
              <a:tr h="65006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МКОУ «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Ситцевская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СОШ»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Нязепетровского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60052"/>
                  </a:ext>
                </a:extLst>
              </a:tr>
              <a:tr h="39545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МКОУ «Школа № 20» г. Пласта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МОУ «СОШ № 56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с углубленным изучением математики»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города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Магнитогорска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А.В. Машуков,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заведующий Учебно-методическим центром проектирования инноваций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260166"/>
                  </a:ext>
                </a:extLst>
              </a:tr>
              <a:tr h="650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МКОУ «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Школа № 15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» с.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Демарино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Пластовского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района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09645"/>
                  </a:ext>
                </a:extLst>
              </a:tr>
              <a:tr h="650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МКОУ «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Школа № 17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 с. Борисовка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Пластовского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515473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6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58105"/>
            <a:ext cx="7931225" cy="6414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Основания </a:t>
            </a:r>
            <a:r>
              <a:rPr lang="ru-RU" sz="1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для проектирования моделей управления качеством </a:t>
            </a:r>
            <a:r>
              <a:rPr lang="ru-RU" sz="1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образования</a:t>
            </a:r>
            <a:endParaRPr lang="ru-RU" sz="1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367167"/>
              </p:ext>
            </p:extLst>
          </p:nvPr>
        </p:nvGraphicFramePr>
        <p:xfrm>
          <a:off x="179512" y="843558"/>
          <a:ext cx="8856984" cy="433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8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Тип школы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Критерии отнесения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Показатели для расчёта</a:t>
                      </a:r>
                      <a:endParaRPr lang="ru-RU" sz="1400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14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Школа с низкими результатами обучения</a:t>
                      </a:r>
                      <a:endParaRPr lang="ru-RU" sz="16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Устойчивые низкие результаты обучения учащихся на всех ступенях образования, ведущие к </a:t>
                      </a:r>
                      <a:r>
                        <a:rPr lang="ru-RU" sz="1600" b="1" dirty="0" err="1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дезадаптации</a:t>
                      </a: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 учащихся и препятствующие продолжению их образовательной и профессиональной траектории</a:t>
                      </a:r>
                      <a:endParaRPr lang="ru-RU" sz="16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tc>
                  <a:txBody>
                    <a:bodyPr/>
                    <a:lstStyle/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25% школ с самыми низкими результатами ЕГЭ, ОГЭ и ВПР за последние 3 года.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Менее 60% учащихся, продолжающих обучение на уровне среднего общего образования.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Расхождение между средним баллом ЕГЭ, ОГЭ и ВПР по региону и средним балом школы составляет более 20 баллов.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Количество выпускников 11-х классов, набравших по результатам ЕГЭ по предметам по выбору балл ниже минимально установленного значения.</a:t>
                      </a:r>
                    </a:p>
                    <a:p>
                      <a:pPr marL="0" indent="266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66"/>
                          </a:solidFill>
                          <a:effectLst/>
                          <a:latin typeface="Book Antiqua" panose="02040602050305030304" pitchFamily="18" charset="0"/>
                        </a:rPr>
                        <a:t>0,5% учащихся, за последние 3 года принимавших участие в региональных и всероссийских олимпиадах и конкурсах.</a:t>
                      </a:r>
                      <a:endParaRPr lang="ru-RU" sz="1600" b="1" dirty="0">
                        <a:solidFill>
                          <a:srgbClr val="003366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48291" marR="4829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9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05979"/>
            <a:ext cx="7715200" cy="56557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Организация консультирования </a:t>
            </a:r>
            <a:r>
              <a:rPr lang="ru-RU" sz="3200" b="1" dirty="0">
                <a:solidFill>
                  <a:srgbClr val="002060"/>
                </a:solidFill>
              </a:rPr>
              <a:t>и </a:t>
            </a:r>
            <a:r>
              <a:rPr lang="ru-RU" sz="3200" b="1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sz="3200" b="1" dirty="0" smtClean="0">
                <a:solidFill>
                  <a:srgbClr val="002060"/>
                </a:solidFill>
              </a:rPr>
              <a:t> сопровождения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672357"/>
              </p:ext>
            </p:extLst>
          </p:nvPr>
        </p:nvGraphicFramePr>
        <p:xfrm>
          <a:off x="179512" y="915567"/>
          <a:ext cx="8856537" cy="4157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17426335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083943027"/>
                    </a:ext>
                  </a:extLst>
                </a:gridCol>
                <a:gridCol w="2663849">
                  <a:extLst>
                    <a:ext uri="{9D8B030D-6E8A-4147-A177-3AD203B41FA5}">
                      <a16:colId xmlns:a16="http://schemas.microsoft.com/office/drawing/2014/main" val="1349050729"/>
                    </a:ext>
                  </a:extLst>
                </a:gridCol>
              </a:tblGrid>
              <a:tr h="9263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Общеобразовательные организации, которым  оказывается поддержка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Общеобразовательные организации</a:t>
                      </a:r>
                      <a:r>
                        <a:rPr lang="ru-RU" sz="1600" baseline="0" dirty="0" smtClean="0"/>
                        <a:t> – школы-лидеры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Специалисты</a:t>
                      </a:r>
                      <a:r>
                        <a:rPr lang="ru-RU" sz="1600" baseline="0" dirty="0" smtClean="0"/>
                        <a:t> ГБУ ДПО ЧИППКРО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805807"/>
                  </a:ext>
                </a:extLst>
              </a:tr>
              <a:tr h="36980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МБОУ «СОШ № 7 им. В.И. Медведева» г. Троицка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МОУ «СОШ № 5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с углубленным изучением математики»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города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Магнитогорска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А.В. Машуков,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заведующий Учебно-методическим центром проектирования инноваций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80588"/>
                  </a:ext>
                </a:extLst>
              </a:tr>
              <a:tr h="22273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МБОУ «СОШ № 7» г. Троицка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419015"/>
                  </a:ext>
                </a:extLst>
              </a:tr>
              <a:tr h="28696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МБОУ «СОШ № 7» г. Троицка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60052"/>
                  </a:ext>
                </a:extLst>
              </a:tr>
              <a:tr h="39545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СОШ с.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Варламово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имени Л.Н. Сейфуллиной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Чебаркульского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МАОУ «СОШ № 7» г. </a:t>
                      </a:r>
                      <a:r>
                        <a:rPr lang="ru-RU" sz="180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Южноуральска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А.В.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Коптелов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заведующий кафедрой управления, экономики и права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260166"/>
                  </a:ext>
                </a:extLst>
              </a:tr>
              <a:tr h="341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МОУ «СОШ д.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Звягино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»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Чебаркульского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района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09645"/>
                  </a:ext>
                </a:extLst>
              </a:tr>
              <a:tr h="650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МОУ СОШ д.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Сарафаново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имени Героя России Ю.П. Яковлева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Чебаркульского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района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515473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8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Критерии идентификации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15566"/>
            <a:ext cx="8712968" cy="3679057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результаты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единого государственного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экзамена;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результаты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основного государственного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экзамена;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результаты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всероссийских проверочных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работ;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доля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учащихся, не получивших аттестаты об основном и среднем общем образовании;</a:t>
            </a: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доля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учащихся, набравших по результатам ЕГЭ по предметам по выбору балл ниже минимально установленного значения;</a:t>
            </a:r>
          </a:p>
          <a:p>
            <a:pPr marL="0" indent="0" algn="just">
              <a:buFontTx/>
              <a:buChar char="-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доля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учащихся, принимавших участие в региональном этапе всероссийской олимпиады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школьников;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доля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учащихся,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состоящих на учете в комиссии по делам несовершеннолетних (КДН) или подразделении по делам несовершеннолетних (ПДН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результаты независимой оценки качества условий осуществления образовательной деятельности общеобразовательными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организациями.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4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23528" y="216918"/>
            <a:ext cx="8568952" cy="69796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Модельная региональная программа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поддержки </a:t>
            </a: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школ с низкими результатами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Интерактивная площадка «Сетевой </a:t>
            </a:r>
            <a:b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навигатор качества образования»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6804250" y="1653648"/>
            <a:ext cx="2088231" cy="2915971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интеграция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усилий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(намерений)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школ с низкими результатами и ресурсов образовательных организаций с более высоким уровнем качества обучения для обеспечения положительной динамики качества общего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образования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6944072" y="1275606"/>
            <a:ext cx="1837630" cy="3774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Цель: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107504" y="1070726"/>
            <a:ext cx="6552728" cy="37804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5000"/>
              </a:lnSpc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15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Основные направления </a:t>
            </a:r>
            <a:r>
              <a:rPr lang="ru-RU" sz="15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выявление 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профессиональных дефицитов руководящих и педагогических работников школ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в обеспечении достижения положительной динамики качества общего образования, исходя из выделенных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критериев;</a:t>
            </a: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определение носителей позитивного 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педагогического и управленческого опыта,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позволяющего обеспечить решение выявленных профессиональных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дефицитов;</a:t>
            </a:r>
            <a:endParaRPr lang="ru-RU" sz="1500" dirty="0">
              <a:solidFill>
                <a:srgbClr val="002060"/>
              </a:solidFill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отбор эффективных технологий обмена знаниями и практиками, обеспечивающих адресность оказания консультационной помощи и (или) </a:t>
            </a:r>
            <a:r>
              <a:rPr lang="ru-RU" sz="1500" b="1" kern="1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тьюторского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 сопровождения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руководящим и педагогическим работникам школ с низкими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результатами; </a:t>
            </a: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оказание </a:t>
            </a: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адресной оперативной помощи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руководящим и педагогическим работникам школ с низкими результатами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на </a:t>
            </a:r>
            <a:r>
              <a:rPr lang="ru-RU" sz="1500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основе отобранных эффективных технологий обмена знаниями и </a:t>
            </a:r>
            <a:r>
              <a:rPr lang="ru-RU" sz="1500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практиками;</a:t>
            </a:r>
            <a:endParaRPr lang="ru-RU" sz="1500" dirty="0">
              <a:solidFill>
                <a:srgbClr val="002060"/>
              </a:solidFill>
              <a:latin typeface="Book Antiqua" panose="02040602050305030304" pitchFamily="18" charset="0"/>
              <a:ea typeface="Calibri"/>
              <a:cs typeface="Times New Roman"/>
            </a:endParaRPr>
          </a:p>
          <a:p>
            <a:pPr marL="266700" indent="-266700" algn="just">
              <a:lnSpc>
                <a:spcPct val="85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kern="100" dirty="0">
                <a:solidFill>
                  <a:srgbClr val="002060"/>
                </a:solidFill>
                <a:latin typeface="Book Antiqua" panose="02040602050305030304" pitchFamily="18" charset="0"/>
              </a:rPr>
              <a:t>осуществление мониторинга влияния ресурсных возможностей интерактивной площадки на положительную динамику качества общего </a:t>
            </a:r>
            <a:r>
              <a:rPr lang="ru-RU" sz="1500" b="1" kern="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образования</a:t>
            </a:r>
            <a:endParaRPr lang="ru-RU" sz="1500" b="1" dirty="0">
              <a:latin typeface="Book Antiqua" panose="0204060205030503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8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23528" y="195486"/>
            <a:ext cx="8568952" cy="69796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Модельная региональная программа поддержки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школ </a:t>
            </a:r>
            <a:r>
              <a:rPr lang="ru-RU" sz="2200" b="1" dirty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>с низкими результатами </a:t>
            </a:r>
            <a: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200" b="1" dirty="0" smtClean="0">
                <a:solidFill>
                  <a:srgbClr val="003366"/>
                </a:solidFill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sz="2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Образовательный технопарк: новые возможности повышения качества образования»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6804250" y="1653648"/>
            <a:ext cx="2088231" cy="300633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создание комплекса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условия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использования ресурсных возможностей образовательного технопарка для достижения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положительной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динамики качества общего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образования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6905971" y="1275606"/>
            <a:ext cx="1837630" cy="3774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Цель: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107504" y="1065014"/>
            <a:ext cx="6696744" cy="399644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5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Основные направления </a:t>
            </a:r>
            <a:r>
              <a:rPr lang="ru-RU" sz="15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:</a:t>
            </a:r>
            <a:endParaRPr lang="ru-RU" sz="15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организационно-управленческое направление]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приведение в соответствие концептуальных документов общеобразовательной </a:t>
            </a:r>
            <a:r>
              <a:rPr lang="ru-RU" sz="15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со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стратегическими замыслами и целевыми установками образовательного технопарка (в состав которого школа войдет в качестве полноценного резидента);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[научно-методическое 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направление]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совершенствование системы методической работы в общеобразовательной организации </a:t>
            </a:r>
            <a:r>
              <a:rPr lang="ru-RU" sz="15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и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обеспечение ее направленности на формирование у педагогов компетенций, необходимых для участия в мероприятиях в рамках образовательного технопарка;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[социально-педагогическое 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направление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] формирование пространства учебно-исследовательской, учебно-профессиональной, проектной, трудовой активности обучающихся общеобразовательной организации в соответствии с направленностью образовательных программ, реализуемых образовательным технопарком;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tx2">
                  <a:lumMod val="50000"/>
                </a:schemeClr>
              </a:buClr>
              <a:buFont typeface="+mj-lt"/>
              <a:buAutoNum type="arabicParenR"/>
            </a:pP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[</a:t>
            </a:r>
            <a:r>
              <a:rPr lang="ru-RU" sz="15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имиджевое</a:t>
            </a:r>
            <a:r>
              <a:rPr lang="ru-RU" sz="15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Book Antiqua" panose="02040602050305030304" pitchFamily="18" charset="0"/>
              </a:rPr>
              <a:t>направление] </a:t>
            </a:r>
            <a:r>
              <a:rPr lang="ru-RU" sz="1500" dirty="0">
                <a:solidFill>
                  <a:srgbClr val="002060"/>
                </a:solidFill>
                <a:latin typeface="Book Antiqua" panose="02040602050305030304" pitchFamily="18" charset="0"/>
              </a:rPr>
              <a:t>формирования имиджа общеобразовательной организации средствами продуктивного взаимодействия с социальными партнерами, родителями обучающихся, средствами массовой информации, представителями промышленного и бизнес-сообщества.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0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365240"/>
            <a:ext cx="8892480" cy="8500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Формат адресных программ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Технология </a:t>
            </a:r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формирования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99764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Формат адресных программ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– соглашения между сторонами –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участниками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проекта, неотъемлемой частью которых являются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календарные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графики работ (мероприятий) </a:t>
            </a:r>
            <a:endParaRPr lang="ru-RU" sz="2000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endParaRPr lang="ru-RU" sz="2000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endParaRPr lang="ru-RU" sz="2000" b="1" dirty="0" smtClean="0">
              <a:solidFill>
                <a:srgbClr val="003366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Технология </a:t>
            </a:r>
            <a:r>
              <a:rPr lang="ru-RU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формирования: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проектная работа по результатам </a:t>
            </a:r>
            <a:r>
              <a:rPr lang="ru-RU" sz="2000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курсов </a:t>
            </a:r>
            <a:r>
              <a:rPr lang="ru-RU" sz="2000" b="1" dirty="0">
                <a:solidFill>
                  <a:srgbClr val="003366"/>
                </a:solidFill>
                <a:latin typeface="Book Antiqua" panose="02040602050305030304" pitchFamily="18" charset="0"/>
              </a:rPr>
              <a:t>повышения квалификации для школьных команд по вопросам использования потенциала региональных модельных программ для разработки адресных программ поддержки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53059"/>
            <a:ext cx="8892480" cy="7393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Структура адресной </a:t>
            </a:r>
            <a:r>
              <a:rPr lang="ru-RU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программы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22" y="1198554"/>
            <a:ext cx="9001000" cy="388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Инвариантная часть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, регламентирующая 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участие всех субъектов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проекта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в общих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мероприятиях</a:t>
            </a:r>
          </a:p>
          <a:p>
            <a:pPr algn="just">
              <a:lnSpc>
                <a:spcPct val="114000"/>
              </a:lnSpc>
            </a:pP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2. </a:t>
            </a: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Инвариантно-вариативная часть –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мероприятия, направленные на достижение качества образования в рамках </a:t>
            </a:r>
            <a:r>
              <a:rPr lang="ru-RU" b="1" dirty="0" err="1" smtClean="0">
                <a:solidFill>
                  <a:srgbClr val="003366"/>
                </a:solidFill>
                <a:latin typeface="Book Antiqua" panose="02040602050305030304" pitchFamily="18" charset="0"/>
              </a:rPr>
              <a:t>межпроектного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 взаимодействия</a:t>
            </a:r>
            <a:endParaRPr lang="ru-RU" b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3. </a:t>
            </a:r>
            <a:r>
              <a:rPr lang="ru-RU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Вариативный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– мероприятия, направленные на повышения качества образования в школах, которым оказывается поддержка, по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согласованию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с участниками реализации программ (консультирование и </a:t>
            </a:r>
            <a:r>
              <a:rPr lang="ru-RU" b="1" dirty="0" err="1">
                <a:solidFill>
                  <a:srgbClr val="003366"/>
                </a:solidFill>
                <a:latin typeface="Book Antiqua" panose="02040602050305030304" pitchFamily="18" charset="0"/>
              </a:rPr>
              <a:t>тьюторское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 сопровождение профессиональной деятельности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руководителей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и педагогов, в том числе с использованием интерактивной площадки http://ipk74.ru/set-npp; проведение на базе школ </a:t>
            </a:r>
            <a:r>
              <a:rPr lang="ru-RU" b="1" dirty="0" smtClean="0">
                <a:solidFill>
                  <a:srgbClr val="003366"/>
                </a:solidFill>
                <a:latin typeface="Book Antiqua" panose="02040602050305030304" pitchFamily="18" charset="0"/>
              </a:rPr>
              <a:t>краткосрочных </a:t>
            </a:r>
            <a:r>
              <a:rPr lang="ru-RU" b="1" dirty="0">
                <a:solidFill>
                  <a:srgbClr val="003366"/>
                </a:solidFill>
                <a:latin typeface="Book Antiqua" panose="02040602050305030304" pitchFamily="18" charset="0"/>
              </a:rPr>
              <a:t>мероприятий по повышению качества преподавания для педагогических коллективов и отдельных педагогов и др.)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8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49547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Инвариантная часть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627534"/>
            <a:ext cx="8928992" cy="3967089"/>
          </a:xfrm>
        </p:spPr>
        <p:txBody>
          <a:bodyPr/>
          <a:lstStyle/>
          <a:p>
            <a:pPr marL="0" indent="803275" algn="just">
              <a:spcBef>
                <a:spcPts val="0"/>
              </a:spcBef>
              <a:buAutoNum type="arabicPeriod"/>
            </a:pPr>
            <a:r>
              <a:rPr lang="ru-RU" sz="1700" b="1" dirty="0" smtClean="0">
                <a:solidFill>
                  <a:srgbClr val="002060"/>
                </a:solidFill>
              </a:rPr>
              <a:t> Проведение </a:t>
            </a:r>
            <a:r>
              <a:rPr lang="ru-RU" sz="1700" b="1" dirty="0">
                <a:solidFill>
                  <a:srgbClr val="002060"/>
                </a:solidFill>
              </a:rPr>
              <a:t>региональных мероприятий </a:t>
            </a:r>
            <a:r>
              <a:rPr lang="ru-RU" sz="1700" b="1" dirty="0" smtClean="0">
                <a:solidFill>
                  <a:srgbClr val="002060"/>
                </a:solidFill>
              </a:rPr>
              <a:t>по </a:t>
            </a:r>
            <a:r>
              <a:rPr lang="ru-RU" sz="1700" b="1" dirty="0">
                <a:solidFill>
                  <a:srgbClr val="002060"/>
                </a:solidFill>
              </a:rPr>
              <a:t>обмену опытом между образовательными организациями по тематике </a:t>
            </a:r>
            <a:r>
              <a:rPr lang="ru-RU" sz="1700" b="1" dirty="0" smtClean="0">
                <a:solidFill>
                  <a:srgbClr val="002060"/>
                </a:solidFill>
              </a:rPr>
              <a:t>проекта: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- установочный </a:t>
            </a:r>
            <a:r>
              <a:rPr lang="ru-RU" sz="1700" dirty="0">
                <a:solidFill>
                  <a:srgbClr val="002060"/>
                </a:solidFill>
              </a:rPr>
              <a:t>семинар для представителей школ, которым оказывается поддержка, специалистов образовательных организаций и органов управления образованием – участников проекта по обсуждению вопросов разработки адресных программ поддержки </a:t>
            </a:r>
            <a:r>
              <a:rPr lang="ru-RU" sz="1700" dirty="0" smtClean="0">
                <a:solidFill>
                  <a:srgbClr val="002060"/>
                </a:solidFill>
              </a:rPr>
              <a:t>на </a:t>
            </a:r>
            <a:r>
              <a:rPr lang="ru-RU" sz="1700" dirty="0">
                <a:solidFill>
                  <a:srgbClr val="002060"/>
                </a:solidFill>
              </a:rPr>
              <a:t>основе региональных модельных </a:t>
            </a:r>
            <a:r>
              <a:rPr lang="ru-RU" sz="1700" dirty="0" smtClean="0">
                <a:solidFill>
                  <a:srgbClr val="002060"/>
                </a:solidFill>
              </a:rPr>
              <a:t>программ;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- семинар-совещание </a:t>
            </a:r>
            <a:r>
              <a:rPr lang="ru-RU" sz="1700" dirty="0">
                <a:solidFill>
                  <a:srgbClr val="002060"/>
                </a:solidFill>
              </a:rPr>
              <a:t>(в формате фокус-группы) по вопросам результативности реализации адресных программ в школах, которым оказывается поддержка, с участием регионального учебно-методического объединения в системе общего образования Челябинской </a:t>
            </a:r>
            <a:r>
              <a:rPr lang="ru-RU" sz="1700" dirty="0" smtClean="0">
                <a:solidFill>
                  <a:srgbClr val="002060"/>
                </a:solidFill>
              </a:rPr>
              <a:t>области;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- проектный </a:t>
            </a:r>
            <a:r>
              <a:rPr lang="ru-RU" sz="1700" dirty="0">
                <a:solidFill>
                  <a:srgbClr val="002060"/>
                </a:solidFill>
              </a:rPr>
              <a:t>семинар с участием представителей школ, которым оказывается поддержка, школ-лидеров, участвующих в проекте, и представителями экспертного совета по вопросам разработки адресных программ поддержки / программ адресного консалтинга на основе региональных модельных </a:t>
            </a:r>
            <a:r>
              <a:rPr lang="ru-RU" sz="1700" dirty="0" smtClean="0">
                <a:solidFill>
                  <a:srgbClr val="002060"/>
                </a:solidFill>
              </a:rPr>
              <a:t>программ;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- </a:t>
            </a:r>
            <a:r>
              <a:rPr lang="ru-RU" sz="1700" dirty="0">
                <a:solidFill>
                  <a:srgbClr val="002060"/>
                </a:solidFill>
              </a:rPr>
              <a:t>форум на интерактивной площадке по вопросам реализации адресных программ в школах, которым оказывается поддержка, с участием методических объединений педагогов-школ, участвующих в проекте</a:t>
            </a:r>
            <a:endParaRPr lang="ru-RU" sz="17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41641" cy="98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Инвариантная часть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7574"/>
            <a:ext cx="8784976" cy="360704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2. Разработка </a:t>
            </a:r>
            <a:r>
              <a:rPr lang="ru-RU" sz="1800" dirty="0">
                <a:solidFill>
                  <a:srgbClr val="002060"/>
                </a:solidFill>
              </a:rPr>
              <a:t>на основе региональных модельных </a:t>
            </a:r>
            <a:r>
              <a:rPr lang="ru-RU" sz="1800" dirty="0" smtClean="0">
                <a:solidFill>
                  <a:srgbClr val="002060"/>
                </a:solidFill>
              </a:rPr>
              <a:t>программ </a:t>
            </a:r>
            <a:r>
              <a:rPr lang="ru-RU" sz="1800" dirty="0">
                <a:solidFill>
                  <a:srgbClr val="002060"/>
                </a:solidFill>
              </a:rPr>
              <a:t>адресных программ поддержки конкретных образовательных организаций с низкими результатами обучения в комплексе с низкими личностными результатами </a:t>
            </a:r>
            <a:r>
              <a:rPr lang="ru-RU" sz="1800" dirty="0" smtClean="0">
                <a:solidFill>
                  <a:srgbClr val="002060"/>
                </a:solidFill>
              </a:rPr>
              <a:t>обучающихся.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3. Проведение </a:t>
            </a:r>
            <a:r>
              <a:rPr lang="ru-RU" sz="1800" dirty="0">
                <a:solidFill>
                  <a:srgbClr val="002060"/>
                </a:solidFill>
              </a:rPr>
              <a:t>на базе школ, вошедших в региональную программу в 2020 году, краткосрочных мероприятий (семинар, </a:t>
            </a:r>
            <a:r>
              <a:rPr lang="ru-RU" sz="1800" dirty="0" err="1">
                <a:solidFill>
                  <a:srgbClr val="002060"/>
                </a:solidFill>
              </a:rPr>
              <a:t>вебинар</a:t>
            </a:r>
            <a:r>
              <a:rPr lang="ru-RU" sz="1800" dirty="0">
                <a:solidFill>
                  <a:srgbClr val="002060"/>
                </a:solidFill>
              </a:rPr>
              <a:t>) по повышению качества преподавания для педагогических коллективов и отдельных </a:t>
            </a:r>
            <a:r>
              <a:rPr lang="ru-RU" sz="1800" dirty="0" smtClean="0">
                <a:solidFill>
                  <a:srgbClr val="002060"/>
                </a:solidFill>
              </a:rPr>
              <a:t>педагогов.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4. </a:t>
            </a:r>
            <a:r>
              <a:rPr lang="ru-RU" sz="1800" dirty="0">
                <a:solidFill>
                  <a:srgbClr val="002060"/>
                </a:solidFill>
              </a:rPr>
              <a:t>Проведение курсов повышения квалификации для директоров, заместителей директоров и учителей </a:t>
            </a:r>
            <a:r>
              <a:rPr lang="ru-RU" sz="1800" dirty="0" smtClean="0">
                <a:solidFill>
                  <a:srgbClr val="002060"/>
                </a:solidFill>
              </a:rPr>
              <a:t>школ, включенных в проект, </a:t>
            </a:r>
            <a:r>
              <a:rPr lang="ru-RU" sz="1800" dirty="0">
                <a:solidFill>
                  <a:srgbClr val="002060"/>
                </a:solidFill>
              </a:rPr>
              <a:t>по повышению качества преподавания и </a:t>
            </a:r>
            <a:r>
              <a:rPr lang="ru-RU" sz="1800" dirty="0" smtClean="0">
                <a:solidFill>
                  <a:srgbClr val="002060"/>
                </a:solidFill>
              </a:rPr>
              <a:t>управления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5. Проведение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аудита качества управления в школах по отрытым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источникам.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6. Проведение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мониторинга реализации адресных программ поддержки школ с низкими результатами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обучения. 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1" y="0"/>
            <a:ext cx="467543" cy="104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0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ЧИППКРО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ЧИППКРО</Template>
  <TotalTime>3037</TotalTime>
  <Words>2192</Words>
  <Application>Microsoft Office PowerPoint</Application>
  <PresentationFormat>Экран (16:9)</PresentationFormat>
  <Paragraphs>179</Paragraphs>
  <Slides>20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Calibri</vt:lpstr>
      <vt:lpstr>Times New Roman</vt:lpstr>
      <vt:lpstr>ЧИППКРО</vt:lpstr>
      <vt:lpstr>1_ЧИППКРО</vt:lpstr>
      <vt:lpstr>2_ЧИППКРО</vt:lpstr>
      <vt:lpstr>Адресные программы поддержки школ с низкими результатами обучения. Особенности проектирования адресных программ поддержки в 2020 году</vt:lpstr>
      <vt:lpstr> Основания для проектирования моделей управления качеством образования</vt:lpstr>
      <vt:lpstr>Критерии идентификации</vt:lpstr>
      <vt:lpstr>Модельная региональная программа  поддержки школ с низкими результатами  «Интерактивная площадка «Сетевой  навигатор качества образования» </vt:lpstr>
      <vt:lpstr>Модельная региональная программа поддержки  школ с низкими результатами  «Образовательный технопарк: новые возможности повышения качества образования» </vt:lpstr>
      <vt:lpstr>Формат адресных программ  Технология формирования </vt:lpstr>
      <vt:lpstr>Структура адресной программы </vt:lpstr>
      <vt:lpstr>Инвариантная часть</vt:lpstr>
      <vt:lpstr>Инвариантная часть</vt:lpstr>
      <vt:lpstr>Инвариантная часть</vt:lpstr>
      <vt:lpstr> Инвариантно-вариативная часть  (в инициативном порядке) </vt:lpstr>
      <vt:lpstr> Инвариантно-вариативная часть  (в инициативном порядке) </vt:lpstr>
      <vt:lpstr> Вариативная часть </vt:lpstr>
      <vt:lpstr>Выбор стратегий  адресной поддержки школ</vt:lpstr>
      <vt:lpstr> Школы - лидеры - общеобразовательные организации Челябинской области, получившие статус федеральных  и региональных инновационных площадок  по тематике повышения качества общего образования, школы – победители региональных конкурсов «Новой школе – новые стандарты» и «Современные образовательные технологии»</vt:lpstr>
      <vt:lpstr>Организация консультирования и тьюторского сопровождения </vt:lpstr>
      <vt:lpstr>Организация консультирования и тьюторского сопровождения </vt:lpstr>
      <vt:lpstr>Организация консультирования и тьюторского сопровождения </vt:lpstr>
      <vt:lpstr>Организация консультирования и тьюторского сопровождения </vt:lpstr>
      <vt:lpstr>Организация консультирования и тьюторского сопровождения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И. Солодкова</dc:creator>
  <cp:lastModifiedBy>mashukov_av</cp:lastModifiedBy>
  <cp:revision>250</cp:revision>
  <cp:lastPrinted>2020-04-28T07:53:27Z</cp:lastPrinted>
  <dcterms:modified xsi:type="dcterms:W3CDTF">2020-04-28T07:54:02Z</dcterms:modified>
</cp:coreProperties>
</file>