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68" r:id="rId2"/>
    <p:sldId id="257" r:id="rId3"/>
    <p:sldId id="259" r:id="rId4"/>
    <p:sldId id="272" r:id="rId5"/>
    <p:sldId id="289" r:id="rId6"/>
    <p:sldId id="290" r:id="rId7"/>
    <p:sldId id="288" r:id="rId8"/>
    <p:sldId id="293" r:id="rId9"/>
    <p:sldId id="292" r:id="rId10"/>
    <p:sldId id="300" r:id="rId11"/>
    <p:sldId id="301" r:id="rId12"/>
    <p:sldId id="302" r:id="rId13"/>
    <p:sldId id="297" r:id="rId14"/>
    <p:sldId id="304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74" autoAdjust="0"/>
    <p:restoredTop sz="94714" autoAdjust="0"/>
  </p:normalViewPr>
  <p:slideViewPr>
    <p:cSldViewPr snapToGrid="0">
      <p:cViewPr varScale="1">
        <p:scale>
          <a:sx n="72" d="100"/>
          <a:sy n="72" d="100"/>
        </p:scale>
        <p:origin x="54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1016476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8D2988C-CCA6-46AF-AB70-865B534F1516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F38D09-D200-4DA6-ABE7-08409BD97AD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641600" y="3962400"/>
            <a:ext cx="86820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BB2E6-FBDB-4179-9C1B-2DAEFC4ED934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07ACE-0E14-4CFA-904A-3859796C008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CAD4E-5F41-4823-844B-7A20ED8DB7C7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4E112-C61B-47F9-B5CC-F9B8B4EDBA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827AF92-C8A8-494D-A189-184DA4724A91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7E39131-EC6E-459D-9B8A-97492DB9315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99DCB-03B3-43EF-A40E-A72D46D17CB4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60B56-BA0D-41EC-8C1E-CCB17D908EC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783C5-CBB7-417C-9E87-C27BC5586EE1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A237-3A7C-4045-A99E-E299177EDBF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A37844-B860-4DE9-A650-DA318153A5A7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B3BA-6043-487A-B399-D63B45F43AC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2BB93-685D-4DEF-86F4-15AC3A1CC18F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D4BAE-E040-4ACD-BFA0-F8AB5790E23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86580-CF43-4088-818D-33B7A2C32A21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16109-FFE3-4894-ADC1-5FB206B6DDC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21B49-E49D-4909-AA76-42F92058EB6C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CB4E-320A-4B92-B608-EE6B47DD00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2AC40-9133-46E4-B009-29A4D674B517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41852-7E73-49A9-999B-5B6B9BC2B29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CBA02-8B0D-4525-AA6B-FBB3886393EA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8484E-A246-4E7C-9BEE-1B59921395A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98731547-B212-4FA7-ABE9-38406654844A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E9FBAC1-CBF7-4217-A3F3-255B35681B3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3015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5363" y="0"/>
            <a:ext cx="7813675" cy="1717675"/>
          </a:xfrm>
        </p:spPr>
        <p:txBody>
          <a:bodyPr anchor="b"/>
          <a:lstStyle/>
          <a:p>
            <a:pPr algn="ctr"/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Государственное бюджетное учреждение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«Челябинский институт переподготовки и повышения квалификации 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работников образования»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Кафедра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начального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образования</a:t>
            </a:r>
            <a:b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5" y="1872150"/>
            <a:ext cx="11661775" cy="476281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Формирование личностных универсальных учебных действий младших школьников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</a:t>
            </a:r>
            <a:endParaRPr lang="ru-RU" sz="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Голубева Маргарита Сергеевна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Научный руководитель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Бабухина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Анна Викторовна,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доцент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кафедры начального образования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,  </a:t>
            </a:r>
            <a:r>
              <a:rPr lang="ru-RU" sz="1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к.п.н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.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 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5" y="2271115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687" y="2578126"/>
            <a:ext cx="363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Технология проблемного диалога</a:t>
            </a:r>
            <a:endParaRPr lang="ru-RU" sz="24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612" y="1695996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304079" y="1899194"/>
            <a:ext cx="363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Интерактивная технология</a:t>
            </a:r>
            <a:endParaRPr lang="ru-RU" sz="24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039" y="2202062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315439" y="2403283"/>
            <a:ext cx="378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Технология развития критического мышления</a:t>
            </a:r>
            <a:endParaRPr lang="ru-RU" sz="2400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1" y="4436847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502" y="3199452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02" y="4424842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35775" y="4895049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Игровая технология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458546" y="3511787"/>
            <a:ext cx="363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Здоровьесберегающая</a:t>
            </a:r>
            <a:r>
              <a:rPr lang="ru-RU" sz="2400" dirty="0" smtClean="0"/>
              <a:t> технология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483338" y="4862499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Проектные технология</a:t>
            </a:r>
            <a:endParaRPr lang="ru-RU" sz="24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612" y="4711729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74415" y="4856312"/>
            <a:ext cx="3634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Информационно-коммуникационная технология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1950" y="324625"/>
            <a:ext cx="115023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 smtClean="0">
                <a:solidFill>
                  <a:srgbClr val="002060"/>
                </a:solidFill>
              </a:rPr>
              <a:t>2.2. Оптимальный </a:t>
            </a:r>
            <a:r>
              <a:rPr lang="ru-RU" sz="2200" dirty="0">
                <a:solidFill>
                  <a:srgbClr val="002060"/>
                </a:solidFill>
              </a:rPr>
              <a:t>выбор педагогических технологий при формировании личностных универсальных действий младших </a:t>
            </a:r>
            <a:r>
              <a:rPr lang="ru-RU" sz="2200" dirty="0" smtClean="0">
                <a:solidFill>
                  <a:srgbClr val="002060"/>
                </a:solidFill>
              </a:rPr>
              <a:t>школьников</a:t>
            </a:r>
            <a:endParaRPr lang="ru-RU" sz="2200" b="1" dirty="0" smtClean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Задача 4. </a:t>
            </a:r>
            <a:r>
              <a:rPr lang="ru-RU" sz="2200" dirty="0" smtClean="0">
                <a:solidFill>
                  <a:srgbClr val="002060"/>
                </a:solidFill>
              </a:rPr>
              <a:t>Подобрать </a:t>
            </a:r>
            <a:r>
              <a:rPr lang="ru-RU" sz="2200" dirty="0">
                <a:solidFill>
                  <a:srgbClr val="002060"/>
                </a:solidFill>
              </a:rPr>
              <a:t>педагогические технологии, реализуемые для формирования личностных универсальных учебных действий у обучающихся начальных </a:t>
            </a:r>
            <a:r>
              <a:rPr lang="ru-RU" sz="2200" dirty="0" smtClean="0">
                <a:solidFill>
                  <a:srgbClr val="002060"/>
                </a:solidFill>
              </a:rPr>
              <a:t>классов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50" y="1321080"/>
            <a:ext cx="115023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solidFill>
                  <a:srgbClr val="002060"/>
                </a:solidFill>
              </a:rPr>
              <a:t>2.3. Диагностика </a:t>
            </a:r>
            <a:r>
              <a:rPr lang="ru-RU" sz="2800" dirty="0">
                <a:solidFill>
                  <a:srgbClr val="002060"/>
                </a:solidFill>
              </a:rPr>
              <a:t>оценивания личностных универсальных учебных действий младших школьников </a:t>
            </a:r>
            <a:endParaRPr lang="ru-RU" sz="2800" dirty="0" smtClean="0">
              <a:solidFill>
                <a:srgbClr val="002060"/>
              </a:solidFill>
            </a:endParaRPr>
          </a:p>
          <a:p>
            <a:pPr indent="457200" algn="just"/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Задача 5 </a:t>
            </a:r>
            <a:r>
              <a:rPr lang="ru-RU" sz="2800" dirty="0" smtClean="0">
                <a:solidFill>
                  <a:srgbClr val="002060"/>
                </a:solidFill>
              </a:rPr>
              <a:t>Проанализировать </a:t>
            </a:r>
            <a:r>
              <a:rPr lang="ru-RU" sz="2800" dirty="0">
                <a:solidFill>
                  <a:srgbClr val="002060"/>
                </a:solidFill>
              </a:rPr>
              <a:t>систему оценки личностных универсальных учебных действий в начальной </a:t>
            </a:r>
            <a:r>
              <a:rPr lang="ru-RU" sz="2800" dirty="0" smtClean="0">
                <a:solidFill>
                  <a:srgbClr val="002060"/>
                </a:solidFill>
              </a:rPr>
              <a:t>школе</a:t>
            </a:r>
          </a:p>
          <a:p>
            <a:pPr indent="457200"/>
            <a:endParaRPr lang="ru-RU" sz="2800" dirty="0">
              <a:solidFill>
                <a:srgbClr val="002060"/>
              </a:solidFill>
            </a:endParaRPr>
          </a:p>
          <a:p>
            <a:pPr indent="457200"/>
            <a:r>
              <a:rPr lang="ru-RU" sz="2800" dirty="0">
                <a:solidFill>
                  <a:srgbClr val="002060"/>
                </a:solidFill>
              </a:rPr>
              <a:t>Оценка </a:t>
            </a:r>
            <a:r>
              <a:rPr lang="ru-RU" sz="2800" dirty="0" smtClean="0">
                <a:solidFill>
                  <a:srgbClr val="002060"/>
                </a:solidFill>
              </a:rPr>
              <a:t>достижений </a:t>
            </a:r>
            <a:r>
              <a:rPr lang="ru-RU" sz="2800" dirty="0">
                <a:solidFill>
                  <a:srgbClr val="002060"/>
                </a:solidFill>
              </a:rPr>
              <a:t>личностных планируемых результатов отличается от оценки предметных и метапредметных, они не могут быть проверены в ходе проведения итоговых контрольных и комплексных работ, при их оценке не определяется динамика развития каждого </a:t>
            </a:r>
            <a:r>
              <a:rPr lang="ru-RU" sz="2800" dirty="0" smtClean="0">
                <a:solidFill>
                  <a:srgbClr val="002060"/>
                </a:solidFill>
              </a:rPr>
              <a:t>ребенка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67133"/>
              </p:ext>
            </p:extLst>
          </p:nvPr>
        </p:nvGraphicFramePr>
        <p:xfrm>
          <a:off x="571500" y="321505"/>
          <a:ext cx="11475720" cy="997459"/>
        </p:xfrm>
        <a:graphic>
          <a:graphicData uri="http://schemas.openxmlformats.org/drawingml/2006/table">
            <a:tbl>
              <a:tblPr firstRow="1" firstCol="1" bandRow="1"/>
              <a:tblGrid>
                <a:gridCol w="11475720"/>
              </a:tblGrid>
              <a:tr h="754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ГЛАВА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ПЕДАГОГИЧЕСКИЕ УСЛОВИЯ ФОРМИРОВАНИЯ ЛИЧНОСТНЫХ УНИВЕРСАЛЬНЫХ УЧЕБНЫХ ДЕЙСТВИЙ МЛАДШИХ ШКОЛЬНИКОВ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65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9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883" y="2275844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4350" y="652866"/>
            <a:ext cx="115023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800" dirty="0" smtClean="0">
                <a:solidFill>
                  <a:srgbClr val="002060"/>
                </a:solidFill>
              </a:rPr>
              <a:t>Блоки </a:t>
            </a:r>
            <a:r>
              <a:rPr lang="ru-RU" sz="2800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2800" dirty="0">
                <a:solidFill>
                  <a:srgbClr val="002060"/>
                </a:solidFill>
              </a:rPr>
              <a:t> личностных образовательных результатов начального общего </a:t>
            </a:r>
            <a:r>
              <a:rPr lang="ru-RU" sz="2800" dirty="0" smtClean="0">
                <a:solidFill>
                  <a:srgbClr val="002060"/>
                </a:solidFill>
              </a:rPr>
              <a:t>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9519" y="2709088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Я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47" y="1620411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2947" y="2076499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Семья</a:t>
            </a:r>
            <a:endParaRPr lang="ru-RU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760" y="1597019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414310" y="2045011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Школа</a:t>
            </a:r>
            <a:endParaRPr lang="ru-RU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65" y="3006624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719" y="2939921"/>
            <a:ext cx="4013427" cy="13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313064" y="3374677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Россия и мир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9901" y="3429987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Родной край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81746" y="4293539"/>
            <a:ext cx="10066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solidFill>
                  <a:srgbClr val="002060"/>
                </a:solidFill>
              </a:rPr>
              <a:t>Федеральный </a:t>
            </a:r>
            <a:r>
              <a:rPr lang="ru-RU" sz="2400" dirty="0">
                <a:solidFill>
                  <a:srgbClr val="002060"/>
                </a:solidFill>
              </a:rPr>
              <a:t>государственный образовательный стандарт начального общего образования в качестве инструментов оценки динамики учебных достижений, личностных результатов обучающегося вводит инструменты оценивания </a:t>
            </a:r>
            <a:r>
              <a:rPr lang="ru-RU" sz="2400" dirty="0" smtClean="0">
                <a:solidFill>
                  <a:srgbClr val="002060"/>
                </a:solidFill>
              </a:rPr>
              <a:t>личностных результатов </a:t>
            </a:r>
            <a:r>
              <a:rPr lang="ru-RU" sz="2400" dirty="0">
                <a:solidFill>
                  <a:srgbClr val="002060"/>
                </a:solidFill>
              </a:rPr>
              <a:t>посредством диагностики, мониторинга, </a:t>
            </a:r>
            <a:r>
              <a:rPr lang="ru-RU" sz="2400" dirty="0" smtClean="0">
                <a:solidFill>
                  <a:srgbClr val="002060"/>
                </a:solidFill>
              </a:rPr>
              <a:t>портфолио.</a:t>
            </a:r>
          </a:p>
          <a:p>
            <a:pPr indent="457200" algn="just"/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2930" y="583913"/>
            <a:ext cx="114414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Выводы: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1. Формирование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личностных универсальных учебных действий является важным компонентом системно-</a:t>
            </a: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деятельностного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 подхода </a:t>
            </a:r>
            <a:endParaRPr lang="ru-RU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. Федеральный государственный стандарт ориентирован на становление личностных характеристик выпускника, что позволяет удовлетворить запросы современного российского общества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3. Понимание сущности педагогических технологий является важной основой для выбора эффективных технологий формирования универсальных учебных действий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4. Использование в комплексе педагогических технологий является наиболее эффективными механизмами формирования личностных универсальных учебных действий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5. Оценка достижения личностных планируемых результатов отличается от оценки предметных и метапредметных результатов, они не могут быть проверены в ходе проведения итоговых контрольных и комплексных работ, при их оценке не определяется динамика развития каждого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9470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5363" y="0"/>
            <a:ext cx="7813675" cy="1717675"/>
          </a:xfrm>
        </p:spPr>
        <p:txBody>
          <a:bodyPr anchor="b"/>
          <a:lstStyle/>
          <a:p>
            <a:pPr algn="ctr"/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Государственное бюджетное учреждение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«Челябинский институт переподготовки и повышения квалификации 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работников образования»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>
                <a:solidFill>
                  <a:srgbClr val="002060"/>
                </a:solidFill>
                <a:latin typeface="Calibri" panose="020F0502020204030204" pitchFamily="34" charset="0"/>
              </a:rPr>
              <a:t>Кафедра  </a:t>
            </a:r>
            <a:r>
              <a:rPr lang="ru-RU" sz="1600" smtClean="0">
                <a:solidFill>
                  <a:srgbClr val="002060"/>
                </a:solidFill>
                <a:latin typeface="Calibri" panose="020F0502020204030204" pitchFamily="34" charset="0"/>
              </a:rPr>
              <a:t>начального образования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5" y="1872150"/>
            <a:ext cx="11661775" cy="476281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Формирование личностных универсальных учебных действий младших школьников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</a:t>
            </a:r>
            <a:endParaRPr lang="ru-RU" sz="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Голубева Маргарита Сергеевна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Научный руководитель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Бабухина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Анна Викторовна,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доцент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кафедры начального образования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,  </a:t>
            </a:r>
            <a:r>
              <a:rPr lang="ru-RU" sz="1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к.п.н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.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 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582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74687" y="91441"/>
            <a:ext cx="10972800" cy="590550"/>
          </a:xfrm>
        </p:spPr>
        <p:txBody>
          <a:bodyPr anchor="b"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Методология исследования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0175" y="533400"/>
            <a:ext cx="12061825" cy="619442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Цель: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выявление особенностей и педагогических технологий формирования личностных универсальных учебных действий младших школьников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Объект</a:t>
            </a: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процесс формирования личностных универсальных учебных действий младших школьников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Предмет</a:t>
            </a:r>
            <a:r>
              <a:rPr lang="ru-RU" sz="28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– педагогические технологии при формировании личностных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универсальных учебных действий младших школьников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Гипотеза</a:t>
            </a: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предполагаем, что реализация современных образовательных технологий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 процессе формирования личностных универсальных учебных действий наиболее актуальна в условиях Федерального государственного образовательного стандарта начального общего образования с целью достижения обучающихся планируемых результатов освоения основной образовательной программы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0615" y="352301"/>
            <a:ext cx="10668000" cy="396875"/>
          </a:xfrm>
        </p:spPr>
        <p:txBody>
          <a:bodyPr anchor="ctr"/>
          <a:lstStyle/>
          <a:p>
            <a:pPr marL="723900" indent="-723900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</a:rPr>
              <a:t>Задачи: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445770" y="995359"/>
            <a:ext cx="12637770" cy="6357937"/>
          </a:xfrm>
        </p:spPr>
        <p:txBody>
          <a:bodyPr/>
          <a:lstStyle/>
          <a:p>
            <a:pPr marL="858837" lvl="1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1. Раскрыть </a:t>
            </a:r>
            <a:r>
              <a:rPr lang="ru-RU" dirty="0" err="1">
                <a:solidFill>
                  <a:srgbClr val="002060"/>
                </a:solidFill>
                <a:latin typeface="Calibri" panose="020F0502020204030204" pitchFamily="34" charset="0"/>
              </a:rPr>
              <a:t>сущностно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-теоретическую характеристику понятия «личностные универсальные учебные действия»;</a:t>
            </a:r>
          </a:p>
          <a:p>
            <a:pPr marL="858837" lvl="1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2. Аргументировать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актуальность требований Федерального государственного образовательного стандарта начального общего образования к личностным результатам освоения основной общеобразовательной программы начального общего образования; </a:t>
            </a:r>
          </a:p>
          <a:p>
            <a:pPr marL="858837" lvl="1" indent="0">
              <a:buNone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3. Раскрыть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понятие и классификацию педагогических технологий;</a:t>
            </a:r>
          </a:p>
          <a:p>
            <a:pPr marL="858837" lvl="1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4. Подобрать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педагогические технологии, реализуемые для формирования личностных универсальных учебных действий у обучающихся начальных классов;</a:t>
            </a:r>
          </a:p>
          <a:p>
            <a:pPr marL="858837" lvl="1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5. Проанализировать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систему оценки личностных универсальных учебных действий младших школьников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367" y="358775"/>
            <a:ext cx="12192000" cy="1139825"/>
          </a:xfrm>
        </p:spPr>
        <p:txBody>
          <a:bodyPr anchor="b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ТЕОРЕТИЧЕСКИЕ ОСНОВЫ ФОРМИРОВАНИЯ ЛИЧНОСТНЫХ УНИВЕРСАЛЬНЫХ УЧЕБНЫХ ДЕЙСТВИЙ КАК СОСТАВЛЯЮЩАЯ СИСТЕМНО-ДЕЯТЕЛЬНОСТНОГО ПОДХОДА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75750"/>
              </p:ext>
            </p:extLst>
          </p:nvPr>
        </p:nvGraphicFramePr>
        <p:xfrm>
          <a:off x="279918" y="1498600"/>
          <a:ext cx="11653002" cy="8961882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12255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1.1.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Сущностно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-теоретическая характеристика личностных универсальных учебных действий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Задача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1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Раскрыть </a:t>
                      </a: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сущностно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-теоретическую характеристику понятия «личностные универсальные учебные действия»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Концепция развития универсальных учебных действий разработана на основе системно-</a:t>
                      </a:r>
                      <a:r>
                        <a:rPr lang="ru-RU" sz="2400" kern="12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деятельностного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подхода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Планируемые результаты (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личностные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предметные)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Основные виды универсальных учебных действий (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личностные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познавательные,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регулятивные, коммуникативные)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Три вида личностных универсальных учебных действий (самоопределение, </a:t>
                      </a:r>
                      <a:r>
                        <a:rPr lang="ru-RU" sz="2400" kern="12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смыслообразование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нравственно-этическая ориентация)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100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930" y="348278"/>
            <a:ext cx="116090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Системно-</a:t>
            </a:r>
            <a:r>
              <a:rPr lang="ru-RU" sz="2800" b="1" dirty="0" err="1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деятельностный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 подход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– нацелен на развитие личности ребенка, овладение </a:t>
            </a:r>
            <a:r>
              <a:rPr lang="ru-RU" sz="2800" dirty="0" err="1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метарпедметных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 и предметных результатов в процессе интенсивной учебной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деятельности</a:t>
            </a:r>
          </a:p>
          <a:p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cs typeface="+mn-cs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Планируемые результаты освоения основной образовательной программы начального общего образования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– механизм реализации требований Федерального государственного образовательного стандарта к результатам обучающихся, освоивших основную образовательную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программу</a:t>
            </a:r>
          </a:p>
          <a:p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cs typeface="+mn-cs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Универсальные учебные действия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  <a:cs typeface="+mn-cs"/>
              </a:rPr>
              <a:t>– способность субъекта к саморазвитию и совершенствованию путем сознательного и активного присвоение нового социального опыта</a:t>
            </a:r>
          </a:p>
        </p:txBody>
      </p:sp>
    </p:spTree>
    <p:extLst>
      <p:ext uri="{BB962C8B-B14F-4D97-AF65-F5344CB8AC3E}">
        <p14:creationId xmlns:p14="http://schemas.microsoft.com/office/powerpoint/2010/main" val="22204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3294185" y="1793631"/>
            <a:ext cx="2825262" cy="1173044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00400" y="198556"/>
            <a:ext cx="5861538" cy="1466121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2062" y="400643"/>
            <a:ext cx="441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Универсальные учебные действия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51692" y="1793631"/>
            <a:ext cx="2825262" cy="1173044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17629" y="3165230"/>
            <a:ext cx="2825263" cy="3036277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18738" y="1793631"/>
            <a:ext cx="2825262" cy="1173044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90538" y="1793631"/>
            <a:ext cx="2825262" cy="1173044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70" y="2080040"/>
            <a:ext cx="3634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Личностные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3877" y="2126932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Регулятивные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14292" y="2149320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Познавательные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886092" y="2149320"/>
            <a:ext cx="363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Коммуникативные</a:t>
            </a:r>
            <a:endParaRPr lang="ru-RU" sz="2400" dirty="0"/>
          </a:p>
        </p:txBody>
      </p:sp>
      <p:sp>
        <p:nvSpPr>
          <p:cNvPr id="15" name="Овал 14"/>
          <p:cNvSpPr/>
          <p:nvPr/>
        </p:nvSpPr>
        <p:spPr>
          <a:xfrm>
            <a:off x="304800" y="3165230"/>
            <a:ext cx="2825262" cy="2977661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353905" y="3165230"/>
            <a:ext cx="2825263" cy="3036277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296398" y="3165230"/>
            <a:ext cx="2825263" cy="3036277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05506" y="3039073"/>
            <a:ext cx="36341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ориентация в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социальных ролях и межличностных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отношениях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ценностно-смысловая </a:t>
            </a:r>
            <a:endParaRPr lang="ru-RU" sz="2000" dirty="0">
              <a:solidFill>
                <a:schemeClr val="bg1"/>
              </a:solidFill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ориентация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76947" y="3146207"/>
            <a:ext cx="3106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целеполагание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планирование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прогнозирование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контроль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коррекция</a:t>
            </a:r>
          </a:p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саморегуляция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07019" y="3500737"/>
            <a:ext cx="29835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ощеучебные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логические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постановка и решение проблемы</a:t>
            </a:r>
          </a:p>
          <a:p>
            <a:pPr algn="ctr"/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8891952" y="3184213"/>
            <a:ext cx="36341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/>
              <a:t>социальная </a:t>
            </a:r>
          </a:p>
          <a:p>
            <a:pPr algn="ctr"/>
            <a:r>
              <a:rPr lang="ru-RU" sz="2000" dirty="0" err="1" smtClean="0"/>
              <a:t>компитентность</a:t>
            </a:r>
            <a:endParaRPr lang="ru-RU" sz="2000" dirty="0" smtClean="0"/>
          </a:p>
          <a:p>
            <a:pPr algn="ctr"/>
            <a:r>
              <a:rPr lang="ru-RU" sz="2000" dirty="0" smtClean="0"/>
              <a:t>учет позиции </a:t>
            </a:r>
          </a:p>
          <a:p>
            <a:pPr algn="ctr"/>
            <a:r>
              <a:rPr lang="ru-RU" sz="2000" dirty="0" smtClean="0"/>
              <a:t>других людей</a:t>
            </a:r>
          </a:p>
          <a:p>
            <a:pPr algn="ctr"/>
            <a:endParaRPr lang="ru-RU" sz="20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9102966" y="1189157"/>
            <a:ext cx="586153" cy="604473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543905" y="1189157"/>
            <a:ext cx="574429" cy="604472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365629" y="1664676"/>
            <a:ext cx="117232" cy="412873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5978769" y="1676400"/>
            <a:ext cx="46893" cy="412872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268" y="206880"/>
            <a:ext cx="12192000" cy="1139825"/>
          </a:xfrm>
        </p:spPr>
        <p:txBody>
          <a:bodyPr anchor="b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ТЕОРЕТИЧЕСКИЕ ОСНОВЫ ФОРМИРОВАНИЯ ЛИЧНОСТНЫХ УНИВЕРСАЛЬНЫХ УЧЕБНЫХ ДЕЙСТВИЙ КАК СОСТАВЛЯЮЩАЯ СИСТЕМНО-ДЕЯТЕЛЬНОСТНОГО ПОДХОДА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4204"/>
              </p:ext>
            </p:extLst>
          </p:nvPr>
        </p:nvGraphicFramePr>
        <p:xfrm>
          <a:off x="185738" y="1337310"/>
          <a:ext cx="11653002" cy="9295165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4095474">
                <a:tc>
                  <a:txBody>
                    <a:bodyPr/>
                    <a:lstStyle/>
                    <a:p>
                      <a:pPr marL="0" marR="0" lvl="0" indent="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1.2. Требования Федерального государственного образовательного стандарта начального общего образования к личностным результатам	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Задача 2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Аргументировать актуальность требований Федерального государственного образовательного стандарта начального общего образования к личностным результатам освоения основной общеобразовательной программы начального общего образования.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Федеральные государственные образовательные стандарты являются основой объективной оценки соответствия установленным требованиям образовательной деятельности и подготовки обучающихся, освоивших образовательные программы соответствующего уровня и соответствующей направленности, независимо от формы получения образования и формы обучения.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679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806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54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780" y="-15857"/>
            <a:ext cx="11666220" cy="1139825"/>
          </a:xfrm>
        </p:spPr>
        <p:txBody>
          <a:bodyPr anchor="b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ГЛАВА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ПЕДАГОГИЧЕСКИЕ УСЛОВИЯ ФОРМИРОВАНИЯ ЛИЧНОСТНЫХ УНИВЕРСАЛЬНЫХ УЧЕБНЫХ ДЕЙСТВИЙ МЛАДШИХ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ШКОЛЬНИКОВ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41251"/>
              </p:ext>
            </p:extLst>
          </p:nvPr>
        </p:nvGraphicFramePr>
        <p:xfrm>
          <a:off x="185738" y="1337310"/>
          <a:ext cx="11653002" cy="8868445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4095474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2.1.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Педагогические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технологии, реализуемые для формирования личностных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универсальных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учебных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действий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Задача 3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Раскрыть понятие и классификацию педагогических технологий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Педагогическая технология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процесса                                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               Б. Т. Лихачев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679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806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10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808" y="4919405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411" y="2260641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3348" y="159484"/>
            <a:ext cx="11510010" cy="708025"/>
          </a:xfrm>
        </p:spPr>
        <p:txBody>
          <a:bodyPr anchor="b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ru-RU" sz="28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Классификация </a:t>
            </a:r>
            <a:r>
              <a:rPr lang="ru-RU" sz="2800" b="1" kern="1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педагогических технологий       </a:t>
            </a:r>
            <a:r>
              <a:rPr lang="ru-RU" sz="28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             </a:t>
            </a:r>
            <a:r>
              <a:rPr lang="ru-RU" sz="2800" b="1" kern="1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Г</a:t>
            </a:r>
            <a:r>
              <a:rPr lang="ru-RU" sz="28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. К. </a:t>
            </a:r>
            <a:r>
              <a:rPr lang="ru-RU" sz="2800" b="1" kern="1200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Селевко</a:t>
            </a:r>
            <a:endParaRPr lang="ru-RU" sz="2800" b="1" kern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13" y="1016002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2737" y="1175913"/>
            <a:ext cx="363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 уровню </a:t>
            </a:r>
          </a:p>
          <a:p>
            <a:pPr algn="ctr"/>
            <a:r>
              <a:rPr lang="ru-RU" sz="2400" dirty="0" smtClean="0"/>
              <a:t>применения</a:t>
            </a:r>
            <a:endParaRPr lang="ru-RU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66" y="1004279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517" y="981630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975692" y="2463746"/>
            <a:ext cx="363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 философской основе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71689" y="1048412"/>
            <a:ext cx="3243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По ориентации </a:t>
            </a:r>
            <a:r>
              <a:rPr lang="ru-RU" sz="2000" dirty="0"/>
              <a:t>на личностные сферы и структуры индивида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4" y="2295810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67" y="2270737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55" y="3616963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961" y="3553876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2" y="3595694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919510" y="1208886"/>
            <a:ext cx="363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По ведущему фактору развития личности</a:t>
            </a:r>
            <a:endParaRPr lang="ru-RU" sz="2300" dirty="0"/>
          </a:p>
        </p:txBody>
      </p:sp>
      <p:sp>
        <p:nvSpPr>
          <p:cNvPr id="23" name="TextBox 22"/>
          <p:cNvSpPr txBox="1"/>
          <p:nvPr/>
        </p:nvSpPr>
        <p:spPr>
          <a:xfrm>
            <a:off x="222737" y="2333712"/>
            <a:ext cx="3634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механизму </a:t>
            </a:r>
          </a:p>
          <a:p>
            <a:pPr algn="ctr"/>
            <a:r>
              <a:rPr lang="ru-RU" sz="2200" dirty="0" smtClean="0"/>
              <a:t>передачи и освоения опыта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6961" y="2539927"/>
            <a:ext cx="3634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 характеру содержания и структуры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89074" y="3661025"/>
            <a:ext cx="3634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виду социально-педагогической деятельности</a:t>
            </a:r>
            <a:endParaRPr lang="ru-RU" sz="2200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13" y="4916662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67" y="4898092"/>
            <a:ext cx="3478038" cy="119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888346" y="3885939"/>
            <a:ext cx="3634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типу управления</a:t>
            </a:r>
            <a:endParaRPr lang="ru-RU" sz="2200" dirty="0"/>
          </a:p>
        </p:txBody>
      </p:sp>
      <p:sp>
        <p:nvSpPr>
          <p:cNvPr id="30" name="TextBox 29"/>
          <p:cNvSpPr txBox="1"/>
          <p:nvPr/>
        </p:nvSpPr>
        <p:spPr>
          <a:xfrm>
            <a:off x="7936517" y="3830302"/>
            <a:ext cx="3634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преобладающим методам и способам</a:t>
            </a:r>
            <a:endParaRPr lang="ru-RU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172132" y="5170325"/>
            <a:ext cx="3634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</a:t>
            </a:r>
            <a:r>
              <a:rPr lang="ru-RU" sz="2200" dirty="0" err="1" smtClean="0"/>
              <a:t>оганизационным</a:t>
            </a:r>
            <a:r>
              <a:rPr lang="ru-RU" sz="2200" dirty="0" smtClean="0"/>
              <a:t> формам</a:t>
            </a:r>
            <a:endParaRPr lang="ru-RU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3946960" y="5252386"/>
            <a:ext cx="3634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средствам обучения</a:t>
            </a:r>
            <a:endParaRPr lang="ru-RU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8061750" y="5102730"/>
            <a:ext cx="3634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 направлению модернизации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707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754</Words>
  <Application>Microsoft Office PowerPoint</Application>
  <PresentationFormat>Широкоэкранный</PresentationFormat>
  <Paragraphs>148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Wingdings</vt:lpstr>
      <vt:lpstr>Край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 работников образования» Кафедра  начального образования </vt:lpstr>
      <vt:lpstr>Методология исследования</vt:lpstr>
      <vt:lpstr>Задачи:</vt:lpstr>
      <vt:lpstr>ГЛАВА 1. ТЕОРЕТИЧЕСКИЕ ОСНОВЫ ФОРМИРОВАНИЯ ЛИЧНОСТНЫХ УНИВЕРСАЛЬНЫХ УЧЕБНЫХ ДЕЙСТВИЙ КАК СОСТАВЛЯЮЩАЯ СИСТЕМНО-ДЕЯТЕЛЬНОСТНОГО ПОДХОДА </vt:lpstr>
      <vt:lpstr>Презентация PowerPoint</vt:lpstr>
      <vt:lpstr>Презентация PowerPoint</vt:lpstr>
      <vt:lpstr>ГЛАВА 1. ТЕОРЕТИЧЕСКИЕ ОСНОВЫ ФОРМИРОВАНИЯ ЛИЧНОСТНЫХ УНИВЕРСАЛЬНЫХ УЧЕБНЫХ ДЕЙСТВИЙ КАК СОСТАВЛЯЮЩАЯ СИСТЕМНО-ДЕЯТЕЛЬНОСТНОГО ПОДХОДА </vt:lpstr>
      <vt:lpstr>ГЛАВА 2. ПЕДАГОГИЧЕСКИЕ УСЛОВИЯ ФОРМИРОВАНИЯ ЛИЧНОСТНЫХ УНИВЕРСАЛЬНЫХ УЧЕБНЫХ ДЕЙСТВИЙ МЛАДШИХ ШКОЛЬНИКОВ</vt:lpstr>
      <vt:lpstr>     Классификация педагогических технологий                     Г. К. Селевко</vt:lpstr>
      <vt:lpstr>Презентация PowerPoint</vt:lpstr>
      <vt:lpstr>Презентация PowerPoint</vt:lpstr>
      <vt:lpstr>Презентация PowerPoint</vt:lpstr>
      <vt:lpstr>Презентация PowerPoint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 работников образования» Кафедра  начального образования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Татьяна Мажитова</dc:creator>
  <cp:lastModifiedBy>Анна В. Бабухина</cp:lastModifiedBy>
  <cp:revision>104</cp:revision>
  <dcterms:created xsi:type="dcterms:W3CDTF">2015-10-10T15:04:16Z</dcterms:created>
  <dcterms:modified xsi:type="dcterms:W3CDTF">2018-06-14T09:34:26Z</dcterms:modified>
</cp:coreProperties>
</file>