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70" r:id="rId3"/>
    <p:sldId id="272" r:id="rId4"/>
    <p:sldId id="353" r:id="rId5"/>
    <p:sldId id="324" r:id="rId6"/>
    <p:sldId id="323" r:id="rId7"/>
    <p:sldId id="325" r:id="rId8"/>
    <p:sldId id="326" r:id="rId9"/>
    <p:sldId id="327" r:id="rId10"/>
    <p:sldId id="328" r:id="rId11"/>
    <p:sldId id="331" r:id="rId12"/>
    <p:sldId id="329" r:id="rId13"/>
    <p:sldId id="330" r:id="rId14"/>
    <p:sldId id="351" r:id="rId15"/>
    <p:sldId id="349" r:id="rId16"/>
    <p:sldId id="350" r:id="rId17"/>
    <p:sldId id="332" r:id="rId18"/>
    <p:sldId id="338" r:id="rId19"/>
    <p:sldId id="339" r:id="rId20"/>
    <p:sldId id="340" r:id="rId21"/>
    <p:sldId id="347" r:id="rId22"/>
    <p:sldId id="342" r:id="rId23"/>
    <p:sldId id="341" r:id="rId24"/>
    <p:sldId id="345" r:id="rId25"/>
    <p:sldId id="346" r:id="rId26"/>
    <p:sldId id="343" r:id="rId27"/>
    <p:sldId id="336" r:id="rId28"/>
    <p:sldId id="337" r:id="rId29"/>
    <p:sldId id="352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1" r:id="rId44"/>
    <p:sldId id="335" r:id="rId45"/>
    <p:sldId id="273" r:id="rId46"/>
    <p:sldId id="274" r:id="rId47"/>
    <p:sldId id="275" r:id="rId48"/>
    <p:sldId id="276" r:id="rId49"/>
    <p:sldId id="278" r:id="rId50"/>
    <p:sldId id="279" r:id="rId51"/>
    <p:sldId id="344" r:id="rId52"/>
    <p:sldId id="297" r:id="rId53"/>
    <p:sldId id="317" r:id="rId54"/>
    <p:sldId id="348" r:id="rId55"/>
    <p:sldId id="334" r:id="rId56"/>
    <p:sldId id="33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FFCC"/>
    <a:srgbClr val="FFCCCC"/>
    <a:srgbClr val="FFFF99"/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A16D05-14C7-4BE4-AE13-DA5E21024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1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9278-E068-4319-A4ED-1E92EDF9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8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B8B8-566F-48B8-AD31-393A0FE0A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EEF-BF34-4470-B4BA-CFE2F8817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D33B-7775-4A6B-BEF8-3B7220F6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1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52A5-093A-4DC7-9EEC-3494F08CE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E1B9-B8F3-4D0B-8660-7B865DD8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48D5-E524-4F4E-820E-5C187179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10D3-1DA0-4340-A7B1-E87BECF30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AFAE-8F3F-4829-8FD3-69D395B88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4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94A4-D681-4753-9535-48760AD71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AE048F0-AB2F-4FF6-84F8-B29538BE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4" r:id="rId2"/>
    <p:sldLayoutId id="2147483872" r:id="rId3"/>
    <p:sldLayoutId id="2147483865" r:id="rId4"/>
    <p:sldLayoutId id="2147483866" r:id="rId5"/>
    <p:sldLayoutId id="2147483867" r:id="rId6"/>
    <p:sldLayoutId id="2147483868" r:id="rId7"/>
    <p:sldLayoutId id="2147483873" r:id="rId8"/>
    <p:sldLayoutId id="2147483874" r:id="rId9"/>
    <p:sldLayoutId id="2147483869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031.radikal.ru/0910/5d/10ee9ea38f6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://img1.liveinternet.ru/images/attach/b/1/25/664/25664947_ROssiya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ceedings.usu.ru/mag/0035(01_09-2005)/a15_03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afisha.ru/exhibition/photo/55419/177962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kirovka.ru/block/000043/imgs/12_4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hyperlink" Target="http://chelindustry.ru/images/YUZD_komunar.gi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old.uralpress.ru/show_thumbinail.php?image=img/131493_3.jpg&amp;w=600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usszastava.narod.ru/vlasti/Alexandr1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95800"/>
            <a:ext cx="6400800" cy="1600200"/>
          </a:xfrm>
        </p:spPr>
        <p:txBody>
          <a:bodyPr/>
          <a:lstStyle/>
          <a:p>
            <a:pPr eaLnBrk="1" hangingPunct="1"/>
            <a:r>
              <a:rPr lang="ru-RU" altLang="ru-RU" smtClean="0"/>
              <a:t> Салмина Марина Сергеевна</a:t>
            </a:r>
          </a:p>
          <a:p>
            <a:pPr eaLnBrk="1" hangingPunct="1"/>
            <a:r>
              <a:rPr lang="ru-RU" altLang="ru-RU" smtClean="0"/>
              <a:t>Учитель истории МАОУ «СОШ № 59</a:t>
            </a:r>
            <a:endParaRPr lang="en-US" altLang="ru-RU" smtClean="0"/>
          </a:p>
          <a:p>
            <a:pPr eaLnBrk="1" hangingPunct="1"/>
            <a:r>
              <a:rPr lang="ru-RU" altLang="ru-RU" smtClean="0"/>
              <a:t>г. Челябинска»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8392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в камне и бронзе»: </a:t>
            </a:r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эффективные методические приемы изучения скульптуры на уроках истории</a:t>
            </a:r>
            <a:r>
              <a:rPr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краеведения</a:t>
            </a:r>
            <a:endParaRPr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19200" y="304800"/>
            <a:ext cx="67056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Установите соответствие между памятниками культуры и их краткими характеристиками: к каждой позиции первого столбца подберите соответствующую позицию из второго столбца.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0" y="1524000"/>
          <a:ext cx="7772400" cy="639763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/>
                        <a:t>ПАМЯТНИКИ КУЛЬТУРЫ</a:t>
                      </a:r>
                      <a:endParaRPr lang="ru-RU" sz="1800"/>
                    </a:p>
                  </a:txBody>
                  <a:tcPr marT="45647" marB="45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 </a:t>
                      </a:r>
                    </a:p>
                  </a:txBody>
                  <a:tcPr marT="45647" marB="45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/>
                        <a:t>ХАРАКТЕРИСТИКИ</a:t>
                      </a:r>
                      <a:endParaRPr lang="ru-RU" sz="1800" dirty="0"/>
                    </a:p>
                  </a:txBody>
                  <a:tcPr marT="45647" marB="456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304800" y="2286000"/>
            <a:ext cx="403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А) памятник «Тысячелетие России»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Б) роман «Поднятая целина»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В) ансамбль Новоиерусалимского монастыря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Г) «Слово о законе и благодати»</a:t>
            </a:r>
          </a:p>
        </p:txBody>
      </p:sp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4267200" y="22860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Автор является лауреатом Нобелевской премии.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Памятник установлен в Новгородском кремле.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Памятник создан во время княжения Ярослава Мудрого.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Памятник открыт во время правления Павла 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Один из авторов – А. Фиораванти.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Памятник создан по инициативе патриарха Никона.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тысячелетие россии скульп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019800"/>
            <a:ext cx="44656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Тысячелетие России. 1862 г. Новгород.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Скульпторы Микешин М., Шредер 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304800"/>
          <a:ext cx="8763000" cy="3625850"/>
        </p:xfrm>
        <a:graphic>
          <a:graphicData uri="http://schemas.openxmlformats.org/drawingml/2006/table">
            <a:tbl>
              <a:tblPr/>
              <a:tblGrid>
                <a:gridCol w="538163"/>
                <a:gridCol w="4779962"/>
                <a:gridCol w="823913"/>
                <a:gridCol w="2620962"/>
              </a:tblGrid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Высота памятника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 метров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Высота креста на державе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65, 5 тонн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Диаметр гранитного постамента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 7 метра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Вес бронзового литья памятника 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фигур 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ярусов с изображениями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1862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Год открытия памятника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метра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0" y="4267200"/>
          <a:ext cx="4800600" cy="1763713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4213"/>
                <a:gridCol w="685800"/>
                <a:gridCol w="685800"/>
                <a:gridCol w="687387"/>
                <a:gridCol w="685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7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1 из 15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28604"/>
            <a:ext cx="3687762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2125" y="5572125"/>
            <a:ext cx="29733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М.М.Сперанский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642938"/>
            <a:ext cx="18161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071938"/>
            <a:ext cx="20193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86125"/>
            <a:ext cx="2095500" cy="321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0" y="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Э.Неизвестный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105400" cy="680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19800" y="5791200"/>
            <a:ext cx="2751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Э.Неизвестный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Надгробие Н.С.Хрущева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Работа с источником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10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Ленинский план монументальной пропаганды</a:t>
            </a:r>
          </a:p>
        </p:txBody>
      </p:sp>
      <p:pic>
        <p:nvPicPr>
          <p:cNvPr id="96258" name="Picture 2" descr="Картинки по запросу ДЕКРЕТ от 12 апреля 1918 года  О ПАМЯТНИКАХ РЕСПУБ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25500"/>
            <a:ext cx="3619500" cy="603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667000" y="57150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ru-RU" altLang="ru-RU" sz="1600" b="1" smtClean="0">
                <a:solidFill>
                  <a:srgbClr val="222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ДЕКРЕТ</a:t>
            </a:r>
            <a:endParaRPr lang="ru-RU" altLang="ru-RU" sz="1600" smtClean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 algn="r">
              <a:defRPr/>
            </a:pPr>
            <a:r>
              <a:rPr lang="ru-RU" altLang="ru-RU" sz="1600" b="1" smtClean="0">
                <a:solidFill>
                  <a:srgbClr val="222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от 12 апреля 1918 года</a:t>
            </a:r>
            <a:endParaRPr lang="ru-RU" altLang="ru-RU" sz="1600" smtClean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 algn="r">
              <a:defRPr/>
            </a:pPr>
            <a:r>
              <a:rPr lang="ru-RU" altLang="ru-RU" sz="1600" b="1" smtClean="0">
                <a:solidFill>
                  <a:srgbClr val="2222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 ПАМЯТНИКАХ РЕСПУБЛИКИ</a:t>
            </a:r>
            <a:endParaRPr lang="ru-RU" altLang="ru-RU" sz="1600" smtClean="0"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1447800"/>
            <a:ext cx="4800600" cy="3170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  <a:ea typeface="Times New Roman" pitchFamily="18" charset="0"/>
                <a:cs typeface="Arial" charset="0"/>
              </a:rPr>
              <a:t>Вопросы к документу:</a:t>
            </a:r>
            <a:endParaRPr lang="ru-RU" altLang="ru-RU" sz="200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  <a:ea typeface="Times New Roman" pitchFamily="18" charset="0"/>
                <a:cs typeface="Arial" charset="0"/>
              </a:rPr>
              <a:t>1. Перечислите  изменения, внесенные СНК  в отношении памятников в РСФСР.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  <a:ea typeface="Times New Roman" pitchFamily="18" charset="0"/>
                <a:cs typeface="Arial" charset="0"/>
              </a:rPr>
              <a:t>2. Как вы думаете, почему молодое советское правительство на первом году своего существования занялось вопросом памятников?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  <a:ea typeface="Times New Roman" pitchFamily="18" charset="0"/>
                <a:cs typeface="Arial" charset="0"/>
              </a:rPr>
              <a:t>3. Какую функцию они должны были выполнять? </a:t>
            </a:r>
          </a:p>
        </p:txBody>
      </p:sp>
      <p:pic>
        <p:nvPicPr>
          <p:cNvPr id="23558" name="Picture 6" descr="Картинки по запросу ДЕКРЕТ от 12 апреля 1918 года  О ПАМЯТНИКАХ РЕСПУБЛИ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2362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096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Вид изобразительного искусства, произведения которого имеют объемно-пространственную форму, трехмерны и осязаемы.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Подразделяется на круглую, свободно размещающуюся в пространстве, и рельеф, в котором объемные изображения располагаются на плоскости.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 скульптуре воспроизводится реальный мир, но основным объектом изображения является человек, через внешний облик которого передается его внутренний мир, характер, психологическое состояние, а также человеческое тело, передача движения (голова, бюст, торс, статуя, скульптурная группа).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1447800" y="-152400"/>
            <a:ext cx="6172200" cy="1941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"Скульптура"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5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5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Картинки по запросу ДЕКРЕТ от 12 апреля 1918 года  О ПАМЯТНИКАХ РЕСПУБ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9050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F:\D\Салмина М.С\Конкурсы, конференции\Конкурсы 2017 - 2018 уч. год\2017, 19-23 сентября. ММШ в Челябинске\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19319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463" y="0"/>
            <a:ext cx="1633537" cy="263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49" name="Picture 5" descr="Картинки по запросу революционные памятники 1918 го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19525"/>
            <a:ext cx="23685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1" name="Picture 7" descr="Картинки по запросу булыжник оружие пролетариат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381250" cy="272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3" name="Picture 9" descr="Картинки по запросу николай 1 у исаакия площад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752600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5" name="Picture 11" descr="Сусанин и Михаил Романов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1752600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557" name="Picture 13" descr="Картинки по запросу памятник екатерине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844675" cy="27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1676400" y="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38600" y="457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2400" y="3886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3886200" y="3581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62600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  <p:sp>
        <p:nvSpPr>
          <p:cNvPr id="17" name="Овал 16"/>
          <p:cNvSpPr/>
          <p:nvPr/>
        </p:nvSpPr>
        <p:spPr>
          <a:xfrm>
            <a:off x="5486400" y="533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8686800" y="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8534400" y="3657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</a:t>
            </a:r>
          </a:p>
        </p:txBody>
      </p:sp>
      <p:sp>
        <p:nvSpPr>
          <p:cNvPr id="25618" name="Rectangle 14"/>
          <p:cNvSpPr>
            <a:spLocks noChangeArrowheads="1"/>
          </p:cNvSpPr>
          <p:nvPr/>
        </p:nvSpPr>
        <p:spPr bwMode="auto">
          <a:xfrm>
            <a:off x="0" y="2438400"/>
            <a:ext cx="327660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alibri" pitchFamily="34" charset="0"/>
                <a:cs typeface="Times New Roman" pitchFamily="18" charset="0"/>
              </a:rPr>
              <a:t>Определите, какие памятники появились после установления в стране власти большевиков?</a:t>
            </a:r>
            <a:endParaRPr lang="ru-RU" altLang="ru-RU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4495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Монументальная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пропаганда</a:t>
            </a:r>
          </a:p>
        </p:txBody>
      </p:sp>
      <p:pic>
        <p:nvPicPr>
          <p:cNvPr id="26627" name="Picture 6" descr="Monument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185863"/>
            <a:ext cx="59436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Monument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9246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Monument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25" y="762000"/>
            <a:ext cx="42608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6324600" y="228600"/>
            <a:ext cx="237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Tahoma" pitchFamily="34" charset="0"/>
              </a:rPr>
              <a:t>Екатеринбург</a:t>
            </a:r>
          </a:p>
        </p:txBody>
      </p:sp>
      <p:sp>
        <p:nvSpPr>
          <p:cNvPr id="26631" name="WordArt 10"/>
          <p:cNvSpPr>
            <a:spLocks noChangeArrowheads="1" noChangeShapeType="1" noTextEdit="1"/>
          </p:cNvSpPr>
          <p:nvPr/>
        </p:nvSpPr>
        <p:spPr bwMode="auto">
          <a:xfrm>
            <a:off x="7086600" y="5410200"/>
            <a:ext cx="11715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1917 г.</a:t>
            </a:r>
          </a:p>
        </p:txBody>
      </p:sp>
      <p:sp>
        <p:nvSpPr>
          <p:cNvPr id="80907" name="WordArt 11"/>
          <p:cNvSpPr>
            <a:spLocks noChangeArrowheads="1" noChangeShapeType="1" noTextEdit="1"/>
          </p:cNvSpPr>
          <p:nvPr/>
        </p:nvSpPr>
        <p:spPr bwMode="auto">
          <a:xfrm>
            <a:off x="7239000" y="4495800"/>
            <a:ext cx="12382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1919 г.</a:t>
            </a:r>
          </a:p>
        </p:txBody>
      </p:sp>
      <p:sp>
        <p:nvSpPr>
          <p:cNvPr id="80908" name="WordArt 12"/>
          <p:cNvSpPr>
            <a:spLocks noChangeArrowheads="1" noChangeShapeType="1" noTextEdit="1"/>
          </p:cNvSpPr>
          <p:nvPr/>
        </p:nvSpPr>
        <p:spPr bwMode="auto">
          <a:xfrm>
            <a:off x="2743200" y="4648200"/>
            <a:ext cx="1295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1920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61632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596" name="Picture 4" descr="Картинки по запросу памятник долгоруком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26548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696200" cy="954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Исследовательское задание:</a:t>
            </a:r>
          </a:p>
          <a:p>
            <a:pPr>
              <a:defRPr/>
            </a:pPr>
            <a:r>
              <a:rPr lang="ru-RU" dirty="0"/>
              <a:t>Установите место нахождения памятника, причину его сноса и что находится на этом месте в настоящее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скульптура лаверецкого 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2576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371600"/>
            <a:ext cx="4419600" cy="2616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Исследовательское задание: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Установите автора и историю скульптуры.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Изучите изображение и назовите детали, которые фактически сделали скульптуру запрещенной в годы советской власти.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Установите места нахождения памятника в настоящее время.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191000" y="5943600"/>
            <a:ext cx="290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Лаверецкий Н. А. 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Определи место нахождения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карта центра санкт петербург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81000" y="1905000"/>
            <a:ext cx="609600" cy="609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2895600" y="533400"/>
            <a:ext cx="609600" cy="609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2667000" y="1905000"/>
            <a:ext cx="609600" cy="609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3810000" y="3276600"/>
            <a:ext cx="609600" cy="609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6172200" y="2971800"/>
            <a:ext cx="609600" cy="609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11" name="Рисунок 10" descr="Похожее изображен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1" y="0"/>
            <a:ext cx="99059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артинки по запросу медный всадник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Картинки по запросу памятник петру растрелли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209800"/>
            <a:ext cx="1032084" cy="159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Похожее изображен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825008" cy="154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Похожее изображение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1066800" cy="139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Угадай памятник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-main-pic" descr="Картинка 1 из 1596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467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943600" y="228600"/>
            <a:ext cx="2271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itchFamily="34" charset="0"/>
              </a:rPr>
              <a:t>П.Трубецкой.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itchFamily="34" charset="0"/>
              </a:rPr>
              <a:t>Памятник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itchFamily="34" charset="0"/>
              </a:rPr>
              <a:t>Александру </a:t>
            </a:r>
            <a:r>
              <a:rPr lang="en-US" altLang="ru-RU" sz="2400">
                <a:latin typeface="Tahoma" pitchFamily="34" charset="0"/>
              </a:rPr>
              <a:t>III</a:t>
            </a:r>
            <a:endParaRPr lang="ru-RU" altLang="ru-RU" sz="24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3505200"/>
            <a:ext cx="3429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комод,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комоде бегемот,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бегемоте обормот,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обормоте шапка,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шапке крест,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угадает,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под арест.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7" name="Picture 17" descr="Картинка 8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17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8" name="ctl00_CenterPlaceHolder_ucPhotoPageContent_imgBigPhoto" descr="Елена Щетинкина, фото, фотографи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771" y="3657600"/>
            <a:ext cx="2418229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39" name="i-main-pic" descr="Картинка 6 из 3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256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562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Виды скульптуры: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19018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Станковая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648200"/>
            <a:ext cx="51657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Монументальная и </a:t>
            </a:r>
          </a:p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монументально-декоративная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5715000"/>
            <a:ext cx="167798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</a:t>
            </a:r>
          </a:p>
          <a:p>
            <a:pPr algn="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239963" y="706438"/>
            <a:ext cx="47117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dirty="0"/>
              <a:t>***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июльскую жару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день холодный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он в парке –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старый паровоз,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москвичам когда-то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 голодный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братский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челябинцев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привез.</a:t>
            </a:r>
          </a:p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i="1" dirty="0"/>
              <a:t>Александр Куницын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-main-pic" descr="Картинка 1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25575"/>
            <a:ext cx="7772400" cy="51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i-main-pic" descr="Картинка 4 из 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3276600" cy="203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870325" y="361950"/>
            <a:ext cx="5275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ahoma" pitchFamily="34" charset="0"/>
              </a:rPr>
              <a:t>Паровоз «Красный Коммунар»</a:t>
            </a:r>
            <a:r>
              <a:rPr lang="ru-RU" altLang="ru-RU" sz="180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438400" y="395288"/>
            <a:ext cx="530383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«Первенец»</a:t>
            </a:r>
          </a:p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он вышел, громыхая,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заводских ворот,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платками, кепками махая,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ним бежал народ.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Кричали дети: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Вот он, трактор!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он, в броню одет,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сбитому степному 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тракту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печатал след…</a:t>
            </a:r>
          </a:p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Л.К.Татьяничева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ankograd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7315200" cy="548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6" descr="tankograd_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1910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519238" y="704850"/>
            <a:ext cx="61658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dirty="0"/>
              <a:t>***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нет могил.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память здесь – 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нетленна.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Струится вечно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пламень ввысь…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Приди, потомок,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и смиренно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Сынам Отчизны поклонись.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Т.Смычагин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-main-pic" descr="Картинка 3 из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-main-pic" descr="Картинка 3 из 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6863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i-main-pic" descr="Картинка 32 из 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675188"/>
            <a:ext cx="2895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352800" y="6027738"/>
            <a:ext cx="2490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«Вечный огонь»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2133600"/>
            <a:ext cx="584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летчики не умирают,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просто, как за облака,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однажды улетают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бессмертие – на все века!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С.Каширин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6477000" y="5257800"/>
            <a:ext cx="2354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ahoma" pitchFamily="34" charset="0"/>
              </a:rPr>
              <a:t>Савочкин С.Я.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ahoma" pitchFamily="34" charset="0"/>
              </a:rPr>
              <a:t>«Советский Икар»</a:t>
            </a:r>
          </a:p>
        </p:txBody>
      </p:sp>
      <p:pic>
        <p:nvPicPr>
          <p:cNvPr id="41988" name="Рисунок 4" descr="Картинки по запросу Савочкин Советский Ик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340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52400" y="0"/>
            <a:ext cx="7086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Застыл солдат у школьного порога…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Следы сапог и скорбная стена,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перечислены в порядке строгом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ушедших имена…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Е.Ховив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3" name="Picture 5" descr="alesh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14600"/>
            <a:ext cx="5715000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6224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Бокарев В.П.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Памятник выпускникам школы № 1, погибшим на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057400" y="685800"/>
            <a:ext cx="46958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дальнее время,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свежая рана.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рана,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 зажить еще рано.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– в обелисках,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траурных лентах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танках,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Оставленных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на постаментах…</a:t>
            </a:r>
          </a:p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А.Пшеничный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ankograd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5" descr="tankograd_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3581400" cy="195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431925" y="6254750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Танк «ИС – 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Задания ЕГЭ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04838" y="1436688"/>
            <a:ext cx="8012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3200" dirty="0"/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женщина взойдет на пьедестал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солдаткою, а не богиней Никой,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в скорби безутешной и великой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грозный лик России узнавал…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Ю.Крутов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Картинка 2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2713"/>
            <a:ext cx="8763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81000" y="5867400"/>
            <a:ext cx="596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Головницкий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Л.Н.,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Головницкая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Э.Э.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«Память». Лесное кладбище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419600" y="1219200"/>
            <a:ext cx="4478338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dirty="0"/>
              <a:t>  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высот орла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на вас глядим,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не погибли,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все мы живы,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граните славы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вечной спим ...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Сыны России.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Е.Бондаренко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417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Митрошин В.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«Доблестным сынам Отечества»</a:t>
            </a:r>
          </a:p>
        </p:txBody>
      </p:sp>
      <p:pic>
        <p:nvPicPr>
          <p:cNvPr id="27654" name="Picture 6" descr="Картинки по запросу доблестным сынам  челябинс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672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" y="790575"/>
            <a:ext cx="50260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памятник поэту встал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Челябинске 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недаром!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Он – в каждом доме.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значит,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нам, живущим у огня,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 темпераментом 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горячим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духу творчества родня!</a:t>
            </a:r>
          </a:p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А.Куницын</a:t>
            </a:r>
          </a:p>
        </p:txBody>
      </p:sp>
      <p:pic>
        <p:nvPicPr>
          <p:cNvPr id="106501" name="i-main-pic" descr="Картинка 21 из 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200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699125" y="4603750"/>
            <a:ext cx="2968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ahoma" pitchFamily="34" charset="0"/>
              </a:rPr>
              <a:t>Головницкий Л.Н.,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ahoma" pitchFamily="34" charset="0"/>
              </a:rPr>
              <a:t>Головницкая Э.Э.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ahoma" pitchFamily="34" charset="0"/>
              </a:rPr>
              <a:t>Памятник А.С.Пушкину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8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Первые монументы </a:t>
            </a:r>
            <a:br>
              <a:rPr lang="ru-RU" dirty="0" smtClean="0"/>
            </a:br>
            <a:r>
              <a:rPr lang="ru-RU" dirty="0" smtClean="0"/>
              <a:t>на Южном Урале</a:t>
            </a:r>
            <a:r>
              <a:rPr lang="en-US" dirty="0" smtClean="0"/>
              <a:t> </a:t>
            </a:r>
            <a:r>
              <a:rPr lang="ru-RU" dirty="0" smtClean="0"/>
              <a:t>посвящались императорам России</a:t>
            </a:r>
          </a:p>
        </p:txBody>
      </p:sp>
      <p:pic>
        <p:nvPicPr>
          <p:cNvPr id="110602" name="i-main-pic" descr="Картинка 3 из 202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2538" y="1981200"/>
            <a:ext cx="3189287" cy="3733800"/>
          </a:xfrm>
          <a:noFill/>
        </p:spPr>
      </p:pic>
      <p:pic>
        <p:nvPicPr>
          <p:cNvPr id="110597" name="Picture 5" descr="Картинка 27 из 672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13" y="1981200"/>
            <a:ext cx="26304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371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Александр </a:t>
            </a:r>
            <a:r>
              <a:rPr lang="en-US" altLang="ru-RU" sz="2000" b="1">
                <a:latin typeface="Tahoma" pitchFamily="34" charset="0"/>
              </a:rPr>
              <a:t>I (1777 – 1825)</a:t>
            </a:r>
            <a:endParaRPr lang="ru-RU" altLang="ru-RU" sz="2000" b="1">
              <a:latin typeface="Tahoma" pitchFamily="34" charset="0"/>
            </a:endParaRP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4953000" y="5715000"/>
            <a:ext cx="383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Александр </a:t>
            </a:r>
            <a:r>
              <a:rPr lang="en-US" altLang="ru-RU" sz="2000" b="1">
                <a:latin typeface="Tahoma" pitchFamily="34" charset="0"/>
              </a:rPr>
              <a:t>II (1818 – 1881)</a:t>
            </a:r>
            <a:endParaRPr lang="ru-RU" altLang="ru-RU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mymap" descr="r26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0"/>
            <a:ext cx="531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Закрыть ок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8003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12725" y="5721350"/>
            <a:ext cx="333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Арх. Тележников Ф.А.</a:t>
            </a:r>
            <a:endParaRPr lang="en-US" altLang="ru-RU" sz="2000" b="1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Памятник Александру </a:t>
            </a:r>
            <a:r>
              <a:rPr lang="en-US" altLang="ru-RU" sz="2000" b="1">
                <a:latin typeface="Tahoma" pitchFamily="34" charset="0"/>
              </a:rPr>
              <a:t>I</a:t>
            </a:r>
            <a:endParaRPr lang="ru-RU" altLang="ru-RU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Закрыть ок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 descr="CHEL_Миасс_01_золото_плита_честь_Александра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381000"/>
            <a:ext cx="41751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Вид на Златоустовский завод. Вдали гора Таганай.&#10;Златоуст. 1909 год. Фото из коллекции С. М. Прокудина-Горск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-14288"/>
            <a:ext cx="8153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46125" y="6026150"/>
            <a:ext cx="6415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на завод и городскую площадь Златоуста.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С.М.Прокудина-Горского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1909.</a:t>
            </a:r>
          </a:p>
        </p:txBody>
      </p:sp>
      <p:pic>
        <p:nvPicPr>
          <p:cNvPr id="33797" name="Picture 5" descr="Картинки по запросу памятник александру второму в златоус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406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28" name="Group 216"/>
          <p:cNvGraphicFramePr>
            <a:graphicFrameLocks noGrp="1"/>
          </p:cNvGraphicFramePr>
          <p:nvPr/>
        </p:nvGraphicFramePr>
        <p:xfrm>
          <a:off x="0" y="533400"/>
          <a:ext cx="9144000" cy="5670550"/>
        </p:xfrm>
        <a:graphic>
          <a:graphicData uri="http://schemas.openxmlformats.org/drawingml/2006/table">
            <a:tbl>
              <a:tblPr/>
              <a:tblGrid>
                <a:gridCol w="446088"/>
                <a:gridCol w="3821112"/>
                <a:gridCol w="2362200"/>
                <a:gridCol w="2514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Александру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установления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был установлен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открытия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 скульптуры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 императора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Судьба памятника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85.142.162.119/os11/docs/068A227D253BA6C04D0C832387FD0D89/docs/B50E779EBA64B07C4377F43D22A0EDEF/xs3docsrcB50E779EBA64B07C4377F43D22A0EDEF_2_1481298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657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62400" y="457200"/>
            <a:ext cx="45720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Какие памятники возведены в городе, которому посвящён данный почтовый блок? В ответе запишите </a:t>
            </a:r>
            <a:r>
              <a:rPr lang="ru-RU" altLang="ru-RU" sz="1800" b="1" u="sng">
                <a:latin typeface="Tahoma" pitchFamily="34" charset="0"/>
              </a:rPr>
              <a:t>две цифры</a:t>
            </a:r>
            <a:r>
              <a:rPr lang="ru-RU" altLang="ru-RU" sz="1800">
                <a:latin typeface="Tahoma" pitchFamily="34" charset="0"/>
              </a:rPr>
              <a:t>, под которыми указаны эти памятники.</a:t>
            </a:r>
          </a:p>
        </p:txBody>
      </p:sp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03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undefin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2173288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undefin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18097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5716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670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33528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5800" y="22860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53400" y="35814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891" name="Group 155"/>
          <p:cNvGraphicFramePr>
            <a:graphicFrameLocks noGrp="1"/>
          </p:cNvGraphicFramePr>
          <p:nvPr/>
        </p:nvGraphicFramePr>
        <p:xfrm>
          <a:off x="0" y="217488"/>
          <a:ext cx="9144000" cy="6430962"/>
        </p:xfrm>
        <a:graphic>
          <a:graphicData uri="http://schemas.openxmlformats.org/drawingml/2006/table">
            <a:tbl>
              <a:tblPr/>
              <a:tblGrid>
                <a:gridCol w="446088"/>
                <a:gridCol w="2752725"/>
                <a:gridCol w="2924175"/>
                <a:gridCol w="3021012"/>
              </a:tblGrid>
              <a:tr h="7010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Александру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Александру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установления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Увековечить пребывание на Урале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Увековечить память «царя-освободителя», а также его пребывание на Урале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был установлен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Царево-Александровский прииск (около Миасса)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Златоуст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открытия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 год  (памятник)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1851 год  (бюст)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июня 1891 года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 скульптуры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Арх. Ф.А.Тележников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Скульптор неизвестен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Скульптор М.П.Попов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 императора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Бюст в греко-римском классическом стиле: накинута тога, скреплена фибулой.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 в полный рост, опирается на колонну, в руке держит свиток Манифеста.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Судьба памятника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Разобран в начале 1920-х гг.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Уничтожен после революции 1917 г.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9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 вопросу о причинах сохранения памятников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6"/>
          <p:cNvSpPr txBox="1">
            <a:spLocks noChangeArrowheads="1"/>
          </p:cNvSpPr>
          <p:nvPr/>
        </p:nvSpPr>
        <p:spPr bwMode="auto">
          <a:xfrm>
            <a:off x="6172200" y="3200400"/>
            <a:ext cx="2495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«Орленок»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ahoma" pitchFamily="34" charset="0"/>
              </a:rPr>
              <a:t>Челябинск. 1958.</a:t>
            </a:r>
          </a:p>
        </p:txBody>
      </p:sp>
      <p:sp>
        <p:nvSpPr>
          <p:cNvPr id="58371" name="WordArt 7"/>
          <p:cNvSpPr>
            <a:spLocks noChangeArrowheads="1" noChangeShapeType="1" noTextEdit="1"/>
          </p:cNvSpPr>
          <p:nvPr/>
        </p:nvSpPr>
        <p:spPr bwMode="auto">
          <a:xfrm>
            <a:off x="152400" y="4191000"/>
            <a:ext cx="373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Головницкий Лев Николаевич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(1929 - 1994)</a:t>
            </a:r>
          </a:p>
        </p:txBody>
      </p:sp>
      <p:pic>
        <p:nvPicPr>
          <p:cNvPr id="58372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6340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Интернет-проект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:\D\Салмина М.С\Конкурсы, конференции\Конкурсы 2017 - 2018 уч. год\Безымянный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35075"/>
            <a:ext cx="88392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0400" y="304800"/>
            <a:ext cx="5684838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местопамяти.рф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/#/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304800"/>
            <a:ext cx="5684838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местопамяти.рф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/#/</a:t>
            </a:r>
          </a:p>
        </p:txBody>
      </p:sp>
      <p:pic>
        <p:nvPicPr>
          <p:cNvPr id="62467" name="Picture 2" descr="F:\D\Салмина М.С\Конкурсы, конференции\Конкурсы 2017 - 2018 уч. год\Безымянный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43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http://85.142.162.119/os11/docs/068A227D253BA6C04D0C832387FD0D89/questions/E13.B13.07_28copy1_29/xs3qstsrc47DB536A9D808EEE4004DB88810A6622_3_1359364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775" y="4038600"/>
            <a:ext cx="2489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85.142.162.119/os11/docs/068A227D253BA6C04D0C832387FD0D89/docs/E13.HC_02.07/xs3docsrc2F7F031F8CC4B7094FB2E5424F99389E_2_1359364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4876800" y="381000"/>
            <a:ext cx="38862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Какая скульптура символизирует эпоху той же войны, что и данная картина? В ответе запишите цифру, под которой она указана.</a:t>
            </a:r>
          </a:p>
        </p:txBody>
      </p:sp>
      <p:pic>
        <p:nvPicPr>
          <p:cNvPr id="11269" name="Picture 8" descr="http://85.142.162.119/os11/docs/068A227D253BA6C04D0C832387FD0D89/questions/E13.B13.07_28copy1_29/xs3qstsrc47DB536A9D808EEE4004DB88810A6622_5_13593644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319338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http://85.142.162.119/os11/docs/068A227D253BA6C04D0C832387FD0D89/questions/E13.B13.07_28copy1_29/xs3qstsrc47DB536A9D808EEE4004DB88810A6622_1_13593644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21701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http://85.142.162.119/os11/docs/068A227D253BA6C04D0C832387FD0D89/questions/E13.B13.07_28copy1_29/xs3qstsrc47DB536A9D808EEE4004DB88810A6622_2_13593644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143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26670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09800" y="25146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58000" y="22860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77200" y="3733800"/>
            <a:ext cx="8290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85.142.162.119/os11/docs/068A227D253BA6C04D0C832387FD0D89/docs/BA11E3004785A95B4A65B4FA653A9D0A/xs3docsrcBA11E3004785A95B4A65B4FA653A9D0A_2_14839585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4038600" y="914400"/>
            <a:ext cx="45720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Какие суждения о данной монете являются верными? Выберите два суждения из пяти предложенных. Запишите в таблицу </a:t>
            </a:r>
            <a:r>
              <a:rPr lang="ru-RU" altLang="ru-RU" sz="1800" b="1" u="sng">
                <a:latin typeface="Tahoma" pitchFamily="34" charset="0"/>
              </a:rPr>
              <a:t>цифры</a:t>
            </a:r>
            <a:r>
              <a:rPr lang="ru-RU" altLang="ru-RU" sz="1800">
                <a:latin typeface="Tahoma" pitchFamily="34" charset="0"/>
              </a:rPr>
              <a:t>, под которыми они указаны.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304800" y="38100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Монета выпущена в СССР.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Один из исторических деятелей, памятник которым изображён на монете, был нижегородским купцом.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Исторические деятели, памятник которым изображён на монете, прославились участием в борьбе с ордынским владычеством на Руси.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Собор, изображённый на монете за скульптурным памятником, был построен в XVI 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latin typeface="Tahoma" pitchFamily="34" charset="0"/>
              </a:rPr>
              <a:t>Один из исторических деятелей, которым посвящён изображённый на монете памятник, был избран на царский престол Земским собором.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85.142.162.119/os11/docs/068A227D253BA6C04D0C832387FD0D89/docs/E14.HC_02.21/xs3docsrc75D1BB563AF7835F482E1C75DB8B0F13_2_1379939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096000" y="533400"/>
            <a:ext cx="2743200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Какие суждения о данном изображении являются верными? Укажите два суждения из пяти предложенных. Запишите в таблицу цифры, которыми они обозначены.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163888"/>
            <a:ext cx="8686800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/>
              <a:t>Медаль, представленная на изображении, была выпущена в начале XX 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Один из правителей, изображённых на лицевой стороне медали, погиб в результате покушения народовольцев.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Оба персонажа, изображённых на лицевой стороне медали, – представители одной правящей династии.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Памятник, изображённый на оборотной стороне медали, был воздвигнут в городе, жители которого (согласно «Повести временных лет») призвали на княжение правителя, представленного в левой части лицевой стороны медали.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Автором памятника, изображённого на оборотной стороне медали, является В.И. Мухина.</a:t>
            </a:r>
          </a:p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85.142.162.119/os11/docs/068A227D253BA6C04D0C832387FD0D89/docs/E14.HC_02.02/xs3docsrcCA15E2FB94398E3C4644D98E944ACACD_2_13794968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962400" y="685800"/>
            <a:ext cx="45720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Какой скульптурный памятник посвящён историческому деятелю, изображённому на данной памятной монете? В ответе запишите цифру, под которой этот памятник указан.</a:t>
            </a:r>
          </a:p>
        </p:txBody>
      </p:sp>
      <p:pic>
        <p:nvPicPr>
          <p:cNvPr id="14340" name="Picture 4" descr="undefin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3256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undefin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2209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undefine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165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undefine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203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940</TotalTime>
  <Words>1233</Words>
  <Application>Microsoft Office PowerPoint</Application>
  <PresentationFormat>Экран (4:3)</PresentationFormat>
  <Paragraphs>356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Tahoma</vt:lpstr>
      <vt:lpstr>Arial</vt:lpstr>
      <vt:lpstr>Calibri</vt:lpstr>
      <vt:lpstr>Cambria</vt:lpstr>
      <vt:lpstr>Wingdings 2</vt:lpstr>
      <vt:lpstr>Perpetua</vt:lpstr>
      <vt:lpstr>Franklin Gothic Book</vt:lpstr>
      <vt:lpstr>Times New Roman</vt:lpstr>
      <vt:lpstr>Справедливость</vt:lpstr>
      <vt:lpstr>«История в камне и бронзе»:  эффективные методические приемы изучения скульптуры на уроках истории и краеведения</vt:lpstr>
      <vt:lpstr> </vt:lpstr>
      <vt:lpstr>Презентация PowerPoint</vt:lpstr>
      <vt:lpstr>Задания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</vt:lpstr>
      <vt:lpstr>Презентация PowerPoint</vt:lpstr>
      <vt:lpstr>Задание 3</vt:lpstr>
      <vt:lpstr>Презентация PowerPoint</vt:lpstr>
      <vt:lpstr>Презентация PowerPoint</vt:lpstr>
      <vt:lpstr>Задание 4</vt:lpstr>
      <vt:lpstr>Презентация PowerPoint</vt:lpstr>
      <vt:lpstr>Задание 5</vt:lpstr>
      <vt:lpstr>Презентация PowerPoint</vt:lpstr>
      <vt:lpstr>Задание 6</vt:lpstr>
      <vt:lpstr>Презентация PowerPoint</vt:lpstr>
      <vt:lpstr>Задание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8</vt:lpstr>
      <vt:lpstr>Первые монументы  на Южном Урале посвящались императорам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9</vt:lpstr>
      <vt:lpstr>Презентация PowerPoint</vt:lpstr>
      <vt:lpstr>Презентация PowerPoint</vt:lpstr>
      <vt:lpstr>Интернет-проект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 А.Сафронов</dc:creator>
  <cp:lastModifiedBy>Павел А.Сафронов</cp:lastModifiedBy>
  <cp:revision>61</cp:revision>
  <cp:lastPrinted>1601-01-01T00:00:00Z</cp:lastPrinted>
  <dcterms:created xsi:type="dcterms:W3CDTF">1601-01-01T00:00:00Z</dcterms:created>
  <dcterms:modified xsi:type="dcterms:W3CDTF">2018-06-04T02:56:34Z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