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6" r:id="rId2"/>
    <p:sldId id="256" r:id="rId3"/>
    <p:sldId id="287" r:id="rId4"/>
    <p:sldId id="267" r:id="rId5"/>
    <p:sldId id="284" r:id="rId6"/>
    <p:sldId id="257" r:id="rId7"/>
    <p:sldId id="258" r:id="rId8"/>
    <p:sldId id="259" r:id="rId9"/>
    <p:sldId id="270" r:id="rId10"/>
    <p:sldId id="271" r:id="rId11"/>
    <p:sldId id="285" r:id="rId12"/>
    <p:sldId id="272" r:id="rId13"/>
    <p:sldId id="273" r:id="rId14"/>
    <p:sldId id="261" r:id="rId15"/>
    <p:sldId id="278" r:id="rId16"/>
    <p:sldId id="262" r:id="rId17"/>
    <p:sldId id="289" r:id="rId18"/>
    <p:sldId id="276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51" d="100"/>
          <a:sy n="51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A181-5A92-42A6-B8EF-FC780664EF5F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EBC9-92CC-4D77-9B6A-AE802505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Разминка. Вставьте в афоризмы подходящие по смыслу слова и объясните их значение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1. “Настоящая </a:t>
            </a:r>
            <a:r>
              <a:rPr lang="ru-RU" sz="3100" dirty="0"/>
              <a:t>… бывает только личной. Человек краснеет один.” </a:t>
            </a:r>
            <a:r>
              <a:rPr lang="ru-RU" sz="3100" i="1" dirty="0"/>
              <a:t>Ф. Искандер</a:t>
            </a:r>
            <a:endParaRPr lang="ru-RU" sz="3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2. “Мы </a:t>
            </a:r>
            <a:r>
              <a:rPr lang="ru-RU" sz="3100" dirty="0"/>
              <a:t>с удовольствием слушаем тех, кто говорит нам о наших …, но не любим, чтобы нам напоминали о наших … .” </a:t>
            </a:r>
            <a:r>
              <a:rPr lang="ru-RU" sz="3100" i="1" dirty="0" err="1" smtClean="0"/>
              <a:t>Э.Борк</a:t>
            </a:r>
            <a:endParaRPr lang="ru-RU" sz="31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3. “Истинное равенство граждан состоит в том, чтобы все одинаково были подчинены …”</a:t>
            </a:r>
            <a:r>
              <a:rPr lang="ru-RU" sz="3100" i="1" dirty="0" err="1" smtClean="0"/>
              <a:t>Ж.Деламбер</a:t>
            </a:r>
            <a:endParaRPr lang="ru-RU" sz="31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4. “Отделение </a:t>
            </a:r>
            <a:r>
              <a:rPr lang="ru-RU" sz="3100" dirty="0"/>
              <a:t>… от … так же смертельно, как отделение головы от туловища.” </a:t>
            </a:r>
            <a:r>
              <a:rPr lang="ru-RU" sz="3100" i="1" dirty="0"/>
              <a:t>И.Шевелев</a:t>
            </a:r>
            <a:endParaRPr lang="ru-RU" sz="3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5. “Корень слова “…” объясняет его смысл – способность отвечать, отзываться, действовать.”</a:t>
            </a:r>
            <a:r>
              <a:rPr lang="ru-RU" sz="3100" i="1" dirty="0" smtClean="0"/>
              <a:t>П.Коэльо</a:t>
            </a:r>
            <a:endParaRPr lang="ru-RU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6. “Ничто </a:t>
            </a:r>
            <a:r>
              <a:rPr lang="ru-RU" sz="3100" dirty="0"/>
              <a:t>мы так плохо не знаем, как то, что каждый должен знать: …” </a:t>
            </a:r>
            <a:r>
              <a:rPr lang="ru-RU" sz="3100" i="1" dirty="0"/>
              <a:t>О.Бальзак</a:t>
            </a:r>
            <a:endParaRPr lang="ru-RU" sz="3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</a:rPr>
              <a:t>Слова-подсказки: права, обязанности, ответственность, закон.</a:t>
            </a:r>
            <a:endParaRPr lang="ru-RU" b="1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620689"/>
            <a:ext cx="7643812" cy="5830912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Преступление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это правонарушение, которое отличается высокой степенью наносимого общественного вреда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88641"/>
            <a:ext cx="6553200" cy="1440160"/>
          </a:xfrm>
        </p:spPr>
        <p:txBody>
          <a:bodyPr/>
          <a:lstStyle/>
          <a:p>
            <a:pPr algn="ctr"/>
            <a:r>
              <a:rPr lang="ru-RU" i="1" dirty="0" smtClean="0"/>
              <a:t>Определите ситуации в качестве проступка или преступления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772816"/>
            <a:ext cx="7643812" cy="4824535"/>
          </a:xfrm>
        </p:spPr>
        <p:txBody>
          <a:bodyPr/>
          <a:lstStyle/>
          <a:p>
            <a:r>
              <a:rPr lang="ru-RU" i="1" dirty="0" smtClean="0"/>
              <a:t>Сергей Иванов, 20 лет, торопясь в зоомагазин, перебежал улицу перед близко идущим транспортом, хотя в 20 метрах находился подземный переход.</a:t>
            </a:r>
          </a:p>
          <a:p>
            <a:r>
              <a:rPr lang="ru-RU" i="1" dirty="0" smtClean="0"/>
              <a:t>Десятиклассник Виктор шел домой. На пустынной улице к нему подошли двое подвыпивших ребят, Вадим и Игорь. Они начали оскорблять его, жестоко избили и нанесли ему несколько ножевых ранений, затем скрылись в неизвестном направлении.</a:t>
            </a:r>
            <a:endParaRPr lang="ru-RU" i="1" dirty="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53200" cy="1728192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Классифицируйте указанные противоправные деяния на проступки и преступления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916833"/>
            <a:ext cx="7643812" cy="4534768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грабеж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торговля с рук в неустановленных местах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кража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невыполнение договора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неоплаченный проезд в транспорте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вымогательство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повреждение телефона-автомата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мошенничество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0"/>
          <p:cNvSpPr txBox="1">
            <a:spLocks noGrp="1"/>
          </p:cNvSpPr>
          <p:nvPr>
            <p:ph type="title"/>
          </p:nvPr>
        </p:nvSpPr>
        <p:spPr>
          <a:xfrm>
            <a:off x="179512" y="1110660"/>
            <a:ext cx="878497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“Где есть правонарушение,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там есть и возмездие”.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Древнеримское юридическое изречение</a:t>
            </a:r>
          </a:p>
        </p:txBody>
      </p:sp>
      <p:pic>
        <p:nvPicPr>
          <p:cNvPr id="5" name="Picture 3" descr="C:\Documents and Settings\Admin\Рабочий стол\закон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96952"/>
            <a:ext cx="357187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62992" cy="6165872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Юридическая ответственность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это ответственность за совершенное правонарушение, т.е. это ответственность перед законом, выраженная в форме наказания.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187450" y="188640"/>
            <a:ext cx="6553200" cy="576063"/>
          </a:xfrm>
        </p:spPr>
        <p:txBody>
          <a:bodyPr/>
          <a:lstStyle/>
          <a:p>
            <a:pPr algn="ctr"/>
            <a:r>
              <a:rPr lang="ru-RU" sz="2400" b="1" dirty="0" smtClean="0"/>
              <a:t>  Виды юридической ответственности</a:t>
            </a:r>
            <a:endParaRPr lang="ru-RU" sz="2400" b="1" dirty="0"/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632525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651"/>
                <a:gridCol w="2547937"/>
                <a:gridCol w="254793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Виды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Наказание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187450" y="188640"/>
            <a:ext cx="6553200" cy="576063"/>
          </a:xfrm>
        </p:spPr>
        <p:txBody>
          <a:bodyPr/>
          <a:lstStyle/>
          <a:p>
            <a:pPr algn="ctr"/>
            <a:r>
              <a:rPr lang="ru-RU" sz="2400" b="1" dirty="0" smtClean="0"/>
              <a:t>  Виды юридической ответственности</a:t>
            </a:r>
            <a:endParaRPr lang="ru-RU" sz="2400" b="1" dirty="0"/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632525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651"/>
                <a:gridCol w="2547937"/>
                <a:gridCol w="254793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Виды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Наказание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Уголовная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За преступление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Арест, лишение свободы,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конфискация имущества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Административная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нарушение в сферах государственного управления и общественного порядка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Административные работы, штраф, краткосрочный арест до 15 суток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Дисциплинарная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нарушение в сфере служебных отношений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Выговор, понижение, увольнение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Материальная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нанесение имущественного ущерба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Возмещение ущерба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Гражданская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нарушения имущественных прав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Возмещение ущерба, принудительное восстановление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84374"/>
            <a:ext cx="9144000" cy="2380729"/>
          </a:xfrm>
        </p:spPr>
        <p:txBody>
          <a:bodyPr/>
          <a:lstStyle/>
          <a:p>
            <a:pPr algn="ctr"/>
            <a:r>
              <a:rPr lang="ru-RU" sz="6000" b="1" dirty="0" smtClean="0"/>
              <a:t>http://www.crimestat.ru/regions_table_total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6013" y="1412875"/>
            <a:ext cx="6553200" cy="508000"/>
          </a:xfrm>
        </p:spPr>
        <p:txBody>
          <a:bodyPr/>
          <a:lstStyle/>
          <a:p>
            <a:r>
              <a:rPr lang="ru-RU" dirty="0" smtClean="0"/>
              <a:t>Вопрос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492375"/>
            <a:ext cx="7993062" cy="39592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очему государство устанавливает специальное наказание за совершение правонарушения?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908175" y="1412776"/>
            <a:ext cx="6553200" cy="792088"/>
          </a:xfrm>
        </p:spPr>
        <p:txBody>
          <a:bodyPr/>
          <a:lstStyle/>
          <a:p>
            <a:pPr algn="ctr"/>
            <a:r>
              <a:rPr lang="ru-RU" sz="4000" dirty="0" smtClean="0"/>
              <a:t>Домашнее задание: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11188" y="2420888"/>
            <a:ext cx="8280400" cy="3600399"/>
          </a:xfrm>
        </p:spPr>
        <p:txBody>
          <a:bodyPr/>
          <a:lstStyle/>
          <a:p>
            <a:pPr marL="0">
              <a:buNone/>
            </a:pPr>
            <a:r>
              <a:rPr lang="ru-RU" dirty="0" smtClean="0">
                <a:solidFill>
                  <a:srgbClr val="000000"/>
                </a:solidFill>
              </a:rPr>
              <a:t>«3»</a:t>
            </a:r>
            <a:r>
              <a:rPr lang="ru-RU" sz="4400" dirty="0" smtClean="0">
                <a:solidFill>
                  <a:srgbClr val="000000"/>
                </a:solidFill>
              </a:rPr>
              <a:t> - </a:t>
            </a:r>
            <a:r>
              <a:rPr lang="ru-RU" dirty="0" smtClean="0">
                <a:solidFill>
                  <a:srgbClr val="000000"/>
                </a:solidFill>
              </a:rPr>
              <a:t>§10, </a:t>
            </a:r>
            <a:r>
              <a:rPr lang="ru-RU" smtClean="0">
                <a:solidFill>
                  <a:srgbClr val="000000"/>
                </a:solidFill>
              </a:rPr>
              <a:t>технологическая карта, знать </a:t>
            </a:r>
            <a:r>
              <a:rPr lang="ru-RU" dirty="0" smtClean="0">
                <a:solidFill>
                  <a:srgbClr val="000000"/>
                </a:solidFill>
              </a:rPr>
              <a:t>определения понятий </a:t>
            </a:r>
          </a:p>
          <a:p>
            <a:pPr marL="0">
              <a:buNone/>
            </a:pPr>
            <a:r>
              <a:rPr lang="ru-RU" dirty="0" smtClean="0">
                <a:solidFill>
                  <a:srgbClr val="000000"/>
                </a:solidFill>
              </a:rPr>
              <a:t>«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» - § 10, найти крылатые фразы и стихи, относящиеся к понятиям «правонарушение» и «юридическая ответственность»</a:t>
            </a:r>
          </a:p>
          <a:p>
            <a:pPr marL="0">
              <a:buNone/>
            </a:pPr>
            <a:r>
              <a:rPr lang="ru-RU" dirty="0" smtClean="0">
                <a:solidFill>
                  <a:srgbClr val="00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000000"/>
                </a:solidFill>
              </a:rPr>
              <a:t>» - § 10, эссе по теме: “Что есть право и в чём состоит правонарушение, это должен определить закон” (латинское изречение)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C:\Documents and Settings\Admin\Рабочий стол\зак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1000108"/>
            <a:ext cx="685804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Правонарушения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 юридическая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ответственность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60648"/>
            <a:ext cx="7643812" cy="3959225"/>
          </a:xfrm>
        </p:spPr>
        <p:txBody>
          <a:bodyPr/>
          <a:lstStyle/>
          <a:p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“Где есть правонарушение, там есть и возмездие”. </a:t>
            </a:r>
          </a:p>
          <a:p>
            <a:pPr algn="r">
              <a:buNone/>
            </a:pPr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Древнеримское юридическое изречение</a:t>
            </a:r>
          </a:p>
          <a:p>
            <a:pPr>
              <a:buNone/>
            </a:pP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6013" y="1412875"/>
            <a:ext cx="6553200" cy="508000"/>
          </a:xfrm>
        </p:spPr>
        <p:txBody>
          <a:bodyPr/>
          <a:lstStyle/>
          <a:p>
            <a:r>
              <a:rPr lang="ru-RU" dirty="0" smtClean="0"/>
              <a:t>Вопрос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492375"/>
            <a:ext cx="7993062" cy="39592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очему государство устанавливает специальное наказание за совершение правонарушения?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336704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Правонарушение – 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24128" y="4221088"/>
            <a:ext cx="3240360" cy="19333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995936" y="2636912"/>
            <a:ext cx="2808312" cy="17202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6096" y="1772816"/>
            <a:ext cx="1" cy="871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844824"/>
            <a:ext cx="792088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259632" y="1844824"/>
            <a:ext cx="356618" cy="801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1844824"/>
            <a:ext cx="46469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31640" y="4077072"/>
            <a:ext cx="3096344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9" name="Овал 38"/>
          <p:cNvSpPr/>
          <p:nvPr/>
        </p:nvSpPr>
        <p:spPr>
          <a:xfrm>
            <a:off x="179512" y="2564904"/>
            <a:ext cx="2232248" cy="15733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336704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Правонарушение – деяние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(действие </a:t>
            </a:r>
            <a:r>
              <a:rPr lang="en-US" sz="2400" dirty="0" smtClean="0"/>
              <a:t>/</a:t>
            </a:r>
            <a:r>
              <a:rPr lang="ru-RU" sz="2400" dirty="0" smtClean="0"/>
              <a:t> бездействие)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24128" y="4221088"/>
            <a:ext cx="3240360" cy="19333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Дееспособного лица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995936" y="2636912"/>
            <a:ext cx="2808312" cy="17202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Общественно опасное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6096" y="1772816"/>
            <a:ext cx="1" cy="871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844824"/>
            <a:ext cx="792088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259632" y="1844824"/>
            <a:ext cx="356618" cy="801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1844824"/>
            <a:ext cx="46469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31640" y="4077072"/>
            <a:ext cx="3096344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Противоправное </a:t>
            </a:r>
            <a:endParaRPr lang="ru-RU" sz="2000" dirty="0"/>
          </a:p>
        </p:txBody>
      </p:sp>
      <p:sp>
        <p:nvSpPr>
          <p:cNvPr id="39" name="Овал 38"/>
          <p:cNvSpPr/>
          <p:nvPr/>
        </p:nvSpPr>
        <p:spPr>
          <a:xfrm>
            <a:off x="179512" y="2564904"/>
            <a:ext cx="2232248" cy="15733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Виновное</a:t>
            </a: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7"/>
            <a:ext cx="8462992" cy="6094434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Правонарушение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это виновное противоправное общественно опасное деяние дееспособного лица 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988840"/>
            <a:ext cx="2714644" cy="9286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Виды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правонарушений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3861048"/>
            <a:ext cx="2286000" cy="714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преступление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933056"/>
            <a:ext cx="2428875" cy="714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проступок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79712" y="3068960"/>
            <a:ext cx="1357312" cy="677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2996952"/>
            <a:ext cx="1857375" cy="679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76338" y="692695"/>
            <a:ext cx="7643812" cy="5758905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Проступок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это правонарушение, которое отличается малой степенью наносимого общественного вреда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555</TotalTime>
  <Words>407</Words>
  <Application>Microsoft Office PowerPoint</Application>
  <PresentationFormat>Экран (4:3)</PresentationFormat>
  <Paragraphs>99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template</vt:lpstr>
      <vt:lpstr>Разминка. Вставьте в афоризмы подходящие по смыслу слова и объясните их значение</vt:lpstr>
      <vt:lpstr>Слайд 2</vt:lpstr>
      <vt:lpstr>Слайд 3</vt:lpstr>
      <vt:lpstr>Вопрос урока:</vt:lpstr>
      <vt:lpstr>Слайд 5</vt:lpstr>
      <vt:lpstr>Слайд 6</vt:lpstr>
      <vt:lpstr>Слайд 7</vt:lpstr>
      <vt:lpstr>Слайд 8</vt:lpstr>
      <vt:lpstr>Слайд 9</vt:lpstr>
      <vt:lpstr>Слайд 10</vt:lpstr>
      <vt:lpstr>Определите ситуации в качестве проступка или преступления</vt:lpstr>
      <vt:lpstr>Классифицируйте указанные противоправные деяния на проступки и преступления</vt:lpstr>
      <vt:lpstr>“Где есть правонарушение,  там есть и возмездие”.   Древнеримское юридическое изречение</vt:lpstr>
      <vt:lpstr>Слайд 14</vt:lpstr>
      <vt:lpstr>  Виды юридической ответственности</vt:lpstr>
      <vt:lpstr>  Виды юридической ответственности</vt:lpstr>
      <vt:lpstr>http://www.crimestat.ru/regions_table_total </vt:lpstr>
      <vt:lpstr>Вопрос урока: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stud</cp:lastModifiedBy>
  <cp:revision>68</cp:revision>
  <dcterms:created xsi:type="dcterms:W3CDTF">2011-11-27T13:11:24Z</dcterms:created>
  <dcterms:modified xsi:type="dcterms:W3CDTF">2016-11-22T03:50:02Z</dcterms:modified>
</cp:coreProperties>
</file>