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68" r:id="rId3"/>
    <p:sldId id="269" r:id="rId4"/>
    <p:sldId id="283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6" r:id="rId16"/>
    <p:sldId id="298" r:id="rId17"/>
    <p:sldId id="300" r:id="rId18"/>
    <p:sldId id="301" r:id="rId19"/>
    <p:sldId id="270" r:id="rId20"/>
    <p:sldId id="271" r:id="rId21"/>
    <p:sldId id="273" r:id="rId22"/>
    <p:sldId id="275" r:id="rId23"/>
    <p:sldId id="274" r:id="rId24"/>
    <p:sldId id="276" r:id="rId25"/>
    <p:sldId id="277" r:id="rId26"/>
    <p:sldId id="280" r:id="rId27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81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oboskalovag@rambler.ru" TargetMode="External"/><Relationship Id="rId2" Type="http://schemas.openxmlformats.org/officeDocument/2006/relationships/hyperlink" Target="mailto:oboskalov_ag@ipk.ru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Рисунок 5"/>
          <p:cNvPicPr/>
          <p:nvPr/>
        </p:nvPicPr>
        <p:blipFill>
          <a:blip r:embed="rId2"/>
          <a:stretch/>
        </p:blipFill>
        <p:spPr>
          <a:xfrm>
            <a:off x="324000" y="189000"/>
            <a:ext cx="647280" cy="888480"/>
          </a:xfrm>
          <a:prstGeom prst="rect">
            <a:avLst/>
          </a:prstGeom>
          <a:ln w="9360">
            <a:noFill/>
          </a:ln>
        </p:spPr>
      </p:pic>
      <p:sp>
        <p:nvSpPr>
          <p:cNvPr id="51" name="Line 2"/>
          <p:cNvSpPr/>
          <p:nvPr/>
        </p:nvSpPr>
        <p:spPr>
          <a:xfrm>
            <a:off x="683280" y="332640"/>
            <a:ext cx="7643880" cy="360"/>
          </a:xfrm>
          <a:prstGeom prst="line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2">
            <a:scrgbClr r="0" g="0" b="0"/>
          </a:effectRef>
          <a:fontRef idx="minor"/>
        </p:style>
      </p:sp>
      <p:grpSp>
        <p:nvGrpSpPr>
          <p:cNvPr id="53" name="Group 4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pic>
        <p:nvPicPr>
          <p:cNvPr id="54" name="Picture 7"/>
          <p:cNvPicPr/>
          <p:nvPr/>
        </p:nvPicPr>
        <p:blipFill>
          <a:blip r:embed="rId3"/>
          <a:stretch/>
        </p:blipFill>
        <p:spPr>
          <a:xfrm>
            <a:off x="118184" y="3501008"/>
            <a:ext cx="2376264" cy="2702456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7" name="CustomShape 7"/>
          <p:cNvSpPr/>
          <p:nvPr/>
        </p:nvSpPr>
        <p:spPr>
          <a:xfrm>
            <a:off x="2999160" y="3094200"/>
            <a:ext cx="33336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CustomShape 6"/>
          <p:cNvSpPr/>
          <p:nvPr/>
        </p:nvSpPr>
        <p:spPr>
          <a:xfrm>
            <a:off x="873000" y="6308640"/>
            <a:ext cx="774036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i="1" strike="noStrike" spc="-1" dirty="0" smtClean="0">
                <a:solidFill>
                  <a:schemeClr val="accent3">
                    <a:lumMod val="50000"/>
                  </a:schemeClr>
                </a:solidFill>
                <a:latin typeface="Arial"/>
              </a:rPr>
              <a:t>2020 </a:t>
            </a:r>
            <a:r>
              <a:rPr lang="ru-RU" sz="1800" b="1" i="1" strike="noStrike" spc="-1" dirty="0">
                <a:solidFill>
                  <a:schemeClr val="accent3">
                    <a:lumMod val="50000"/>
                  </a:schemeClr>
                </a:solidFill>
                <a:latin typeface="Arial"/>
              </a:rPr>
              <a:t>г.</a:t>
            </a:r>
            <a:endParaRPr lang="ru-RU" sz="1800" b="1" strike="noStrike" spc="-1" dirty="0">
              <a:solidFill>
                <a:schemeClr val="accent3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13" name="CustomShape 4"/>
          <p:cNvSpPr/>
          <p:nvPr/>
        </p:nvSpPr>
        <p:spPr>
          <a:xfrm>
            <a:off x="323528" y="169302"/>
            <a:ext cx="7643520" cy="642600"/>
          </a:xfrm>
          <a:prstGeom prst="rect">
            <a:avLst/>
          </a:prstGeom>
          <a:noFill/>
          <a:ln>
            <a:solidFill>
              <a:schemeClr val="dk1">
                <a:alpha val="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68760" rIns="68760" bIns="68760"/>
          <a:lstStyle/>
          <a:p>
            <a:pPr algn="ctr">
              <a:lnSpc>
                <a:spcPct val="90000"/>
              </a:lnSpc>
              <a:spcAft>
                <a:spcPts val="629"/>
              </a:spcAft>
            </a:pPr>
            <a:r>
              <a:rPr lang="ru-RU" sz="1800" b="1" i="1" strike="noStrike" spc="-1" dirty="0">
                <a:solidFill>
                  <a:schemeClr val="accent3">
                    <a:lumMod val="50000"/>
                  </a:schemeClr>
                </a:solidFill>
                <a:latin typeface="Arial"/>
              </a:rPr>
              <a:t>Министерство образования и науки </a:t>
            </a:r>
            <a:endParaRPr lang="ru-RU" sz="1800" b="1" i="1" strike="noStrike" spc="-1" dirty="0" smtClean="0">
              <a:solidFill>
                <a:schemeClr val="accent3">
                  <a:lumMod val="50000"/>
                </a:schemeClr>
              </a:solidFill>
              <a:latin typeface="Arial"/>
            </a:endParaRPr>
          </a:p>
          <a:p>
            <a:pPr algn="ctr">
              <a:lnSpc>
                <a:spcPct val="90000"/>
              </a:lnSpc>
              <a:spcAft>
                <a:spcPts val="629"/>
              </a:spcAft>
            </a:pPr>
            <a:r>
              <a:rPr lang="ru-RU" sz="1800" b="1" i="1" strike="noStrike" spc="-1" dirty="0" smtClean="0">
                <a:solidFill>
                  <a:schemeClr val="accent3">
                    <a:lumMod val="50000"/>
                  </a:schemeClr>
                </a:solidFill>
                <a:latin typeface="Arial"/>
              </a:rPr>
              <a:t>Челябинской </a:t>
            </a:r>
            <a:r>
              <a:rPr lang="ru-RU" sz="1800" b="1" i="1" strike="noStrike" spc="-1" dirty="0">
                <a:solidFill>
                  <a:schemeClr val="accent3">
                    <a:lumMod val="50000"/>
                  </a:schemeClr>
                </a:solidFill>
                <a:latin typeface="Arial"/>
              </a:rPr>
              <a:t>области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66512" y="4725144"/>
            <a:ext cx="63632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Обоскалов А.Г., проректор по методической и организационной работе ГБУ ДПО ЧИППКРО</a:t>
            </a:r>
            <a:endParaRPr lang="ru-RU" b="1" i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ustomShape 1"/>
          <p:cNvSpPr/>
          <p:nvPr/>
        </p:nvSpPr>
        <p:spPr>
          <a:xfrm>
            <a:off x="647641" y="1268760"/>
            <a:ext cx="8382106" cy="3018744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 органа местного самоуправления, осуществляющего управление в сфере образования, руководителя общеобразовательной организации по внедрению целевой модели наставничества обучающихся для организаций, осуществляющих деятельность по общеобразовательным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</a:t>
            </a:r>
          </a:p>
          <a:p>
            <a:pPr algn="ctr">
              <a:lnSpc>
                <a:spcPct val="100000"/>
              </a:lnSpc>
            </a:pPr>
            <a:endParaRPr lang="ru-RU" sz="24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lnSpc>
                <a:spcPct val="100000"/>
              </a:lnSpc>
            </a:pPr>
            <a:endParaRPr lang="ru-RU" sz="2300" b="1" strike="noStrike" spc="-1" dirty="0">
              <a:solidFill>
                <a:schemeClr val="accent3">
                  <a:lumMod val="5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tabLst>
                <a:tab pos="630555" algn="l"/>
              </a:tabLst>
            </a:pPr>
            <a:r>
              <a:rPr lang="ru-RU" sz="1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Мониторинг реализации целевой модели наставничества, формирование отчетности в РЦН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471320"/>
            <a:ext cx="67687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</a:rPr>
              <a:t>Мониторинг реализации проводится ежегодно посредством предоставления информации о реализованных программах наставничества в виде отчета о степени вовлеченных наставников и наставляемых для достижения показателей эффективности внедрения РЦМН (форма в приложении Приказа, является обязательной для всех муниципальных районов и участников целевой модели наставничества). </a:t>
            </a:r>
            <a:endParaRPr lang="ru-RU" sz="2800" b="1" dirty="0"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352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tabLst>
                <a:tab pos="630555" algn="l"/>
              </a:tabLst>
            </a:pPr>
            <a:r>
              <a:rPr lang="ru-RU" sz="1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Корректировка муниципального плана / дорожной карты внедрения РЦМН на последующие годы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471320"/>
            <a:ext cx="55263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рамках данного шага необходимо определить перечень образовательных организаций для внедрения РЦМН в 2021-2022 (по аналогии в последующие годы), ориентируясь на заданные критерии Приказа.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69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692696"/>
            <a:ext cx="46622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Алгоритм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действий руководителей образовательных организаций, осуществляющих образовательную деятельность по общеобразовательным программам по внедрению целевой модели наставничества обучающихся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75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tabLst>
                <a:tab pos="630555" algn="l"/>
              </a:tabLst>
            </a:pPr>
            <a:r>
              <a:rPr lang="ru-RU" sz="1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Подготовка условий для запуска программ наставничества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809" y="1124744"/>
            <a:ext cx="7827579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9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836712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1.1.2.	корректировка должностных инструкций педагогических работников в части регулирования реализации программ наставничества;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1.1.3.	корректировка локальных актов, регулирующих стимулирующие выплаты к заработной плате педагогических работников, в части регулирования реализации программ наставничества педагогическими работниками;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1.1.4.	корректировка локальных актов регламентирующих реализацию программ начального общего, основного общего и среднего общего образования в части регулирования реализации программ наставничества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РЦМН; 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корректировка локальных актов, регламентирующих реализацию дополнительных общеобразовательных программ в части регулирования реализации РЦМН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995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77048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1.2	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Предварительное информирование участников образовательных отношений (обучающиеся, родители (законные представители) несовершеннолетних обучающихся, педагогические работники) о внедрении целевой модели наставничества в образовательной организации (Информационные буклеты, семинары, консультации, педагогический совет).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	Создание на официальном портале общеобразовательной организации информационной странички о реализации РЦМН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Разработка и утверждение плана методической работы ОО по реализации РЦМН и выявлению лучших практик «наставничества».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1.5	Разработка и утверждение плана психолого-педагогического сопровождения педагогов-наставников для оказания психологической поддержки в процессе взаимодействия при реализации программ наставничества.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33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586" y="476672"/>
            <a:ext cx="7608467" cy="49381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pPr marL="742950" lvl="1" indent="-28575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Информирование родителей, педагогов, обучающихся о возможностях и целях программы наставничества.</a:t>
            </a:r>
          </a:p>
          <a:p>
            <a:pPr marL="742950" lvl="1" indent="-28575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Сбор данных о наставляемых по доступным каналам (родители, классные руководители, педагоги-психологи), в том числе сбор запросов наставляемых.</a:t>
            </a:r>
          </a:p>
          <a:p>
            <a:pPr marL="742950" lvl="1" indent="-28575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базы наставляемых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/>
          </p:nvPr>
        </p:nvSpPr>
        <p:spPr/>
        <p:txBody>
          <a:bodyPr>
            <a:normAutofit fontScale="85000" lnSpcReduction="20000"/>
          </a:bodyPr>
          <a:lstStyle/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Информирование коллектива обучающихся и их родителей, педагогов и молодых специалистов о запуске программы.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Сбор данных о потенциальных наставниках из числа педагогов и обучающихся (база выпускник, база наставников от предприятий и организаций, база наставников из числа активных педагогов, база наставников из числа обучающихся и т.д. в соответствии с реализуемыми моделями наставничества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4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tabLst>
                <a:tab pos="630555" algn="l"/>
              </a:tabLst>
            </a:pPr>
            <a:r>
              <a:rPr lang="ru-RU" sz="1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Отбор и обучение наставников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457200" y="1124744"/>
            <a:ext cx="4015800" cy="1896840"/>
          </a:xfrm>
        </p:spPr>
        <p:txBody>
          <a:bodyPr>
            <a:normAutofit fontScale="25000" lnSpcReduction="20000"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/>
              <a:t>	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отбора наставников (анкетирование наставников и собеседование, по следующим позициям – образование, опыт работы, достижения, сильные и слабые стороны, хобби, увлечения; ожидания от участия в программе наставничества; мотивация на участие в программе наставничества; психологическая готовность к роли наставника, наличие времени).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Разработка и утверждение программы обучения наставников и обучение наставников (куратор + педагог-психолог, не менее 4-5 встреч</a:t>
            </a:r>
            <a:r>
              <a:rPr lang="ru-RU" sz="5600" dirty="0" smtClean="0"/>
              <a:t>).</a:t>
            </a:r>
          </a:p>
          <a:p>
            <a:endParaRPr lang="ru-RU" sz="9800" dirty="0"/>
          </a:p>
        </p:txBody>
      </p:sp>
      <p:sp>
        <p:nvSpPr>
          <p:cNvPr id="4" name="Текст 3"/>
          <p:cNvSpPr>
            <a:spLocks noGrp="1"/>
          </p:cNvSpPr>
          <p:nvPr>
            <p:ph type="body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наставнических пар или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инструментария для отбора и организации встреч для формирования пар или групп 5.2 Оформление соглашения пар/групп.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Обеспечение психологического сопровождение пар/групп</a:t>
            </a:r>
          </a:p>
          <a:p>
            <a:endParaRPr lang="ru-RU" sz="1800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наставнических пар или групп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форматов взаимодействия для каждой пары или группы.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сильных и слабых сторон участников для постановки цели и задач наставничества.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сбора обратной связи от наставников, наставляемых и кураторов для мониторинга результатов программы.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данных от наставляемых для мониторинга влияния программы на их показатели.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4997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476673"/>
            <a:ext cx="748883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 программ наставничества (подведение итогов календарного года реализации РЦМН</a:t>
            </a:r>
            <a:r>
              <a:rPr lang="ru-RU" dirty="0"/>
              <a:t>):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информации о количестве участников программ наставничества, ежемесячно в срок не позднее 5 числа месяца, следующего за отчетным, в региональный наставнический центр и в Министерство просвещения Российской Федерации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сбора обратной связи наставляемых, проведение рефлексии, подведение итогов мониторинга влияния программы на наставляемых.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обратной связи от наставников, наставляемых и кураторов для мониторинга эффективности программы.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Поощрение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наставников.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торжественного события (мероприятия) для представления результатов наставничества.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реализации программ наставничества на информационной страничке официального портала образовательной организации.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лучших практик и примеров наставничества через медиа, официальные страницы в социальных сетях.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электронных баз наставников и наставляемых для оперативного управления реализации РЦМН.</a:t>
            </a:r>
          </a:p>
        </p:txBody>
      </p:sp>
    </p:spTree>
    <p:extLst>
      <p:ext uri="{BB962C8B-B14F-4D97-AF65-F5344CB8AC3E}">
        <p14:creationId xmlns:p14="http://schemas.microsoft.com/office/powerpoint/2010/main" val="328315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 наставничества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1471320"/>
            <a:ext cx="84352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</a:t>
            </a:r>
            <a:r>
              <a:rPr lang="ru-RU" sz="240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программам наставничества, которые сегодня реализуются для обучающихся организаций, осуществляющих образовательную деятельность по общеобразовательным возможно отнести программы наставничества (при наличии официально закрепленного взаимодействия), осуществляемые в процесса деятельности Общероссийской общественно-государственной детско-юношеской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организации «Российское движения Школьников», Всероссийского детско-юношеского военно-патриотического общественного движения «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Юнармия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и программы наставничества практики реализации проекта «Билет в будущее».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8457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240" cy="1250280"/>
          </a:xfrm>
        </p:spPr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основания 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96752"/>
            <a:ext cx="80748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25 декабря 2019 г. № Р-145 «Об утверждении методологии (целевой модели) наставничества обучающихся для организаций, осуществляющих образовательную деятельность по общеобразовательным, дополнительным общеобразовательным и программам среднего профессионального образования, в том числе с применением лучших практик обмена опытом между обучающимися»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декабря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 №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МР-42/02 « О направлении  целевой модели наставничества и методических рекомендаций» 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и науки Челябинской области от 18 ноября 2020 года № 01/2428 «Об организации работы по внедрению региональной целевой модели наставничества в Челябинской области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90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 наставничества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1556793"/>
            <a:ext cx="85792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наличии в образовательной организации практики реализации программ в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сетовой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форме с центрами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Кванториум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IT-куб возможно отнести выполнение индивидуальных проектов на основе методологии наставничества, в том числе в рамках Регионального исследования качества образования на уровне основного общего образования в форме индивидуального проекта.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249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Программы наставничества 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435433"/>
            <a:ext cx="7786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Возможна корректировка основных образовательных программ основного/среднего общего образования, в этом случае реализации РЦМН методология наставничества может быть представлена в следующих разделах:</a:t>
            </a:r>
          </a:p>
          <a:p>
            <a:pPr marL="1143000" lvl="2" indent="-228600" algn="just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рабочие программы курсов внеурочной деятельности, предусматривающие законченные циклы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профориентационной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направленности (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профориентационные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мероприятия – экскурсии, встречи, профессиональные пробы), а также направленные на формирование у обучающихся проектной культуры с использованием методологии наставничества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774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/>
          </p:nvPr>
        </p:nvSpPr>
        <p:spPr/>
        <p:txBody>
          <a:bodyPr>
            <a:normAutofit lnSpcReduction="10000"/>
          </a:bodyPr>
          <a:lstStyle/>
          <a:p>
            <a:pPr marL="1143000" lvl="2" indent="-228600" algn="just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рабочие программы курсов по выбору, обеспечивающие организацию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предпрофильной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подготовки обучающихся, организация научных обществ учащихся (НОУ), а также мероприятия предусматривающие подготовку обучающихся к участию в олимпиадах различных уровней (в соответствии с утвержденным Российской Федерацией перечнем), олимпиаде НТИ, соревнованиях профессионального мастерства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WORLDSkills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JuniorSkills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4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143000" lvl="2" indent="-228600" algn="just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развития универсальных учебных действий (типовые задачи, описание направлений проектной деятельности);</a:t>
            </a:r>
            <a:endParaRPr lang="ru-RU" sz="24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143000" lvl="2" indent="-228600" algn="just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 и социализации (профориентация, социально-ориентированная деятельность).</a:t>
            </a:r>
            <a:endParaRPr lang="ru-RU" sz="24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14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Программы наставничества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628800"/>
            <a:ext cx="8352928" cy="383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9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Дополнительные общеразвивающие программы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(всех направленностей),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предусматривающие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реализацию проектной деятельности с использованием методологии наставничества, создание разновозрастных групп по интересам с лидером-наставником,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волонтерство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предпрофессиональную подготовку.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8449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Информация, размещаемая  на официальном портале образовательной организации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1471320"/>
            <a:ext cx="8363272" cy="430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9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это  информация, подтверждающая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активное внедрение Региональной целевой модели наставничества, а именно: полные тексты образовательных программ начального, основного и среднего общего образования (курсы внеурочной деятельности; курсы по выбору (элективные и факультативные), программа развития УУД, программа воспитания и социализации); дополнительные общеобразовательные программы; информацию о реализации образовательных и культурных проектов; информацию о прохождении профессиональных 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компетентностных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тестов (общего характера, без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персонифицирования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информацию о деятельности школ наставников для учителей и обучающихся (общего характера, без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персонифицирования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информацию о деятельности школ начинающих педагогов (опыт работы до 3-х лет), информацию об участии в конкурсах профессионального мастерства, где подготовка предполагала реализацию методологии наставничества; профессиональные/предпрофессиональные/проектные работы наставляемых (статьи, исследования, предпрофессиональные практики наставляемых); базы наставников по профилям.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0764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450215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3200" kern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О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ценка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вовлеченности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24744"/>
            <a:ext cx="8435280" cy="4156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95000"/>
              </a:lnSpc>
              <a:spcAft>
                <a:spcPts val="0"/>
              </a:spcAft>
            </a:pP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95000"/>
              </a:lnSpc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95000"/>
              </a:lnSpc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95000"/>
              </a:lnSpc>
              <a:spcAft>
                <a:spcPts val="0"/>
              </a:spcAft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Оценка вовлеченности 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различные формы наставничества осуществляется через персонифицированный учет участников программ наставничества в образовательной организации. </a:t>
            </a:r>
            <a:b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оценке вовлеченности участие в программе наставничества понимается как прохождение участником полного цикла программы наставничества. 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5946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700809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Консультации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Обоскалов Александр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еоргиевич</a:t>
            </a: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351)263-04-6</a:t>
            </a:r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oboskalov_ag@ipk.ru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oboskalovag@rambler.ru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1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Программа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700809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наставничества - комплекс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мероприятий и формирующих их действий, направленный на организацию взаимоотношений наставника и наставляемого в конкретных формах для получения ожидаемых результатов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67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476672"/>
            <a:ext cx="46622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Алгоритм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действий руководителя органа исполнительной власти муниципального образования Челябинской области, осуществляющего управление в сфере образования по внедрению целевой модели наставничества обучающихся для организаций, осуществляющих деятельность по общеобразовательным программам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802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Планирование и подготовка: формирование управленческой команды, рабочей группы по работе над внедрением целевой модели наставничества в муниципальном образовании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340768"/>
            <a:ext cx="741682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Первый этап предполагает определение муниципального координатора и состава управленческой команды, обеспечивающей реализацию внедрения целевой модели наставничества на муниципальном уровне, планирование работы муниципальной команды.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Целесообразно издание приказа органа местного самоуправления, осуществляющего управление в сфере образования муниципального образования Челябинской области «Об организации работы управленческой команды по внедрению целевой модели наставничества в образовательных организациях муниципального района». В приказе утверждается: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должностное лицо, на которое возложено продвижение и контроль реализации РЦМН с описанием возложенных на него функциональных обязанностей;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дорожная карта реализации системы мероприятий по управлению процессом внедрения РЦМН в муниципальном образовании или муниципальный план реализации системы мероприятий по управлению разработкой и внедрением РЦМН в образовательных организациях в муниципальном образовании;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состав участников внедрения целевой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модели;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325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696" y="1498844"/>
            <a:ext cx="7490248" cy="3781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49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tabLst>
                <a:tab pos="630555" algn="l"/>
              </a:tabLst>
            </a:pPr>
            <a:r>
              <a:rPr lang="ru-RU" sz="1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исходного состояния для внедрения целевой модели наставничества на уровне муниципального района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980728"/>
            <a:ext cx="83632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перечень объектов анализа исходного состояния для внедрения РЦМН целесообразно включить следующие позиции: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информация об общеобразовательных организациях-участниках внедрения РЦМН, реализуемых формах наставничества, взаимодействии с представителями реального сектора экономики муниципального образования, выявление профилей/видов реализуемых программ наставничества;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информация о кураторах внедрения РЦМН в общеобразовательных организациях;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данные мониторинга о реализации дорожных карт по управлению процессом внедрения РЦМН в образовательных организациях;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численность вовлеченности наставников и наставляемых в образовательной организации по форме «ученик-ученик»;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численность вовлеченности наставников и наставляемых в образовательной организации по форме «учитель-учитель»;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численность вовлеченности наставников и наставляемых в образовательной организации по форме «студент-ученик»;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численность вовлеченности наставников и наставляемых в образовательной организации по форме «работодатель-ученик».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147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tabLst>
                <a:tab pos="630555" algn="l"/>
              </a:tabLst>
            </a:pPr>
            <a:r>
              <a:rPr lang="ru-RU" sz="1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Распространение муниципальных практик наставничества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268760"/>
            <a:ext cx="70567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Целесообразно </a:t>
            </a:r>
            <a:r>
              <a:rPr lang="ru-RU" sz="2800" dirty="0"/>
              <a:t>выделить два этапа:</a:t>
            </a:r>
          </a:p>
          <a:p>
            <a:pPr algn="just"/>
            <a:r>
              <a:rPr lang="ru-RU" sz="2800" dirty="0"/>
              <a:t>1)	формирование примерного перечня реализации практик наставничества в муниципальном образовании, с указанием видов и форм реализуемых программ, их содержания и методов реализации;</a:t>
            </a:r>
          </a:p>
          <a:p>
            <a:pPr algn="just"/>
            <a:r>
              <a:rPr lang="ru-RU" sz="2800" dirty="0"/>
              <a:t>2)	формирование банка муниципальных практик наставничества за 2020 год и последующие годы.</a:t>
            </a:r>
          </a:p>
        </p:txBody>
      </p:sp>
    </p:spTree>
    <p:extLst>
      <p:ext uri="{BB962C8B-B14F-4D97-AF65-F5344CB8AC3E}">
        <p14:creationId xmlns:p14="http://schemas.microsoft.com/office/powerpoint/2010/main" val="2461390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tabLst>
                <a:tab pos="630555" algn="l"/>
              </a:tabLst>
            </a:pPr>
            <a:r>
              <a:rPr lang="ru-RU" sz="1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Методическое и информационное сопровождение муниципальных образовательных организаций по вопросам обучения наставников и кураторов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968" y="1196752"/>
            <a:ext cx="8121872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920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574</TotalTime>
  <Words>1711</Words>
  <Application>Microsoft Office PowerPoint</Application>
  <PresentationFormat>Экран (4:3)</PresentationFormat>
  <Paragraphs>102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Презентация PowerPoint</vt:lpstr>
      <vt:lpstr>Нормативные основания  </vt:lpstr>
      <vt:lpstr> Программа  наставничества</vt:lpstr>
      <vt:lpstr>Презентация PowerPoint</vt:lpstr>
      <vt:lpstr>Планирование и подготовка: формирование управленческой команды, рабочей группы по работе над внедрением целевой модели наставничества в муниципальном образовании</vt:lpstr>
      <vt:lpstr>Презентация PowerPoint</vt:lpstr>
      <vt:lpstr>Анализ исходного состояния для внедрения целевой модели наставничества на уровне муниципального района </vt:lpstr>
      <vt:lpstr>Распространение муниципальных практик наставничества </vt:lpstr>
      <vt:lpstr>Методическое и информационное сопровождение муниципальных образовательных организаций по вопросам обучения наставников и кураторов </vt:lpstr>
      <vt:lpstr>Мониторинг реализации целевой модели наставничества, формирование отчетности в РЦН </vt:lpstr>
      <vt:lpstr>Корректировка муниципального плана / дорожной карты внедрения РЦМН на последующие годы </vt:lpstr>
      <vt:lpstr>Презентация PowerPoint</vt:lpstr>
      <vt:lpstr>Подготовка условий для запуска программ наставничества </vt:lpstr>
      <vt:lpstr>Презентация PowerPoint</vt:lpstr>
      <vt:lpstr>Презентация PowerPoint</vt:lpstr>
      <vt:lpstr>Презентация PowerPoint</vt:lpstr>
      <vt:lpstr>Отбор и обучение наставников.</vt:lpstr>
      <vt:lpstr>Презентация PowerPoint</vt:lpstr>
      <vt:lpstr>Программы  наставничества</vt:lpstr>
      <vt:lpstr>Программы  наставничества</vt:lpstr>
      <vt:lpstr>Программы наставничества </vt:lpstr>
      <vt:lpstr>Презентация PowerPoint</vt:lpstr>
      <vt:lpstr> Программы наставничества </vt:lpstr>
      <vt:lpstr> Информация, размещаемая  на официальном портале образовательной организации</vt:lpstr>
      <vt:lpstr>  Оценка вовлеченности </vt:lpstr>
      <vt:lpstr>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ПользовательПК</dc:creator>
  <dc:description/>
  <cp:lastModifiedBy>Александр Г. Обоскалов</cp:lastModifiedBy>
  <cp:revision>393</cp:revision>
  <cp:lastPrinted>2020-08-20T06:45:34Z</cp:lastPrinted>
  <dcterms:created xsi:type="dcterms:W3CDTF">2020-08-20T06:45:34Z</dcterms:created>
  <dcterms:modified xsi:type="dcterms:W3CDTF">2020-12-18T04:10:10Z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KSOProductBuildVer">
    <vt:lpwstr>1049-10.1.0.6757</vt:lpwstr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3</vt:i4>
  </property>
</Properties>
</file>