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0" r:id="rId3"/>
    <p:sldId id="321" r:id="rId4"/>
    <p:sldId id="359" r:id="rId5"/>
    <p:sldId id="360" r:id="rId6"/>
    <p:sldId id="335" r:id="rId7"/>
    <p:sldId id="331" r:id="rId8"/>
    <p:sldId id="332" r:id="rId9"/>
    <p:sldId id="333" r:id="rId10"/>
    <p:sldId id="334" r:id="rId11"/>
    <p:sldId id="337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</p:sldIdLst>
  <p:sldSz cx="9144000" cy="6858000" type="screen4x3"/>
  <p:notesSz cx="99250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 результаты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800" b="1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800" b="1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развития УУД, курсы внеурочной деятельности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800" b="1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800" b="1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метапредметных результатов)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800" b="1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800" b="1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</a:t>
          </a:r>
          <a:r>
            <a:rPr lang="ru-RU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результаты)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800" b="1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800" b="1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97052" custScaleY="83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88847" custScaleY="92971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20D2AD-0B66-45C7-938B-ECF092FF750B}" type="presOf" srcId="{BD5B84D8-BB5B-42FC-A73B-23A8E2355789}" destId="{C828A8E2-EE1E-4A3A-B6A4-CBF9D73804DA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69E0E05E-CCF4-4B9F-BD8F-233C359A7B55}" type="presOf" srcId="{0E72BFCC-701D-4664-BD68-8175460D1C61}" destId="{9C14BD03-2705-4854-8EA2-3ECD2A5F3C20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F641E5EC-488C-4504-AAF3-A0891AFF6DDF}" type="presOf" srcId="{A60FD679-FA41-492E-B586-6AA18DF28AEB}" destId="{7AA270EA-4980-4EC1-86A9-3F09295BE39D}" srcOrd="0" destOrd="0" presId="urn:microsoft.com/office/officeart/2005/8/layout/cycle3"/>
    <dgm:cxn modelId="{57F133F5-24D3-478A-97F8-C650EB234DC7}" type="presOf" srcId="{02923CE2-B022-4504-9FC9-A6C8C0F90E2D}" destId="{0F7482A6-C516-4F20-A374-2508EFD6CA53}" srcOrd="0" destOrd="0" presId="urn:microsoft.com/office/officeart/2005/8/layout/cycle3"/>
    <dgm:cxn modelId="{260E2014-69FD-43B5-8F52-30352424F44F}" type="presOf" srcId="{9BDE2C02-6EAF-4873-95BE-6F11E45B81B5}" destId="{3F0AD059-B29C-426D-B47E-E3C816275B61}" srcOrd="0" destOrd="0" presId="urn:microsoft.com/office/officeart/2005/8/layout/cycle3"/>
    <dgm:cxn modelId="{3439BFD7-89B5-4B66-A240-2A0F750E28B6}" type="presOf" srcId="{65CE3CDD-049C-491C-8BDE-239A779FC546}" destId="{C1676FCF-E3AE-4FD0-9564-8D6DB01F14C0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21A9E7D3-911C-4113-97B3-756765E07076}" type="presParOf" srcId="{3F0AD059-B29C-426D-B47E-E3C816275B61}" destId="{42E687C4-D14E-4C35-B79E-0798D0450363}" srcOrd="0" destOrd="0" presId="urn:microsoft.com/office/officeart/2005/8/layout/cycle3"/>
    <dgm:cxn modelId="{8A3C40E5-15A4-40C7-B2CB-19C38C68AF85}" type="presParOf" srcId="{42E687C4-D14E-4C35-B79E-0798D0450363}" destId="{7AA270EA-4980-4EC1-86A9-3F09295BE39D}" srcOrd="0" destOrd="0" presId="urn:microsoft.com/office/officeart/2005/8/layout/cycle3"/>
    <dgm:cxn modelId="{0491BBA7-1586-4BC2-9993-0409F872D523}" type="presParOf" srcId="{42E687C4-D14E-4C35-B79E-0798D0450363}" destId="{9C14BD03-2705-4854-8EA2-3ECD2A5F3C20}" srcOrd="1" destOrd="0" presId="urn:microsoft.com/office/officeart/2005/8/layout/cycle3"/>
    <dgm:cxn modelId="{CC543C46-0561-4054-8047-3B5E6C3EBA92}" type="presParOf" srcId="{42E687C4-D14E-4C35-B79E-0798D0450363}" destId="{C1676FCF-E3AE-4FD0-9564-8D6DB01F14C0}" srcOrd="2" destOrd="0" presId="urn:microsoft.com/office/officeart/2005/8/layout/cycle3"/>
    <dgm:cxn modelId="{72043DBF-6908-4BC1-8C28-1541BB6AA5A5}" type="presParOf" srcId="{42E687C4-D14E-4C35-B79E-0798D0450363}" destId="{C828A8E2-EE1E-4A3A-B6A4-CBF9D73804DA}" srcOrd="3" destOrd="0" presId="urn:microsoft.com/office/officeart/2005/8/layout/cycle3"/>
    <dgm:cxn modelId="{F5465AE8-9189-43DD-AD4E-2B39EA2CFAE6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Личностные результаты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Программа воспитания и социализации, курсы внеурочной деятельности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личностных результатов)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(личностные результаты)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101223" custScaleY="9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67137" custScaleY="112325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D717F2-1A06-491C-8420-46A42EED095A}" type="presOf" srcId="{A60FD679-FA41-492E-B586-6AA18DF28AEB}" destId="{7AA270EA-4980-4EC1-86A9-3F09295BE39D}" srcOrd="0" destOrd="0" presId="urn:microsoft.com/office/officeart/2005/8/layout/cycle3"/>
    <dgm:cxn modelId="{00A1F907-AC5E-4E27-859B-3763753B253D}" type="presOf" srcId="{9BDE2C02-6EAF-4873-95BE-6F11E45B81B5}" destId="{3F0AD059-B29C-426D-B47E-E3C816275B61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D4439B8F-9038-4801-A372-D872BC482C8B}" type="presOf" srcId="{0E72BFCC-701D-4664-BD68-8175460D1C61}" destId="{9C14BD03-2705-4854-8EA2-3ECD2A5F3C20}" srcOrd="0" destOrd="0" presId="urn:microsoft.com/office/officeart/2005/8/layout/cycle3"/>
    <dgm:cxn modelId="{BE1E8B7B-A1BB-49DC-A134-72DC2C02B919}" type="presOf" srcId="{BD5B84D8-BB5B-42FC-A73B-23A8E2355789}" destId="{C828A8E2-EE1E-4A3A-B6A4-CBF9D73804DA}" srcOrd="0" destOrd="0" presId="urn:microsoft.com/office/officeart/2005/8/layout/cycle3"/>
    <dgm:cxn modelId="{DC527C25-68D1-4708-B8E6-4AEDC84834E0}" type="presOf" srcId="{02923CE2-B022-4504-9FC9-A6C8C0F90E2D}" destId="{0F7482A6-C516-4F20-A374-2508EFD6CA53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5EB1D9E0-45A8-49BC-A469-1C61E231AFCB}" type="presOf" srcId="{65CE3CDD-049C-491C-8BDE-239A779FC546}" destId="{C1676FCF-E3AE-4FD0-9564-8D6DB01F14C0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7318179E-0EE6-486C-95C8-B54DDC453F0A}" type="presParOf" srcId="{3F0AD059-B29C-426D-B47E-E3C816275B61}" destId="{42E687C4-D14E-4C35-B79E-0798D0450363}" srcOrd="0" destOrd="0" presId="urn:microsoft.com/office/officeart/2005/8/layout/cycle3"/>
    <dgm:cxn modelId="{58373261-A19C-4C77-8922-BD18F5E305E2}" type="presParOf" srcId="{42E687C4-D14E-4C35-B79E-0798D0450363}" destId="{7AA270EA-4980-4EC1-86A9-3F09295BE39D}" srcOrd="0" destOrd="0" presId="urn:microsoft.com/office/officeart/2005/8/layout/cycle3"/>
    <dgm:cxn modelId="{369AEA1E-3AC8-4289-A66F-E0C45FD55E5E}" type="presParOf" srcId="{42E687C4-D14E-4C35-B79E-0798D0450363}" destId="{9C14BD03-2705-4854-8EA2-3ECD2A5F3C20}" srcOrd="1" destOrd="0" presId="urn:microsoft.com/office/officeart/2005/8/layout/cycle3"/>
    <dgm:cxn modelId="{69DCE387-2F6B-4B06-B89B-5A42A3B322BC}" type="presParOf" srcId="{42E687C4-D14E-4C35-B79E-0798D0450363}" destId="{C1676FCF-E3AE-4FD0-9564-8D6DB01F14C0}" srcOrd="2" destOrd="0" presId="urn:microsoft.com/office/officeart/2005/8/layout/cycle3"/>
    <dgm:cxn modelId="{41F0635D-5454-4DC6-9B36-77B03AB510B8}" type="presParOf" srcId="{42E687C4-D14E-4C35-B79E-0798D0450363}" destId="{C828A8E2-EE1E-4A3A-B6A4-CBF9D73804DA}" srcOrd="3" destOrd="0" presId="urn:microsoft.com/office/officeart/2005/8/layout/cycle3"/>
    <dgm:cxn modelId="{C3B55B23-F63F-4C0A-8616-5C2E3A108899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Предметные результаты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Рабочие программы учебных предметов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оценки (оценка предметных результатов)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Оценочные материалы (предметные результаты)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77007" custScaleY="83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88092" custScaleY="102879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ED2F15-9843-4705-8801-E7CC7671D67C}" type="presOf" srcId="{BD5B84D8-BB5B-42FC-A73B-23A8E2355789}" destId="{C828A8E2-EE1E-4A3A-B6A4-CBF9D73804DA}" srcOrd="0" destOrd="0" presId="urn:microsoft.com/office/officeart/2005/8/layout/cycle3"/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2D416C19-9924-4D83-9E92-9847EA5899B2}" type="presOf" srcId="{A60FD679-FA41-492E-B586-6AA18DF28AEB}" destId="{7AA270EA-4980-4EC1-86A9-3F09295BE39D}" srcOrd="0" destOrd="0" presId="urn:microsoft.com/office/officeart/2005/8/layout/cycle3"/>
    <dgm:cxn modelId="{8F253049-71DF-4654-A26D-BE94C6F9F94E}" type="presOf" srcId="{65CE3CDD-049C-491C-8BDE-239A779FC546}" destId="{C1676FCF-E3AE-4FD0-9564-8D6DB01F14C0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05BD74C4-CA3E-4941-AF6F-0865840DE2AB}" type="presOf" srcId="{9BDE2C02-6EAF-4873-95BE-6F11E45B81B5}" destId="{3F0AD059-B29C-426D-B47E-E3C816275B61}" srcOrd="0" destOrd="0" presId="urn:microsoft.com/office/officeart/2005/8/layout/cycle3"/>
    <dgm:cxn modelId="{F8918A7C-1112-407D-8217-9268FB1F13CA}" type="presOf" srcId="{02923CE2-B022-4504-9FC9-A6C8C0F90E2D}" destId="{0F7482A6-C516-4F20-A374-2508EFD6CA53}" srcOrd="0" destOrd="0" presId="urn:microsoft.com/office/officeart/2005/8/layout/cycle3"/>
    <dgm:cxn modelId="{FF473E6E-095F-481C-8662-7D85AC8EA38B}" type="presOf" srcId="{0E72BFCC-701D-4664-BD68-8175460D1C61}" destId="{9C14BD03-2705-4854-8EA2-3ECD2A5F3C20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BE3CF005-14EB-4D31-A600-D6438BCAF788}" type="presParOf" srcId="{3F0AD059-B29C-426D-B47E-E3C816275B61}" destId="{42E687C4-D14E-4C35-B79E-0798D0450363}" srcOrd="0" destOrd="0" presId="urn:microsoft.com/office/officeart/2005/8/layout/cycle3"/>
    <dgm:cxn modelId="{B9B5EECF-BE09-42D0-92AD-4FAA1235D8A2}" type="presParOf" srcId="{42E687C4-D14E-4C35-B79E-0798D0450363}" destId="{7AA270EA-4980-4EC1-86A9-3F09295BE39D}" srcOrd="0" destOrd="0" presId="urn:microsoft.com/office/officeart/2005/8/layout/cycle3"/>
    <dgm:cxn modelId="{11B436B6-7B40-4F1A-8E38-88A241308CC6}" type="presParOf" srcId="{42E687C4-D14E-4C35-B79E-0798D0450363}" destId="{9C14BD03-2705-4854-8EA2-3ECD2A5F3C20}" srcOrd="1" destOrd="0" presId="urn:microsoft.com/office/officeart/2005/8/layout/cycle3"/>
    <dgm:cxn modelId="{05DD4BF7-70F4-4EBC-96AF-475D504AF9EF}" type="presParOf" srcId="{42E687C4-D14E-4C35-B79E-0798D0450363}" destId="{C1676FCF-E3AE-4FD0-9564-8D6DB01F14C0}" srcOrd="2" destOrd="0" presId="urn:microsoft.com/office/officeart/2005/8/layout/cycle3"/>
    <dgm:cxn modelId="{3817F17E-1F59-4DE5-B53F-AA136DC3D23E}" type="presParOf" srcId="{42E687C4-D14E-4C35-B79E-0798D0450363}" destId="{C828A8E2-EE1E-4A3A-B6A4-CBF9D73804DA}" srcOrd="3" destOrd="0" presId="urn:microsoft.com/office/officeart/2005/8/layout/cycle3"/>
    <dgm:cxn modelId="{FC01371F-3FC2-44F8-9F4B-BFD8DB6FE584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DE2C02-6EAF-4873-95BE-6F11E45B81B5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0FD679-FA41-492E-B586-6AA18DF28AEB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Чему учить?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C8E82-E2EF-4F93-95C0-188C141250FF}" type="parTrans" cxnId="{18D3D84E-4DC3-4E9C-99DB-329C5A0C6A80}">
      <dgm:prSet/>
      <dgm:spPr/>
      <dgm:t>
        <a:bodyPr/>
        <a:lstStyle/>
        <a:p>
          <a:endParaRPr lang="ru-RU" sz="1400"/>
        </a:p>
      </dgm:t>
    </dgm:pt>
    <dgm:pt modelId="{0E72BFCC-701D-4664-BD68-8175460D1C61}" type="sibTrans" cxnId="{18D3D84E-4DC3-4E9C-99DB-329C5A0C6A80}">
      <dgm:prSet/>
      <dgm:spPr/>
      <dgm:t>
        <a:bodyPr/>
        <a:lstStyle/>
        <a:p>
          <a:endParaRPr lang="ru-RU" sz="1400"/>
        </a:p>
      </dgm:t>
    </dgm:pt>
    <dgm:pt modelId="{65CE3CDD-049C-491C-8BDE-239A779FC546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 учить?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FA9BB-C7EB-411B-A3FA-FD5E8F355A8F}" type="parTrans" cxnId="{FAD18CC8-5748-48D9-91B5-F92773271B49}">
      <dgm:prSet/>
      <dgm:spPr/>
      <dgm:t>
        <a:bodyPr/>
        <a:lstStyle/>
        <a:p>
          <a:endParaRPr lang="ru-RU" sz="1400"/>
        </a:p>
      </dgm:t>
    </dgm:pt>
    <dgm:pt modelId="{1439041D-3909-4DA1-B614-69265AFB8A5B}" type="sibTrans" cxnId="{FAD18CC8-5748-48D9-91B5-F92773271B49}">
      <dgm:prSet/>
      <dgm:spPr/>
      <dgm:t>
        <a:bodyPr/>
        <a:lstStyle/>
        <a:p>
          <a:endParaRPr lang="ru-RU" sz="1400"/>
        </a:p>
      </dgm:t>
    </dgm:pt>
    <dgm:pt modelId="{BD5B84D8-BB5B-42FC-A73B-23A8E2355789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 оценить?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3B3EF-EF41-40EB-9A16-4C4D73221028}" type="parTrans" cxnId="{0E21783E-2712-4C99-B19A-4EB6D540C166}">
      <dgm:prSet/>
      <dgm:spPr/>
      <dgm:t>
        <a:bodyPr/>
        <a:lstStyle/>
        <a:p>
          <a:endParaRPr lang="ru-RU" sz="1400"/>
        </a:p>
      </dgm:t>
    </dgm:pt>
    <dgm:pt modelId="{8BF75A1C-A7DF-4254-8237-34B564E0EF1C}" type="sibTrans" cxnId="{0E21783E-2712-4C99-B19A-4EB6D540C166}">
      <dgm:prSet/>
      <dgm:spPr/>
      <dgm:t>
        <a:bodyPr/>
        <a:lstStyle/>
        <a:p>
          <a:endParaRPr lang="ru-RU" sz="1400"/>
        </a:p>
      </dgm:t>
    </dgm:pt>
    <dgm:pt modelId="{02923CE2-B022-4504-9FC9-A6C8C0F90E2D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Какой инструментарий оценки использовать?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6D5207-B7DD-451F-A41A-499FCDFA52AB}" type="parTrans" cxnId="{F4A00ED4-5D0B-42DF-B0BA-F2E7CAE8860F}">
      <dgm:prSet/>
      <dgm:spPr/>
      <dgm:t>
        <a:bodyPr/>
        <a:lstStyle/>
        <a:p>
          <a:endParaRPr lang="ru-RU" sz="1400"/>
        </a:p>
      </dgm:t>
    </dgm:pt>
    <dgm:pt modelId="{57F0B664-921B-42D6-A37A-4B80E0B80295}" type="sibTrans" cxnId="{F4A00ED4-5D0B-42DF-B0BA-F2E7CAE8860F}">
      <dgm:prSet/>
      <dgm:spPr/>
      <dgm:t>
        <a:bodyPr/>
        <a:lstStyle/>
        <a:p>
          <a:endParaRPr lang="ru-RU" sz="1400"/>
        </a:p>
      </dgm:t>
    </dgm:pt>
    <dgm:pt modelId="{3F0AD059-B29C-426D-B47E-E3C816275B61}" type="pres">
      <dgm:prSet presAssocID="{9BDE2C02-6EAF-4873-95BE-6F11E45B81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E687C4-D14E-4C35-B79E-0798D0450363}" type="pres">
      <dgm:prSet presAssocID="{9BDE2C02-6EAF-4873-95BE-6F11E45B81B5}" presName="cycle" presStyleCnt="0"/>
      <dgm:spPr/>
    </dgm:pt>
    <dgm:pt modelId="{7AA270EA-4980-4EC1-86A9-3F09295BE39D}" type="pres">
      <dgm:prSet presAssocID="{A60FD679-FA41-492E-B586-6AA18DF28AEB}" presName="nodeFirstNode" presStyleLbl="node1" presStyleIdx="0" presStyleCnt="4" custScaleX="90454" custScaleY="52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BD03-2705-4854-8EA2-3ECD2A5F3C20}" type="pres">
      <dgm:prSet presAssocID="{0E72BFCC-701D-4664-BD68-8175460D1C6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1676FCF-E3AE-4FD0-9564-8D6DB01F14C0}" type="pres">
      <dgm:prSet presAssocID="{65CE3CDD-049C-491C-8BDE-239A779FC546}" presName="nodeFollowingNodes" presStyleLbl="node1" presStyleIdx="1" presStyleCnt="4" custScaleX="68455" custScaleY="93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8A8E2-EE1E-4A3A-B6A4-CBF9D73804DA}" type="pres">
      <dgm:prSet presAssocID="{BD5B84D8-BB5B-42FC-A73B-23A8E2355789}" presName="nodeFollowingNodes" presStyleLbl="node1" presStyleIdx="2" presStyleCnt="4" custScaleX="128240" custScaleY="52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482A6-C516-4F20-A374-2508EFD6CA53}" type="pres">
      <dgm:prSet presAssocID="{02923CE2-B022-4504-9FC9-A6C8C0F90E2D}" presName="nodeFollowingNodes" presStyleLbl="node1" presStyleIdx="3" presStyleCnt="4" custScaleX="110270" custScaleY="112325" custRadScaleRad="9246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18CC8-5748-48D9-91B5-F92773271B49}" srcId="{9BDE2C02-6EAF-4873-95BE-6F11E45B81B5}" destId="{65CE3CDD-049C-491C-8BDE-239A779FC546}" srcOrd="1" destOrd="0" parTransId="{1F7FA9BB-C7EB-411B-A3FA-FD5E8F355A8F}" sibTransId="{1439041D-3909-4DA1-B614-69265AFB8A5B}"/>
    <dgm:cxn modelId="{32631CC1-B145-494A-B131-94CF6DA33F8B}" type="presOf" srcId="{BD5B84D8-BB5B-42FC-A73B-23A8E2355789}" destId="{C828A8E2-EE1E-4A3A-B6A4-CBF9D73804DA}" srcOrd="0" destOrd="0" presId="urn:microsoft.com/office/officeart/2005/8/layout/cycle3"/>
    <dgm:cxn modelId="{DD7B773E-DFCE-4BF0-A6B4-283D50742936}" type="presOf" srcId="{65CE3CDD-049C-491C-8BDE-239A779FC546}" destId="{C1676FCF-E3AE-4FD0-9564-8D6DB01F14C0}" srcOrd="0" destOrd="0" presId="urn:microsoft.com/office/officeart/2005/8/layout/cycle3"/>
    <dgm:cxn modelId="{0E21783E-2712-4C99-B19A-4EB6D540C166}" srcId="{9BDE2C02-6EAF-4873-95BE-6F11E45B81B5}" destId="{BD5B84D8-BB5B-42FC-A73B-23A8E2355789}" srcOrd="2" destOrd="0" parTransId="{0EA3B3EF-EF41-40EB-9A16-4C4D73221028}" sibTransId="{8BF75A1C-A7DF-4254-8237-34B564E0EF1C}"/>
    <dgm:cxn modelId="{5CEBECF0-4E28-49A8-B2A9-7B53D4B70C13}" type="presOf" srcId="{0E72BFCC-701D-4664-BD68-8175460D1C61}" destId="{9C14BD03-2705-4854-8EA2-3ECD2A5F3C20}" srcOrd="0" destOrd="0" presId="urn:microsoft.com/office/officeart/2005/8/layout/cycle3"/>
    <dgm:cxn modelId="{B235AFFE-EA2E-4F72-8420-03570CFECCE2}" type="presOf" srcId="{02923CE2-B022-4504-9FC9-A6C8C0F90E2D}" destId="{0F7482A6-C516-4F20-A374-2508EFD6CA53}" srcOrd="0" destOrd="0" presId="urn:microsoft.com/office/officeart/2005/8/layout/cycle3"/>
    <dgm:cxn modelId="{857EC7AC-5DE5-473C-85BD-C56D5A322B11}" type="presOf" srcId="{A60FD679-FA41-492E-B586-6AA18DF28AEB}" destId="{7AA270EA-4980-4EC1-86A9-3F09295BE39D}" srcOrd="0" destOrd="0" presId="urn:microsoft.com/office/officeart/2005/8/layout/cycle3"/>
    <dgm:cxn modelId="{F4A00ED4-5D0B-42DF-B0BA-F2E7CAE8860F}" srcId="{9BDE2C02-6EAF-4873-95BE-6F11E45B81B5}" destId="{02923CE2-B022-4504-9FC9-A6C8C0F90E2D}" srcOrd="3" destOrd="0" parTransId="{096D5207-B7DD-451F-A41A-499FCDFA52AB}" sibTransId="{57F0B664-921B-42D6-A37A-4B80E0B80295}"/>
    <dgm:cxn modelId="{9A683F23-536C-4A31-B477-33EA53737218}" type="presOf" srcId="{9BDE2C02-6EAF-4873-95BE-6F11E45B81B5}" destId="{3F0AD059-B29C-426D-B47E-E3C816275B61}" srcOrd="0" destOrd="0" presId="urn:microsoft.com/office/officeart/2005/8/layout/cycle3"/>
    <dgm:cxn modelId="{18D3D84E-4DC3-4E9C-99DB-329C5A0C6A80}" srcId="{9BDE2C02-6EAF-4873-95BE-6F11E45B81B5}" destId="{A60FD679-FA41-492E-B586-6AA18DF28AEB}" srcOrd="0" destOrd="0" parTransId="{C70C8E82-E2EF-4F93-95C0-188C141250FF}" sibTransId="{0E72BFCC-701D-4664-BD68-8175460D1C61}"/>
    <dgm:cxn modelId="{30587DB2-2D1F-439B-8DC5-D434A8B2CF09}" type="presParOf" srcId="{3F0AD059-B29C-426D-B47E-E3C816275B61}" destId="{42E687C4-D14E-4C35-B79E-0798D0450363}" srcOrd="0" destOrd="0" presId="urn:microsoft.com/office/officeart/2005/8/layout/cycle3"/>
    <dgm:cxn modelId="{EFBE349C-F4BB-42AD-B9DB-6D7D3A0550D0}" type="presParOf" srcId="{42E687C4-D14E-4C35-B79E-0798D0450363}" destId="{7AA270EA-4980-4EC1-86A9-3F09295BE39D}" srcOrd="0" destOrd="0" presId="urn:microsoft.com/office/officeart/2005/8/layout/cycle3"/>
    <dgm:cxn modelId="{C3319C82-3A5A-4D6C-A535-F6B45B9A0568}" type="presParOf" srcId="{42E687C4-D14E-4C35-B79E-0798D0450363}" destId="{9C14BD03-2705-4854-8EA2-3ECD2A5F3C20}" srcOrd="1" destOrd="0" presId="urn:microsoft.com/office/officeart/2005/8/layout/cycle3"/>
    <dgm:cxn modelId="{58BA63AA-9E49-42DD-8538-C1416B10CD56}" type="presParOf" srcId="{42E687C4-D14E-4C35-B79E-0798D0450363}" destId="{C1676FCF-E3AE-4FD0-9564-8D6DB01F14C0}" srcOrd="2" destOrd="0" presId="urn:microsoft.com/office/officeart/2005/8/layout/cycle3"/>
    <dgm:cxn modelId="{1A75B0BF-5D8A-4243-84C7-FBD8A3B7E1F8}" type="presParOf" srcId="{42E687C4-D14E-4C35-B79E-0798D0450363}" destId="{C828A8E2-EE1E-4A3A-B6A4-CBF9D73804DA}" srcOrd="3" destOrd="0" presId="urn:microsoft.com/office/officeart/2005/8/layout/cycle3"/>
    <dgm:cxn modelId="{995773DD-3CD4-4335-8C93-01D719AF2FA5}" type="presParOf" srcId="{42E687C4-D14E-4C35-B79E-0798D0450363}" destId="{0F7482A6-C516-4F20-A374-2508EFD6CA5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42E06C-F5F6-4EC4-ADC8-3C53E922F0FC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657CC0E9-DA3B-4F63-8A0B-258D90E8D1E5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Личностные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1AB5CA-6855-45AD-88CC-710A8D13AEF5}" type="parTrans" cxnId="{8800C6BD-879B-4013-8EE2-3F26B1B13CF4}">
      <dgm:prSet/>
      <dgm:spPr/>
      <dgm:t>
        <a:bodyPr/>
        <a:lstStyle/>
        <a:p>
          <a:endParaRPr lang="ru-RU"/>
        </a:p>
      </dgm:t>
    </dgm:pt>
    <dgm:pt modelId="{77560BF1-74FC-4B2A-A11D-4FE19E3CA50F}" type="sibTrans" cxnId="{8800C6BD-879B-4013-8EE2-3F26B1B13CF4}">
      <dgm:prSet/>
      <dgm:spPr/>
      <dgm:t>
        <a:bodyPr/>
        <a:lstStyle/>
        <a:p>
          <a:endParaRPr lang="ru-RU"/>
        </a:p>
      </dgm:t>
    </dgm:pt>
    <dgm:pt modelId="{7CFA56B0-C17A-4214-BA0B-7A0D794D751C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7D3ED9-94E7-460B-A12D-E526408008F4}" type="parTrans" cxnId="{D86EE0EE-0B47-448C-96C1-5231180BF30A}">
      <dgm:prSet/>
      <dgm:spPr/>
      <dgm:t>
        <a:bodyPr/>
        <a:lstStyle/>
        <a:p>
          <a:endParaRPr lang="ru-RU"/>
        </a:p>
      </dgm:t>
    </dgm:pt>
    <dgm:pt modelId="{7C4A4247-DE9F-4366-8CA5-10316AB8DD29}" type="sibTrans" cxnId="{D86EE0EE-0B47-448C-96C1-5231180BF30A}">
      <dgm:prSet/>
      <dgm:spPr/>
      <dgm:t>
        <a:bodyPr/>
        <a:lstStyle/>
        <a:p>
          <a:endParaRPr lang="ru-RU"/>
        </a:p>
      </dgm:t>
    </dgm:pt>
    <dgm:pt modelId="{E22D1D7C-3EAB-4198-936C-20F25A50465F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Предметные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D84CB8-A9C2-4CEC-83FE-FC084E3A4A37}" type="parTrans" cxnId="{E9CA7872-76BC-47A5-8F4F-A8252DBB8089}">
      <dgm:prSet/>
      <dgm:spPr/>
      <dgm:t>
        <a:bodyPr/>
        <a:lstStyle/>
        <a:p>
          <a:endParaRPr lang="ru-RU"/>
        </a:p>
      </dgm:t>
    </dgm:pt>
    <dgm:pt modelId="{EC750F19-5F6F-4F45-92FB-C77F1D2296A5}" type="sibTrans" cxnId="{E9CA7872-76BC-47A5-8F4F-A8252DBB8089}">
      <dgm:prSet/>
      <dgm:spPr/>
      <dgm:t>
        <a:bodyPr/>
        <a:lstStyle/>
        <a:p>
          <a:endParaRPr lang="ru-RU"/>
        </a:p>
      </dgm:t>
    </dgm:pt>
    <dgm:pt modelId="{645E2FEA-5BCB-4712-A043-CBBFF7FA644B}" type="pres">
      <dgm:prSet presAssocID="{4742E06C-F5F6-4EC4-ADC8-3C53E922F0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B1D43-9598-4C09-A059-5B10ECAC1EDF}" type="pres">
      <dgm:prSet presAssocID="{657CC0E9-DA3B-4F63-8A0B-258D90E8D1E5}" presName="node" presStyleLbl="node1" presStyleIdx="0" presStyleCnt="3" custScaleX="144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3789B-AB79-4A4C-98C9-78956F4835DE}" type="pres">
      <dgm:prSet presAssocID="{77560BF1-74FC-4B2A-A11D-4FE19E3CA50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7D5EADD-8F7D-4F32-AFF5-BF986EF698D4}" type="pres">
      <dgm:prSet presAssocID="{77560BF1-74FC-4B2A-A11D-4FE19E3CA50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F2B885C-AA86-4F7F-A351-83F23ED0C7A7}" type="pres">
      <dgm:prSet presAssocID="{7CFA56B0-C17A-4214-BA0B-7A0D794D751C}" presName="node" presStyleLbl="node1" presStyleIdx="1" presStyleCnt="3" custScaleX="136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B853C-BB40-4691-9101-BD0529CFA5DA}" type="pres">
      <dgm:prSet presAssocID="{7C4A4247-DE9F-4366-8CA5-10316AB8DD2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654DEE6-09A8-4B42-A65F-DBB639A0707E}" type="pres">
      <dgm:prSet presAssocID="{7C4A4247-DE9F-4366-8CA5-10316AB8DD2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1B8BFB1-70BE-4C28-A0F2-94037A6BB833}" type="pres">
      <dgm:prSet presAssocID="{E22D1D7C-3EAB-4198-936C-20F25A5046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075F5-F2CA-4630-A64C-599A2455D4CB}" type="pres">
      <dgm:prSet presAssocID="{EC750F19-5F6F-4F45-92FB-C77F1D2296A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3816B3D-F85F-4F94-9F9F-82704D83E574}" type="pres">
      <dgm:prSet presAssocID="{EC750F19-5F6F-4F45-92FB-C77F1D2296A5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2C1FAA1-FDEC-4F09-AAA7-0FFCDC06002C}" type="presOf" srcId="{77560BF1-74FC-4B2A-A11D-4FE19E3CA50F}" destId="{A7D5EADD-8F7D-4F32-AFF5-BF986EF698D4}" srcOrd="1" destOrd="0" presId="urn:microsoft.com/office/officeart/2005/8/layout/cycle7"/>
    <dgm:cxn modelId="{011E0E06-961C-4217-BF71-4E74B58A503C}" type="presOf" srcId="{EC750F19-5F6F-4F45-92FB-C77F1D2296A5}" destId="{E3816B3D-F85F-4F94-9F9F-82704D83E574}" srcOrd="1" destOrd="0" presId="urn:microsoft.com/office/officeart/2005/8/layout/cycle7"/>
    <dgm:cxn modelId="{15FD7AB3-D721-4CC7-BA7A-3C1A2F2FCD51}" type="presOf" srcId="{7CFA56B0-C17A-4214-BA0B-7A0D794D751C}" destId="{9F2B885C-AA86-4F7F-A351-83F23ED0C7A7}" srcOrd="0" destOrd="0" presId="urn:microsoft.com/office/officeart/2005/8/layout/cycle7"/>
    <dgm:cxn modelId="{D86EE0EE-0B47-448C-96C1-5231180BF30A}" srcId="{4742E06C-F5F6-4EC4-ADC8-3C53E922F0FC}" destId="{7CFA56B0-C17A-4214-BA0B-7A0D794D751C}" srcOrd="1" destOrd="0" parTransId="{0D7D3ED9-94E7-460B-A12D-E526408008F4}" sibTransId="{7C4A4247-DE9F-4366-8CA5-10316AB8DD29}"/>
    <dgm:cxn modelId="{95CF81A4-8C7D-49D0-9B8D-B62B83CF0C25}" type="presOf" srcId="{657CC0E9-DA3B-4F63-8A0B-258D90E8D1E5}" destId="{854B1D43-9598-4C09-A059-5B10ECAC1EDF}" srcOrd="0" destOrd="0" presId="urn:microsoft.com/office/officeart/2005/8/layout/cycle7"/>
    <dgm:cxn modelId="{9BB304A2-03D7-44AA-9F34-DFE6C03CE65F}" type="presOf" srcId="{77560BF1-74FC-4B2A-A11D-4FE19E3CA50F}" destId="{FCA3789B-AB79-4A4C-98C9-78956F4835DE}" srcOrd="0" destOrd="0" presId="urn:microsoft.com/office/officeart/2005/8/layout/cycle7"/>
    <dgm:cxn modelId="{7DB38FC8-FA10-4AF1-93F5-AE00733E7305}" type="presOf" srcId="{7C4A4247-DE9F-4366-8CA5-10316AB8DD29}" destId="{C654DEE6-09A8-4B42-A65F-DBB639A0707E}" srcOrd="1" destOrd="0" presId="urn:microsoft.com/office/officeart/2005/8/layout/cycle7"/>
    <dgm:cxn modelId="{E9CA7872-76BC-47A5-8F4F-A8252DBB8089}" srcId="{4742E06C-F5F6-4EC4-ADC8-3C53E922F0FC}" destId="{E22D1D7C-3EAB-4198-936C-20F25A50465F}" srcOrd="2" destOrd="0" parTransId="{97D84CB8-A9C2-4CEC-83FE-FC084E3A4A37}" sibTransId="{EC750F19-5F6F-4F45-92FB-C77F1D2296A5}"/>
    <dgm:cxn modelId="{C1B8CF09-B86E-40FD-AFC6-750E8D45C8A5}" type="presOf" srcId="{7C4A4247-DE9F-4366-8CA5-10316AB8DD29}" destId="{9DEB853C-BB40-4691-9101-BD0529CFA5DA}" srcOrd="0" destOrd="0" presId="urn:microsoft.com/office/officeart/2005/8/layout/cycle7"/>
    <dgm:cxn modelId="{4B71ECB8-3F61-4962-81D9-7CFB5829AD7A}" type="presOf" srcId="{4742E06C-F5F6-4EC4-ADC8-3C53E922F0FC}" destId="{645E2FEA-5BCB-4712-A043-CBBFF7FA644B}" srcOrd="0" destOrd="0" presId="urn:microsoft.com/office/officeart/2005/8/layout/cycle7"/>
    <dgm:cxn modelId="{8800C6BD-879B-4013-8EE2-3F26B1B13CF4}" srcId="{4742E06C-F5F6-4EC4-ADC8-3C53E922F0FC}" destId="{657CC0E9-DA3B-4F63-8A0B-258D90E8D1E5}" srcOrd="0" destOrd="0" parTransId="{651AB5CA-6855-45AD-88CC-710A8D13AEF5}" sibTransId="{77560BF1-74FC-4B2A-A11D-4FE19E3CA50F}"/>
    <dgm:cxn modelId="{86881C14-8DF4-407A-B0FD-17A674376327}" type="presOf" srcId="{E22D1D7C-3EAB-4198-936C-20F25A50465F}" destId="{01B8BFB1-70BE-4C28-A0F2-94037A6BB833}" srcOrd="0" destOrd="0" presId="urn:microsoft.com/office/officeart/2005/8/layout/cycle7"/>
    <dgm:cxn modelId="{295D2295-D96F-45A1-A0EB-48FBBD0BF3EF}" type="presOf" srcId="{EC750F19-5F6F-4F45-92FB-C77F1D2296A5}" destId="{DE3075F5-F2CA-4630-A64C-599A2455D4CB}" srcOrd="0" destOrd="0" presId="urn:microsoft.com/office/officeart/2005/8/layout/cycle7"/>
    <dgm:cxn modelId="{E9D23E03-2577-4696-83F1-917DAF32F0B3}" type="presParOf" srcId="{645E2FEA-5BCB-4712-A043-CBBFF7FA644B}" destId="{854B1D43-9598-4C09-A059-5B10ECAC1EDF}" srcOrd="0" destOrd="0" presId="urn:microsoft.com/office/officeart/2005/8/layout/cycle7"/>
    <dgm:cxn modelId="{9E87A4AC-FDDF-494F-8B14-DA9D7C1AF1AB}" type="presParOf" srcId="{645E2FEA-5BCB-4712-A043-CBBFF7FA644B}" destId="{FCA3789B-AB79-4A4C-98C9-78956F4835DE}" srcOrd="1" destOrd="0" presId="urn:microsoft.com/office/officeart/2005/8/layout/cycle7"/>
    <dgm:cxn modelId="{FA928647-A9F4-4744-9B4A-B3FE69F19736}" type="presParOf" srcId="{FCA3789B-AB79-4A4C-98C9-78956F4835DE}" destId="{A7D5EADD-8F7D-4F32-AFF5-BF986EF698D4}" srcOrd="0" destOrd="0" presId="urn:microsoft.com/office/officeart/2005/8/layout/cycle7"/>
    <dgm:cxn modelId="{5DA0A4C1-308D-45A0-A943-8648A5737EA3}" type="presParOf" srcId="{645E2FEA-5BCB-4712-A043-CBBFF7FA644B}" destId="{9F2B885C-AA86-4F7F-A351-83F23ED0C7A7}" srcOrd="2" destOrd="0" presId="urn:microsoft.com/office/officeart/2005/8/layout/cycle7"/>
    <dgm:cxn modelId="{84A47C06-2F0B-43F0-80D8-DE49CF5A4F34}" type="presParOf" srcId="{645E2FEA-5BCB-4712-A043-CBBFF7FA644B}" destId="{9DEB853C-BB40-4691-9101-BD0529CFA5DA}" srcOrd="3" destOrd="0" presId="urn:microsoft.com/office/officeart/2005/8/layout/cycle7"/>
    <dgm:cxn modelId="{45D95CFE-256A-4C2E-BABC-4DB2EA5596C2}" type="presParOf" srcId="{9DEB853C-BB40-4691-9101-BD0529CFA5DA}" destId="{C654DEE6-09A8-4B42-A65F-DBB639A0707E}" srcOrd="0" destOrd="0" presId="urn:microsoft.com/office/officeart/2005/8/layout/cycle7"/>
    <dgm:cxn modelId="{39386462-A860-4565-8A1D-3257675E3031}" type="presParOf" srcId="{645E2FEA-5BCB-4712-A043-CBBFF7FA644B}" destId="{01B8BFB1-70BE-4C28-A0F2-94037A6BB833}" srcOrd="4" destOrd="0" presId="urn:microsoft.com/office/officeart/2005/8/layout/cycle7"/>
    <dgm:cxn modelId="{5DE0C0B1-16C2-4223-821F-1677A52682FF}" type="presParOf" srcId="{645E2FEA-5BCB-4712-A043-CBBFF7FA644B}" destId="{DE3075F5-F2CA-4630-A64C-599A2455D4CB}" srcOrd="5" destOrd="0" presId="urn:microsoft.com/office/officeart/2005/8/layout/cycle7"/>
    <dgm:cxn modelId="{24379929-42B4-47EE-BB96-5BDE9A790AEE}" type="presParOf" srcId="{DE3075F5-F2CA-4630-A64C-599A2455D4CB}" destId="{E3816B3D-F85F-4F94-9F9F-82704D83E57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026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F28B56-279A-42A8-8CE0-774C0DA1E209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026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C2C3A6-FAFF-4D35-9110-10EAEB6B7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48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026" y="1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8F506F-9C05-4E2D-BF37-0160E9A0A023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030" y="3228976"/>
            <a:ext cx="7940991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026" y="6456364"/>
            <a:ext cx="43014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D097EF-CB5D-4EA3-9D8B-A5AA106D7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6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097EF-CB5D-4EA3-9D8B-A5AA106D746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9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D097EF-CB5D-4EA3-9D8B-A5AA106D746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9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DA39-4B69-4541-B990-8ADEEC671B07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AB46-893E-49B9-AC75-7583BA909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1310-92D7-4B35-8287-D8C2A0092D56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CAD-44C7-41C7-BF6E-3C01BD9D1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4F57-C26A-4DB6-A523-3399D4E766C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D0CE-0311-4648-87B5-A9C9B5F98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3A11-166B-4751-AB03-341AFCE223CC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6CF2A-1205-4A8D-BF2F-AE08455EB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C5E9D-4A08-4681-A224-1E14464803E5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F5BB-6D8C-4782-9EEC-D0EB907B0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7487F-C6D3-461D-97EB-6187E18783BF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8656-2E84-4D9D-BA0E-C022554B8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0FD17-FB50-485D-8F48-FC88090130F0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6022B-7BFE-4533-87F2-3C22FCEFB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7DD87-A2A7-47C0-84F1-86D32A4A04F0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39B7-59F4-4668-9BF1-B7A6FAFDD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6616-F27C-4006-BE27-C4DFD196ABA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D1BE9-A9B0-484A-A9FC-B9301D0C7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D873-9FD0-4F8C-947A-0DF98E71A58E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8CEE7-3B04-48A8-9699-E13DF54B4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873EE-D7D7-472C-9CF4-1C563688EA57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DA49-DDB9-4CB7-8AD7-0D2354C92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70E35E-F185-4CC4-BD31-73546888198D}" type="datetimeFigureOut">
              <a:rPr lang="ru-RU"/>
              <a:pPr>
                <a:defRPr/>
              </a:pPr>
              <a:t>02.03.2018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792233-F31A-4C01-8AB1-2C12C8D52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52;&#1056;&#1054;&#1054;&#1055;%20&#1054;&#1054;&#1054;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fgosoo74@mail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email">
            <a:duotone>
              <a:prstClr val="black"/>
              <a:srgbClr val="9BBB5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12603"/>
            <a:ext cx="1988421" cy="2440334"/>
          </a:xfrm>
          <a:prstGeom prst="rect">
            <a:avLst/>
          </a:prstGeom>
          <a:noFill/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051720" y="1844824"/>
            <a:ext cx="604745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Модельная региональная основная образовательная программа основного общего образования: использование информационно-методического ресурса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4365104"/>
            <a:ext cx="56539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Чипышева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Людмила Николаевна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dirty="0"/>
              <a:t>заведующий лабораторией научно-методического и </a:t>
            </a:r>
            <a:r>
              <a:rPr lang="ru-RU" dirty="0" smtClean="0"/>
              <a:t>информационно-аналитического сопровождения </a:t>
            </a:r>
            <a:r>
              <a:rPr lang="ru-RU" dirty="0"/>
              <a:t>введения ФГОС общего образования </a:t>
            </a:r>
            <a:r>
              <a:rPr lang="ru-RU" dirty="0" smtClean="0"/>
              <a:t>учебно-методического центра проектирования инноваций ГБУ </a:t>
            </a:r>
            <a:r>
              <a:rPr lang="ru-RU" dirty="0"/>
              <a:t>ДПО ЧИППКРО, </a:t>
            </a:r>
            <a:r>
              <a:rPr lang="ru-RU" dirty="0" err="1" smtClean="0"/>
              <a:t>к.п.н</a:t>
            </a:r>
            <a:r>
              <a:rPr lang="ru-RU" dirty="0"/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23528" y="331267"/>
            <a:ext cx="5544616" cy="6494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524A37">
                <a:alpha val="50000"/>
              </a:srgbClr>
            </a:outerShdw>
          </a:effectLst>
        </p:spPr>
        <p:txBody>
          <a:bodyPr vert="horz" wrap="square" lIns="0" tIns="28800" rIns="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Организационный раздел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8" y="1226344"/>
            <a:ext cx="8424936" cy="1006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3.1. Структурный компонент 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план основного общего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23528" y="2539207"/>
            <a:ext cx="8424936" cy="7159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3.2. Структурный компонент «План внеурочной деятельности»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11742" y="3629024"/>
            <a:ext cx="8508729" cy="8080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3.3. Структурный компонент «Календарный учебный график»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11742" y="4676774"/>
            <a:ext cx="8508729" cy="1344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3.4. Структурный компонент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условий реализации образовательной программы основного общего образования в соответствии с требованиями Стандарта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81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Алгоритм разработки структурных компонентов</a:t>
            </a:r>
            <a:endParaRPr lang="ru-RU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99445" y="1196752"/>
            <a:ext cx="8136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b="1" dirty="0" smtClean="0"/>
              <a:t>Сопоставительный </a:t>
            </a:r>
            <a:r>
              <a:rPr lang="ru-RU" sz="2000" b="1" dirty="0"/>
              <a:t>анализ нормативных </a:t>
            </a:r>
            <a:r>
              <a:rPr lang="ru-RU" sz="2000" b="1" dirty="0" smtClean="0"/>
              <a:t>документов и методических рекомендаций федерального и регионального уровней (ФЗ «Об образовании в Российской Федерации», ФГОС ООО, Примерная ООП ООО и др.)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sz="2000" b="1" dirty="0" smtClean="0"/>
              <a:t>Составление инвариантной части структурного компонента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sz="2000" b="1" dirty="0" smtClean="0"/>
              <a:t>Включение в текст национальных, региональных и этнокультурных особенностей</a:t>
            </a:r>
          </a:p>
          <a:p>
            <a:pPr marL="457200" indent="-457200" algn="just">
              <a:spcBef>
                <a:spcPts val="1200"/>
              </a:spcBef>
              <a:buAutoNum type="arabicPeriod"/>
            </a:pPr>
            <a:r>
              <a:rPr lang="ru-RU" sz="2000" b="1" dirty="0" smtClean="0"/>
              <a:t>Разработка рекомендаций по включению в текст особенностей общеобразовательной организации (синий курсив)</a:t>
            </a:r>
          </a:p>
          <a:p>
            <a:pPr marL="446088" algn="just">
              <a:spcBef>
                <a:spcPts val="1200"/>
              </a:spcBef>
              <a:buAutoNum type="arabicPeriod"/>
            </a:pPr>
            <a:r>
              <a:rPr lang="ru-RU" sz="2000" b="1" dirty="0" smtClean="0"/>
              <a:t>Разработка материалов </a:t>
            </a:r>
            <a:r>
              <a:rPr lang="ru-RU" sz="2000" b="1" dirty="0" err="1" smtClean="0"/>
              <a:t>репозитория</a:t>
            </a:r>
            <a:r>
              <a:rPr lang="ru-RU" sz="2000" b="1" dirty="0" smtClean="0"/>
              <a:t> лучших                                                                             методических практик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621351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hlinkClick r:id="rId2" action="ppaction://hlinkfile"/>
              </a:rPr>
              <a:t>МРООП ООО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14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52736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Логические взаимосвязи между разделами</a:t>
            </a:r>
            <a:endParaRPr lang="ru-RU" sz="2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3404327"/>
              </p:ext>
            </p:extLst>
          </p:nvPr>
        </p:nvGraphicFramePr>
        <p:xfrm>
          <a:off x="683568" y="1268760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0" y="116632"/>
            <a:ext cx="9144000" cy="792088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системы взаимообусловленных структурных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компонентов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94771184"/>
              </p:ext>
            </p:extLst>
          </p:nvPr>
        </p:nvGraphicFramePr>
        <p:xfrm>
          <a:off x="107504" y="1052736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4977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Логические взаимосвязи между разделами</a:t>
            </a:r>
            <a:endParaRPr lang="ru-RU" sz="2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9566375"/>
              </p:ext>
            </p:extLst>
          </p:nvPr>
        </p:nvGraphicFramePr>
        <p:xfrm>
          <a:off x="4716016" y="1268760"/>
          <a:ext cx="41764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510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977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Логические взаимосвязи между разделами</a:t>
            </a:r>
            <a:endParaRPr lang="ru-RU" sz="2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00612450"/>
              </p:ext>
            </p:extLst>
          </p:nvPr>
        </p:nvGraphicFramePr>
        <p:xfrm>
          <a:off x="107504" y="1052736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32073646"/>
              </p:ext>
            </p:extLst>
          </p:nvPr>
        </p:nvGraphicFramePr>
        <p:xfrm>
          <a:off x="4860032" y="1268760"/>
          <a:ext cx="3912096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023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Организация методической работы с использованием материалов МРООП 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84969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освоение типовых задач формирования / применения УУД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оценочных материалов по спецификациям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текущего контроля успеваемости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/>
              <a:t>разработка заданий, обеспечивающих учет НРЭО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планирование воспитательной работы с классом на основе программ духовно-нравственного развития и воспитания обучающихся и воспитания и социализации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проектирование рабочих программ курсов внеурочной деятельности с использованием методических рекомендаций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5229200"/>
            <a:ext cx="8424936" cy="122413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Содержательный раздел – «кладовая» материалов для организации методической работы в общеобразовательной организации </a:t>
            </a:r>
            <a:endParaRPr lang="ru-RU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7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58801" y="116632"/>
            <a:ext cx="8189664" cy="57606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524A37">
                <a:alpha val="50000"/>
              </a:srgbClr>
            </a:outerShdw>
          </a:effectLst>
        </p:spPr>
        <p:txBody>
          <a:bodyPr vert="horz" wrap="square" lIns="0" tIns="28800" rIns="0" bIns="288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alt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стандарта к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педагогическому творчеству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3529" y="908720"/>
            <a:ext cx="8424936" cy="9361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361950" algn="just"/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Репозиторий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 это место, где </a:t>
            </a:r>
            <a:r>
              <a:rPr lang="ru-RU" alt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хранятся и поддерживаются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какие-либо данные. Чаще всего данные в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репозитории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хранятся в виде файлов, </a:t>
            </a:r>
            <a:r>
              <a:rPr lang="ru-RU" altLang="ru-RU" sz="1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доступных для дальнейшего распространения по сети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23529" y="2060848"/>
            <a:ext cx="8424936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266700" algn="just"/>
            <a:r>
              <a:rPr lang="ru-RU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Репозиторий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лучших методических практик модельной региональной программы – </a:t>
            </a:r>
            <a:r>
              <a:rPr lang="ru-RU" altLang="ru-RU" sz="2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средство сетевого взаимодействия, обеспечивающее интенсивный обмен методическими решениями между общеобразовательными организациями Челябинской области</a:t>
            </a:r>
            <a:endParaRPr lang="ru-RU" altLang="ru-RU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23529" y="4221088"/>
            <a:ext cx="8496943" cy="215984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indent="266700" algn="just"/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 </a:t>
            </a:r>
            <a:r>
              <a:rPr lang="ru-RU" alt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репозитория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лучших методических практик: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оценочные материалы;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курсы программ внеурочной деятельности;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разработке ООП образовательной организации, по реализации системно-деятельностного подхода.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8937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Целевой раздел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1193" y="751039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Т1.3</a:t>
            </a:r>
            <a:r>
              <a:rPr lang="ru-RU" spc="-20" dirty="0">
                <a:latin typeface="Arial" panose="020B0604020202020204" pitchFamily="34" charset="0"/>
                <a:cs typeface="Arial" panose="020B0604020202020204" pitchFamily="34" charset="0"/>
              </a:rPr>
              <a:t>. Система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оценки достижения планируемых результатов освоения основной образовательной программы основного 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7197" y="1418751"/>
            <a:ext cx="835292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Р1.3.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Репозиторий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структурного компонента «Система оценки»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Р1.3.1.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личностные планируемые результаты: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диагностические карты, дополнительный диагностический инструментарий.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Р1.3.2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</a:t>
            </a:r>
            <a:r>
              <a:rPr lang="ru-RU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метапредметные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 планируемые результаты: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экспертные листы, групповые проекты, индивидуальные проекты, практическая работа с использованием ИКТ.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Р1.3.3.1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предметные планируемые результаты по русскому языку: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контрольные работы, лабораторные работы, диктанты с грамматическим заданием, словарные диктанты, листы оценки устного ответа, самостоятельные работы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Р1.3.3.2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предметные планируемые результаты по английскому языку: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контрольные работы, частичные диктанты, листы оценки устного ответа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Р1.3.3.3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предметные планируемые результаты по обществознанию: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контрольные работы, практические работы по анализу текста, листы оценки устного ответа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Р1.3.3.4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Оценочные материалы – предметные планируемые результаты по физике: 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контрольные работы, лабораторные работы, физические диктанты, листы оценки устного ответа, наблюдения (демонстрации), самостоятельные работы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Р1.3.5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400" b="1" dirty="0">
                <a:latin typeface="Calibri" panose="020F0502020204030204" pitchFamily="34" charset="0"/>
                <a:cs typeface="Calibri" panose="020F0502020204030204" pitchFamily="34" charset="0"/>
              </a:rPr>
              <a:t>Методические рекомендации: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Диагностика личностных планируемых результатов освоения обучающимися основной образовательной программы основного общего образования : учебно-методическое пособие [Электронный ресурс] / сост.: Д. Ф. Ильясов, А. А.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Севрюкова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В. В. Кудинов, Е. А. Селиванова. – Челябинск : ЧИППКРО, 2017.</a:t>
            </a:r>
          </a:p>
          <a:p>
            <a:pPr indent="200025" algn="just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Разработка оценочных материалов для текущего контроля успеваемости (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метапредметные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 и предметные планируемые результаты) : методические рекомендации [Электронный ресурс] / Л. Н.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Чипышева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</a:rPr>
              <a:t>, В. М. Кузнецов, Т. В. Соловьева и др. – Челябинск : ЧИППКРО, 2017. – 122 с</a:t>
            </a: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2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193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Содержательный раздел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7750" y="58589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2.1. Программа развития универсальных учебных действий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5742" y="955224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Р2.1 </a:t>
            </a:r>
            <a:r>
              <a:rPr lang="ru-RU" sz="1600" dirty="0"/>
              <a:t>Методические рекомендации:</a:t>
            </a:r>
          </a:p>
          <a:p>
            <a:r>
              <a:rPr lang="ru-RU" sz="1600" dirty="0"/>
              <a:t>Развитие универсальных учебных действий у обучающихся на уровне основного общего образования : методические рекомендации [Электронный ресурс] / Л. Н. </a:t>
            </a:r>
            <a:r>
              <a:rPr lang="ru-RU" sz="1600" dirty="0" err="1"/>
              <a:t>Чипышева</a:t>
            </a:r>
            <a:r>
              <a:rPr lang="ru-RU" sz="1600" dirty="0"/>
              <a:t>, И. Д. </a:t>
            </a:r>
            <a:r>
              <a:rPr lang="ru-RU" sz="1600" dirty="0" err="1"/>
              <a:t>Борченко</a:t>
            </a:r>
            <a:r>
              <a:rPr lang="ru-RU" sz="1600" dirty="0"/>
              <a:t>, А. В. Ильина и др. – Челябинск : ЧИППКРО, 2017. – 160 с.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21477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2.2.1. Рабочие программы учебных </a:t>
            </a:r>
            <a:r>
              <a:rPr lang="ru-RU" dirty="0" smtClean="0"/>
              <a:t>предметов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3548" y="2564904"/>
            <a:ext cx="80648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Р 2.2.1.1.</a:t>
            </a:r>
            <a:r>
              <a:rPr lang="ru-RU" sz="1400" dirty="0"/>
              <a:t> Тематические планирования (4 учебных предмета по 2 тематических планирования) с гиперссылками на оценочные материалы (по предметным результатам) </a:t>
            </a:r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Р 2.2.1.2. </a:t>
            </a:r>
            <a:r>
              <a:rPr lang="ru-RU" sz="1400" dirty="0"/>
              <a:t>Методические рекомендации</a:t>
            </a:r>
          </a:p>
          <a:p>
            <a:pPr lvl="0" indent="452438"/>
            <a:r>
              <a:rPr lang="ru-RU" sz="1400" dirty="0"/>
              <a:t>Особенности проектирования рабочих программ учебного предмета «Русский язык» с учётом </a:t>
            </a:r>
            <a:r>
              <a:rPr lang="ru-RU" sz="1400" dirty="0" err="1"/>
              <a:t>предпрофильной</a:t>
            </a:r>
            <a:r>
              <a:rPr lang="ru-RU" sz="1400" dirty="0"/>
              <a:t> подготовки»  : методические рекомендации [Электронный ресурс] / Сост. Т. В. Соловьева, Т. М. </a:t>
            </a:r>
            <a:r>
              <a:rPr lang="ru-RU" sz="1400" dirty="0" err="1"/>
              <a:t>Лаута</a:t>
            </a:r>
            <a:r>
              <a:rPr lang="ru-RU" sz="1400" dirty="0"/>
              <a:t>.; под ред. Т. В. Соловьевой. – Челябинск : ЧИППКРО, 2017. – 48 с.</a:t>
            </a:r>
          </a:p>
          <a:p>
            <a:pPr lvl="0" indent="452438"/>
            <a:r>
              <a:rPr lang="ru-RU" sz="1400" dirty="0"/>
              <a:t>Особенности проектирования рабочих программ учебного предмета «Английский язык» с учётом </a:t>
            </a:r>
            <a:r>
              <a:rPr lang="ru-RU" sz="1400" dirty="0" err="1"/>
              <a:t>предпрофильной</a:t>
            </a:r>
            <a:r>
              <a:rPr lang="ru-RU" sz="1400" dirty="0"/>
              <a:t> подготовки»  : методические рекомендации [Электронный ресурс] / авт.-сост.: С. В. Тетина, И. Е. Жидкова. – Челябинск : ЧИППКРО, 2017. – 52 с.</a:t>
            </a:r>
          </a:p>
          <a:p>
            <a:pPr lvl="0" indent="452438"/>
            <a:r>
              <a:rPr lang="ru-RU" sz="1400" dirty="0"/>
              <a:t>Уткина, Т. В. Особенности проектирования рабочих программ учебного предмета «Физика» с учетом </a:t>
            </a:r>
            <a:r>
              <a:rPr lang="ru-RU" sz="1400" dirty="0" err="1"/>
              <a:t>предпрофильной</a:t>
            </a:r>
            <a:r>
              <a:rPr lang="ru-RU" sz="1400" dirty="0"/>
              <a:t> подготовки / Т. В. Уткина. – Челябинск: ЧИППКРО, 2017 г. – 48 с.</a:t>
            </a:r>
          </a:p>
          <a:p>
            <a:pPr lvl="0" indent="452438"/>
            <a:r>
              <a:rPr lang="ru-RU" sz="1400" dirty="0"/>
              <a:t>Особенности проектирования рабочих программ учебного предмета «Обществознание» с учётом </a:t>
            </a:r>
            <a:r>
              <a:rPr lang="ru-RU" sz="1400" dirty="0" err="1"/>
              <a:t>предпрофильной</a:t>
            </a:r>
            <a:r>
              <a:rPr lang="ru-RU" sz="1400" dirty="0"/>
              <a:t> подготовки» : методические рекомендации для руководителей и учителей-предметников общеобразовательных </a:t>
            </a:r>
            <a:r>
              <a:rPr lang="ru-RU" sz="1400" dirty="0" err="1"/>
              <a:t>организций</a:t>
            </a:r>
            <a:r>
              <a:rPr lang="ru-RU" sz="1400" dirty="0"/>
              <a:t> Челябинской области [Электронный ресурс] / В. М. Кузнецов, И. п. Батурина, Д. И. Никитин. – Челябинск : ЧИППКРО, 2017. – 48 с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927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193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Содержательный раздел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4835" y="58589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2.2.2. Рабочие программы курсов внеурочной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847" y="95522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Р2.2.2.1</a:t>
            </a:r>
            <a:r>
              <a:rPr lang="ru-RU" sz="1600" dirty="0"/>
              <a:t> Программы курсов внеурочной деятельности (5 программ)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Р</a:t>
            </a:r>
            <a:r>
              <a:rPr lang="ru-RU" sz="1600" b="1" dirty="0"/>
              <a:t> 2.2.2.2. </a:t>
            </a:r>
            <a:r>
              <a:rPr lang="ru-RU" sz="1600" dirty="0"/>
              <a:t>Методические рекомендации:</a:t>
            </a:r>
          </a:p>
          <a:p>
            <a:r>
              <a:rPr lang="ru-RU" sz="1600" dirty="0"/>
              <a:t>Проектирование программ воспитания и социализации на уровне основного общего образования [Электронный ресурс] : методические рекомендации / Ю.В. </a:t>
            </a:r>
            <a:r>
              <a:rPr lang="ru-RU" sz="1600" dirty="0" err="1"/>
              <a:t>Ребикова</a:t>
            </a:r>
            <a:r>
              <a:rPr lang="ru-RU" sz="1600" dirty="0"/>
              <a:t>, А.В. Щербаков : под ред. А.В. Кислякова. – Челябинск: ЧИППКРО, 2017. – 64 с.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847" y="2683913"/>
            <a:ext cx="8185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2.3. Программа воспитания и социализации обучающихся при получении основного общего образования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847" y="3356992"/>
            <a:ext cx="8351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 2.3. </a:t>
            </a:r>
            <a:r>
              <a:rPr lang="ru-RU" sz="1600" dirty="0"/>
              <a:t>Методические рекомендации:</a:t>
            </a:r>
          </a:p>
          <a:p>
            <a:r>
              <a:rPr lang="ru-RU" sz="1600" dirty="0"/>
              <a:t>Проектирование рабочих программ курсов внеурочной деятельности на уровне основного общего образования [Электронный ресурс] : методические рекомендации / авт.-сост. А.В. Кисляков, К.С. Задорин. – Челябинск: ЧИППКРО, 2017. – 64 с.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3428" y="4581128"/>
            <a:ext cx="798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2.4. Программа коррекционной работы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2847" y="5157192"/>
            <a:ext cx="8185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Р 2.4. </a:t>
            </a:r>
            <a:r>
              <a:rPr lang="ru-RU" sz="1600" dirty="0"/>
              <a:t>Методические рекомендации:</a:t>
            </a:r>
          </a:p>
          <a:p>
            <a:r>
              <a:rPr lang="ru-RU" sz="1600" dirty="0"/>
              <a:t>Проектирование программы коррекционной работы (основное общее образование) : методические рекомендации [Электронный ресурс] / авт.-сост.: А. В. Ильина, Ю. Г. Маковецкая. – Челябинск : ЧИППКРО, 2017. – 48 с.</a:t>
            </a:r>
          </a:p>
        </p:txBody>
      </p:sp>
    </p:spTree>
    <p:extLst>
      <p:ext uri="{BB962C8B-B14F-4D97-AF65-F5344CB8AC3E}">
        <p14:creationId xmlns:p14="http://schemas.microsoft.com/office/powerpoint/2010/main" val="13537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52" y="404663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hlinkClick r:id="rId2"/>
              </a:rPr>
              <a:t/>
            </a:r>
            <a:br>
              <a:rPr lang="ru-RU" sz="2000" b="1" dirty="0">
                <a:hlinkClick r:id="rId2"/>
              </a:rPr>
            </a:br>
            <a:r>
              <a:rPr lang="ru-RU" sz="2000" b="1" dirty="0"/>
              <a:t>Федеральный закон от 29.12.2012 N 273-ФЗ (ред. от 29.07.2017) </a:t>
            </a:r>
            <a:r>
              <a:rPr lang="ru-RU" sz="2000" b="1" dirty="0" smtClean="0"/>
              <a:t>«Об </a:t>
            </a:r>
            <a:r>
              <a:rPr lang="ru-RU" sz="2000" b="1" dirty="0"/>
              <a:t>образовании в Российской </a:t>
            </a:r>
            <a:r>
              <a:rPr lang="ru-RU" sz="2000" b="1" dirty="0" smtClean="0"/>
              <a:t>Федерации»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Статья </a:t>
            </a:r>
            <a:r>
              <a:rPr lang="ru-RU" sz="2000" b="1" dirty="0"/>
              <a:t>12. Образовательные программы</a:t>
            </a:r>
          </a:p>
          <a:p>
            <a:r>
              <a:rPr lang="ru-RU" sz="2000" dirty="0"/>
              <a:t> </a:t>
            </a:r>
          </a:p>
          <a:p>
            <a:pPr indent="265113" algn="just"/>
            <a:r>
              <a:rPr lang="ru-RU" sz="2000" dirty="0" smtClean="0"/>
              <a:t>1. </a:t>
            </a:r>
            <a:r>
              <a:rPr lang="ru-RU" sz="2000" b="1" dirty="0" smtClean="0"/>
              <a:t>Образовательные </a:t>
            </a:r>
            <a:r>
              <a:rPr lang="ru-RU" sz="2000" b="1" dirty="0"/>
              <a:t>программы определяют содержание образования. </a:t>
            </a:r>
            <a:r>
              <a:rPr lang="ru-RU" sz="2000" dirty="0"/>
              <a:t>Содержание образования должно </a:t>
            </a:r>
            <a:r>
              <a:rPr lang="ru-RU" sz="2000" dirty="0" smtClean="0"/>
              <a:t>содействовать </a:t>
            </a:r>
            <a:r>
              <a:rPr lang="ru-RU" sz="2000" dirty="0"/>
              <a:t>взаимопониманию и сотрудничеству между людьми, народами независимо от расовой, национальной, этнической, религиозной и социальной принадлежности, учитывать разнообразие мировоззренческих подходов, способствовать реализации права обучающихся на свободный выбор мнений и убеждений, 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6740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79376" y="548680"/>
            <a:ext cx="8136904" cy="1656184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научно-методических материалов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0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Новой школе – новые стандарты»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71364" y="3555765"/>
            <a:ext cx="8352928" cy="1745443"/>
          </a:xfrm>
          <a:prstGeom prst="roundRect">
            <a:avLst>
              <a:gd name="adj" fmla="val 13787"/>
            </a:avLst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  <a:round/>
            <a:headEnd/>
            <a:tailEnd/>
          </a:ln>
          <a:effectLst>
            <a:outerShdw dist="28398" dir="3806097" algn="ctr" rotWithShape="0">
              <a:srgbClr val="5F3A14">
                <a:alpha val="50000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/>
              <a:t>стимулирование интенсивного обмена </a:t>
            </a:r>
            <a:r>
              <a:rPr lang="ru-RU" sz="2000" b="1" dirty="0"/>
              <a:t>методическими решениями между общеобразовательными организациями Челябинской области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663788" y="2204864"/>
            <a:ext cx="3672408" cy="1296144"/>
          </a:xfrm>
          <a:prstGeom prst="downArrowCallout">
            <a:avLst/>
          </a:prstGeom>
          <a:solidFill>
            <a:schemeClr val="bg1"/>
          </a:solidFill>
          <a:ln w="285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репозитория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7382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438690"/>
            <a:ext cx="5164230" cy="342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4089842"/>
            <a:ext cx="7129117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верх 1"/>
          <p:cNvSpPr/>
          <p:nvPr/>
        </p:nvSpPr>
        <p:spPr>
          <a:xfrm>
            <a:off x="3027276" y="5013176"/>
            <a:ext cx="504056" cy="1391386"/>
          </a:xfrm>
          <a:prstGeom prst="upArrow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694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Контакты</a:t>
            </a:r>
          </a:p>
          <a:p>
            <a:endParaRPr lang="ru-RU" sz="2400" dirty="0"/>
          </a:p>
          <a:p>
            <a:r>
              <a:rPr lang="en-US" sz="2400" b="1" dirty="0" smtClean="0">
                <a:hlinkClick r:id="rId2"/>
              </a:rPr>
              <a:t>fgosoo74@mail.ru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US" sz="2400" b="1" dirty="0" smtClean="0"/>
              <a:t>8(351) 230-01-19 </a:t>
            </a:r>
            <a:r>
              <a:rPr lang="ru-RU" sz="2400" b="1" dirty="0" smtClean="0"/>
              <a:t>	</a:t>
            </a:r>
            <a:r>
              <a:rPr lang="ru-RU" sz="2400" b="1" dirty="0" err="1" smtClean="0"/>
              <a:t>Чипышева</a:t>
            </a:r>
            <a:r>
              <a:rPr lang="ru-RU" sz="2400" b="1" dirty="0" smtClean="0"/>
              <a:t> Людмила Николаевна</a:t>
            </a:r>
          </a:p>
          <a:p>
            <a:endParaRPr lang="ru-RU" sz="2400" b="1" dirty="0"/>
          </a:p>
          <a:p>
            <a:r>
              <a:rPr lang="en-US" sz="2400" b="1" dirty="0"/>
              <a:t>8(351) </a:t>
            </a:r>
            <a:r>
              <a:rPr lang="en-US" sz="2400" b="1" dirty="0" smtClean="0"/>
              <a:t>230-01-</a:t>
            </a:r>
            <a:r>
              <a:rPr lang="ru-RU" sz="2400" b="1" dirty="0" smtClean="0"/>
              <a:t>27</a:t>
            </a:r>
            <a:r>
              <a:rPr lang="en-US" sz="2400" b="1" dirty="0" smtClean="0"/>
              <a:t> </a:t>
            </a:r>
            <a:r>
              <a:rPr lang="ru-RU" sz="2400" b="1" dirty="0"/>
              <a:t>	</a:t>
            </a:r>
            <a:r>
              <a:rPr lang="ru-RU" sz="2400" b="1" dirty="0" smtClean="0"/>
              <a:t>Чивилев Александр Андреевич</a:t>
            </a:r>
            <a:endParaRPr lang="ru-RU" sz="2400" b="1" dirty="0"/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78904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Запись </a:t>
            </a:r>
            <a:r>
              <a:rPr lang="ru-RU" sz="2400" dirty="0" err="1" smtClean="0"/>
              <a:t>вебинара</a:t>
            </a:r>
            <a:r>
              <a:rPr lang="ru-RU" sz="2400" dirty="0" smtClean="0"/>
              <a:t> сохранена на</a:t>
            </a:r>
            <a:r>
              <a:rPr lang="en-US" sz="2400" dirty="0" smtClean="0"/>
              <a:t> YouTube</a:t>
            </a:r>
          </a:p>
        </p:txBody>
      </p:sp>
    </p:spTree>
    <p:extLst>
      <p:ext uri="{BB962C8B-B14F-4D97-AF65-F5344CB8AC3E}">
        <p14:creationId xmlns:p14="http://schemas.microsoft.com/office/powerpoint/2010/main" val="11227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hlinkClick r:id="rId2"/>
              </a:rPr>
              <a:t/>
            </a:r>
            <a:br>
              <a:rPr lang="ru-RU" sz="2000" b="1" dirty="0">
                <a:hlinkClick r:id="rId2"/>
              </a:rPr>
            </a:br>
            <a:r>
              <a:rPr lang="ru-RU" sz="2000" b="1" dirty="0"/>
              <a:t>Федеральный закон от 29.12.2012 </a:t>
            </a:r>
            <a:r>
              <a:rPr lang="ru-RU" sz="2000" b="1" dirty="0" smtClean="0"/>
              <a:t>№ </a:t>
            </a:r>
            <a:r>
              <a:rPr lang="ru-RU" sz="2000" b="1" dirty="0"/>
              <a:t>273-ФЗ (ред. от 29.07.2017) </a:t>
            </a:r>
            <a:endParaRPr lang="ru-RU" sz="2000" b="1" dirty="0" smtClean="0"/>
          </a:p>
          <a:p>
            <a:r>
              <a:rPr lang="ru-RU" sz="2000" b="1" dirty="0" smtClean="0"/>
              <a:t>«Об </a:t>
            </a:r>
            <a:r>
              <a:rPr lang="ru-RU" sz="2000" b="1" dirty="0"/>
              <a:t>образовании в Российской </a:t>
            </a:r>
            <a:r>
              <a:rPr lang="ru-RU" sz="2000" b="1" dirty="0" smtClean="0"/>
              <a:t>Федерации»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Статья </a:t>
            </a:r>
            <a:r>
              <a:rPr lang="ru-RU" sz="2000" b="1" dirty="0"/>
              <a:t>28. Компетенция, права, обязанности и ответственность образовательной организации</a:t>
            </a:r>
          </a:p>
          <a:p>
            <a:r>
              <a:rPr lang="ru-RU" sz="2000" dirty="0"/>
              <a:t> </a:t>
            </a:r>
          </a:p>
          <a:p>
            <a:pPr algn="just"/>
            <a:r>
              <a:rPr lang="ru-RU" sz="2000" dirty="0" smtClean="0"/>
              <a:t>3</a:t>
            </a:r>
            <a:r>
              <a:rPr lang="ru-RU" sz="2000" dirty="0"/>
              <a:t>. </a:t>
            </a:r>
            <a:r>
              <a:rPr lang="ru-RU" sz="2000" b="1" dirty="0"/>
              <a:t>К компетенции образовательной организации </a:t>
            </a:r>
            <a:r>
              <a:rPr lang="ru-RU" sz="2000" dirty="0"/>
              <a:t>в установленной сфере деятельности относятся:</a:t>
            </a:r>
          </a:p>
          <a:p>
            <a:pPr indent="446088" algn="just"/>
            <a:r>
              <a:rPr lang="ru-RU" sz="2000" b="1" dirty="0" smtClean="0"/>
              <a:t>6</a:t>
            </a:r>
            <a:r>
              <a:rPr lang="ru-RU" sz="2000" b="1" dirty="0"/>
              <a:t>) разработка и утверждение образовательных программ образовательной </a:t>
            </a:r>
            <a:r>
              <a:rPr lang="ru-RU" sz="2000" b="1" dirty="0" smtClean="0"/>
              <a:t>организации</a:t>
            </a:r>
            <a:endParaRPr lang="ru-RU" sz="2000" b="1" dirty="0"/>
          </a:p>
          <a:p>
            <a:pPr algn="just"/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Задачи общеобразовательной организации: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создать программу полностью соответствующую нормативным требованиям;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разработать часть, формируемую участниками образовательных отношений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496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76672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10 лет введения ФГОС общего образования</a:t>
            </a:r>
            <a:endParaRPr lang="ru-RU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Проблемы: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формальный подход к реализации системно-деятельностного подхода;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«нереализуемые» основные образовательные программы общеобразовательных организаций 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284984"/>
            <a:ext cx="849694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Ошибки проектирования ООП</a:t>
            </a:r>
          </a:p>
          <a:p>
            <a:endParaRPr lang="ru-RU" sz="20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соединение разрозненных структурных компонентов, отсутствие в них взаимообусловленных связей между отдельными компонентами;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 отсутствие практико-ориентированных рекомендаций для учителя;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противоречие между положениями ООП и локальными нормативными актами общеобразовательной организации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592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1560" y="332656"/>
            <a:ext cx="7848872" cy="1656184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Модельные региональные основные образовательные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начального / основного общего образования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62992" y="1988840"/>
            <a:ext cx="324036" cy="432048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05772" y="2420888"/>
            <a:ext cx="6552728" cy="884343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основа для организации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правильного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проектирования ООП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135" y="5293138"/>
            <a:ext cx="7848872" cy="1112006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проблем, возникающих при введении ФГОС общего образования, средствами сетевого взаимодействия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78347" y="3305231"/>
            <a:ext cx="324036" cy="540060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648" y="3870102"/>
            <a:ext cx="6454852" cy="855042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помощь в формировании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единой локальной нормативной базы школы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86553" y="4725144"/>
            <a:ext cx="324036" cy="540060"/>
          </a:xfrm>
          <a:prstGeom prst="downArrow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51151" y="2780928"/>
            <a:ext cx="8640960" cy="3384375"/>
            <a:chOff x="179512" y="260649"/>
            <a:chExt cx="8640960" cy="3384375"/>
          </a:xfrm>
        </p:grpSpPr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>
              <a:off x="723900" y="260649"/>
              <a:ext cx="8096572" cy="1099840"/>
            </a:xfrm>
            <a:prstGeom prst="flowChartAlternateProcess">
              <a:avLst/>
            </a:prstGeom>
            <a:ln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0000" tIns="90000" rIns="90000" bIns="90000" numCol="1" anchor="t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marL="144000" lvl="0" algn="ctr"/>
              <a:r>
                <a:rPr lang="ru-RU" alt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Модельная </a:t>
              </a:r>
              <a:r>
                <a:rPr lang="ru-RU" alt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региональная </a:t>
              </a: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основная образовательная </a:t>
              </a:r>
            </a:p>
            <a:p>
              <a:pPr marL="144000" lvl="0" algn="ctr">
                <a:lnSpc>
                  <a:spcPct val="90000"/>
                </a:lnSpc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программа основного общего </a:t>
              </a:r>
              <a:r>
                <a:rPr lang="ru-RU" altLang="ru-RU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образования – информационный ресурс</a:t>
              </a:r>
              <a:r>
                <a:rPr lang="ru-RU" altLang="ru-RU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включающий  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1534578" y="1419225"/>
              <a:ext cx="571500" cy="4953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524A37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endParaRPr lang="ru-RU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179512" y="2028824"/>
              <a:ext cx="3384376" cy="16162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28800" tIns="28800" rIns="28800" bIns="28800" numCol="1" anchor="ctr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структурные компоненты основной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latin typeface="Arial" panose="020B0604020202020204" pitchFamily="34" charset="0"/>
                  <a:cs typeface="Arial" panose="020B0604020202020204" pitchFamily="34" charset="0"/>
                </a:rPr>
                <a:t>образовательной программы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865834" y="2019299"/>
              <a:ext cx="2376265" cy="16257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28800" tIns="28800" rIns="28800" bIns="28800" numCol="1" anchor="ctr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методический 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комплекс</a:t>
              </a: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6444209" y="2054937"/>
              <a:ext cx="2346770" cy="159008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 cmpd="thickThin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28800" tIns="28800" rIns="28800" bIns="28800" numCol="1" anchor="ctr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репозиторий</a:t>
              </a:r>
              <a:r>
                <a:rPr lang="ru-RU" alt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лучших методических практик</a:t>
              </a:r>
            </a:p>
          </p:txBody>
        </p:sp>
        <p:sp>
          <p:nvSpPr>
            <p:cNvPr id="13" name="AutoShape 3"/>
            <p:cNvSpPr>
              <a:spLocks noChangeArrowheads="1"/>
            </p:cNvSpPr>
            <p:nvPr/>
          </p:nvSpPr>
          <p:spPr bwMode="auto">
            <a:xfrm>
              <a:off x="4734348" y="1416050"/>
              <a:ext cx="571500" cy="4953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524A37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endParaRPr lang="ru-RU"/>
            </a:p>
          </p:txBody>
        </p:sp>
        <p:sp>
          <p:nvSpPr>
            <p:cNvPr id="14" name="AutoShape 3"/>
            <p:cNvSpPr>
              <a:spLocks noChangeArrowheads="1"/>
            </p:cNvSpPr>
            <p:nvPr/>
          </p:nvSpPr>
          <p:spPr bwMode="auto">
            <a:xfrm>
              <a:off x="7346367" y="1435085"/>
              <a:ext cx="571500" cy="4953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524A37"/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  <a:scene3d>
                <a:camera prst="orthographicFront"/>
                <a:lightRig rig="threePt" dir="t"/>
              </a:scene3d>
              <a:sp3d extrusionH="57150">
                <a:bevelT w="38100" h="38100" prst="convex"/>
              </a:sp3d>
            </a:bodyPr>
            <a:lstStyle/>
            <a:p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3528" y="332656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/>
            <a:r>
              <a:rPr lang="ru-RU" sz="2200" b="1" dirty="0"/>
              <a:t>Цель </a:t>
            </a:r>
            <a:r>
              <a:rPr lang="ru-RU" sz="2200" dirty="0"/>
              <a:t>– разработка методического продукта, который позволит общеобразовательным организациям Челябинской области и организациям, реализующим программы основного общего образования, проектировать основную образовательную программу с учетом региональной специфики и специфики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40697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23528" y="332657"/>
            <a:ext cx="3888432" cy="22322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6B4B2C">
                <a:alpha val="50000"/>
              </a:srgbClr>
            </a:outerShdw>
          </a:effectLst>
        </p:spPr>
        <p:txBody>
          <a:bodyPr vert="horz" wrap="square" lIns="0" tIns="28800" rIns="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Структурный компонент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это текст раздела, который использует образовательная организация в качестве модели, состоящий из 3-х частей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860032" y="568325"/>
            <a:ext cx="3744416" cy="18525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Инвариантная часть,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составленная с учетом нормативных требований, в которую не нужно вносить изменения и дополнения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81378" y="3068960"/>
            <a:ext cx="4536504" cy="35122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2. Часть, формируемая участниками 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отношений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раскрывающая подходы к учету 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национальных, 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региональных 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 этнокультурных 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особенностей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основе предложенных материалов образовательная организация осуществляет выбор содержания с учетом своих особенностей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860032" y="3272806"/>
            <a:ext cx="4032448" cy="324856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Часть, формируемая участниками 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r>
              <a:rPr lang="ru-RU" altLang="ru-RU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представляющая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собой свободное поле для </a:t>
            </a:r>
            <a:r>
              <a:rPr lang="ru-RU" alt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компонента образовательной организации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и рекомендации по его заполнению</a:t>
            </a:r>
          </a:p>
        </p:txBody>
      </p:sp>
      <p:cxnSp>
        <p:nvCxnSpPr>
          <p:cNvPr id="7" name="Прямая со стрелкой 6"/>
          <p:cNvCxnSpPr>
            <a:stCxn id="2" idx="3"/>
          </p:cNvCxnSpPr>
          <p:nvPr/>
        </p:nvCxnSpPr>
        <p:spPr>
          <a:xfrm flipV="1">
            <a:off x="4211960" y="1448780"/>
            <a:ext cx="64807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040324" y="2563317"/>
            <a:ext cx="1251756" cy="709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67744" y="2636914"/>
            <a:ext cx="0" cy="4320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1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79512" y="332657"/>
            <a:ext cx="8712967" cy="11521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614038">
                <a:alpha val="50000"/>
              </a:srgbClr>
            </a:outerShdw>
          </a:effec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altLang="ru-RU" sz="22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модельной региональной основной </a:t>
            </a:r>
            <a:r>
              <a:rPr kumimoji="0" lang="ru-RU" altLang="ru-RU" sz="2200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программы основного общего образования</a:t>
            </a:r>
            <a:endParaRPr kumimoji="0" lang="ru-RU" altLang="ru-RU" sz="2200" b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15"/>
          <p:cNvSpPr>
            <a:spLocks noChangeArrowheads="1"/>
          </p:cNvSpPr>
          <p:nvPr/>
        </p:nvSpPr>
        <p:spPr bwMode="auto">
          <a:xfrm>
            <a:off x="327401" y="1844824"/>
            <a:ext cx="3240360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524A37">
                <a:alpha val="50000"/>
              </a:srgbClr>
            </a:outerShdw>
          </a:effectLst>
        </p:spPr>
        <p:txBody>
          <a:bodyPr vert="horz" wrap="square" lIns="0" tIns="28800" rIns="0" bIns="2880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alt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1. Целевой раздел</a:t>
            </a:r>
          </a:p>
        </p:txBody>
      </p:sp>
      <p:sp>
        <p:nvSpPr>
          <p:cNvPr id="4" name="Скругленный прямоугольник 16"/>
          <p:cNvSpPr>
            <a:spLocks noChangeArrowheads="1"/>
          </p:cNvSpPr>
          <p:nvPr/>
        </p:nvSpPr>
        <p:spPr bwMode="auto">
          <a:xfrm>
            <a:off x="363113" y="2564904"/>
            <a:ext cx="8352928" cy="828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1.1. Структурный компонент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«Пояснительная записка»</a:t>
            </a:r>
          </a:p>
        </p:txBody>
      </p:sp>
      <p:sp>
        <p:nvSpPr>
          <p:cNvPr id="5" name="Скругленный прямоугольник 17"/>
          <p:cNvSpPr>
            <a:spLocks noChangeArrowheads="1"/>
          </p:cNvSpPr>
          <p:nvPr/>
        </p:nvSpPr>
        <p:spPr bwMode="auto">
          <a:xfrm>
            <a:off x="327401" y="3645024"/>
            <a:ext cx="8428403" cy="13091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1.2. Структурный компонент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обучающимися основной образовательной программы основного общего образования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6" name="Скругленный прямоугольник 18"/>
          <p:cNvSpPr>
            <a:spLocks noChangeArrowheads="1"/>
          </p:cNvSpPr>
          <p:nvPr/>
        </p:nvSpPr>
        <p:spPr bwMode="auto">
          <a:xfrm>
            <a:off x="395536" y="5157192"/>
            <a:ext cx="8352928" cy="129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1.3. Структурный компонент «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оценки достижения планируемых результатов освоения основной образовательной программы основного общего образования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636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27"/>
          <p:cNvSpPr>
            <a:spLocks noChangeArrowheads="1"/>
          </p:cNvSpPr>
          <p:nvPr/>
        </p:nvSpPr>
        <p:spPr bwMode="auto">
          <a:xfrm>
            <a:off x="251520" y="188640"/>
            <a:ext cx="4896544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rgbClr val="524A37">
                <a:alpha val="50000"/>
              </a:srgbClr>
            </a:outerShdw>
          </a:effec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Содержательный раздел 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19"/>
          <p:cNvSpPr>
            <a:spLocks noChangeArrowheads="1"/>
          </p:cNvSpPr>
          <p:nvPr/>
        </p:nvSpPr>
        <p:spPr bwMode="auto">
          <a:xfrm>
            <a:off x="351648" y="908720"/>
            <a:ext cx="8424936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2.1. Структурный компонент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универсальных учебных действий (программу формирования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общеучебных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умений и навыков) при получении основного общего образования, включающую формирование компетенций обучающихся в области использования информационно-коммуникационных технологий, учебно-исследовательской и проектной деятельности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4" name="Скругленный прямоугольник 29"/>
          <p:cNvSpPr>
            <a:spLocks noChangeArrowheads="1"/>
          </p:cNvSpPr>
          <p:nvPr/>
        </p:nvSpPr>
        <p:spPr bwMode="auto">
          <a:xfrm>
            <a:off x="374703" y="2978199"/>
            <a:ext cx="8421679" cy="803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2.2. Структурный компонент «Рабочие программы учебных предметов, курсов, в том числе внеурочной деятельности»</a:t>
            </a:r>
          </a:p>
        </p:txBody>
      </p:sp>
      <p:sp>
        <p:nvSpPr>
          <p:cNvPr id="5" name="Скругленный прямоугольник 28"/>
          <p:cNvSpPr>
            <a:spLocks noChangeArrowheads="1"/>
          </p:cNvSpPr>
          <p:nvPr/>
        </p:nvSpPr>
        <p:spPr bwMode="auto">
          <a:xfrm>
            <a:off x="323198" y="3933056"/>
            <a:ext cx="8427159" cy="194421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2.3. Структурный компонент «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воспитания и социализации обучающихся при получении основного общего образования, включающую такие направления, как 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7" name="Скругленный прямоугольник 31"/>
          <p:cNvSpPr>
            <a:spLocks noChangeArrowheads="1"/>
          </p:cNvSpPr>
          <p:nvPr/>
        </p:nvSpPr>
        <p:spPr bwMode="auto">
          <a:xfrm>
            <a:off x="372602" y="6062239"/>
            <a:ext cx="8377756" cy="5760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mpd="thickThin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28800" tIns="28800" rIns="28800" bIns="28800" numCol="1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2.4. Структурный компонент «Программа коррекционной работы»</a:t>
            </a:r>
          </a:p>
        </p:txBody>
      </p:sp>
    </p:spTree>
    <p:extLst>
      <p:ext uri="{BB962C8B-B14F-4D97-AF65-F5344CB8AC3E}">
        <p14:creationId xmlns:p14="http://schemas.microsoft.com/office/powerpoint/2010/main" val="28442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1235</TotalTime>
  <Words>1034</Words>
  <Application>Microsoft Office PowerPoint</Application>
  <PresentationFormat>Экран (4:3)</PresentationFormat>
  <Paragraphs>157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Борченко</dc:creator>
  <cp:lastModifiedBy>Павел А.Сафронов</cp:lastModifiedBy>
  <cp:revision>163</cp:revision>
  <cp:lastPrinted>2017-11-06T11:54:28Z</cp:lastPrinted>
  <dcterms:created xsi:type="dcterms:W3CDTF">2016-09-06T11:44:52Z</dcterms:created>
  <dcterms:modified xsi:type="dcterms:W3CDTF">2018-03-02T03:40:44Z</dcterms:modified>
</cp:coreProperties>
</file>